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8" r:id="rId2"/>
  </p:sldMasterIdLst>
  <p:notesMasterIdLst>
    <p:notesMasterId r:id="rId35"/>
  </p:notesMasterIdLst>
  <p:sldIdLst>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2D496D-99B0-4712-AFA5-07CF9CEA0483}" type="datetimeFigureOut">
              <a:rPr lang="zh-TW" altLang="en-US" smtClean="0"/>
              <a:t>2017/9/12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5E1BF7-13E7-4EA1-AE16-DCFE0EE1AA5F}" type="slidenum">
              <a:rPr lang="zh-TW" altLang="en-US" smtClean="0"/>
              <a:t>‹#›</a:t>
            </a:fld>
            <a:endParaRPr lang="zh-TW" altLang="en-US"/>
          </a:p>
        </p:txBody>
      </p:sp>
    </p:spTree>
    <p:extLst>
      <p:ext uri="{BB962C8B-B14F-4D97-AF65-F5344CB8AC3E}">
        <p14:creationId xmlns:p14="http://schemas.microsoft.com/office/powerpoint/2010/main" val="1215220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7"/>
          <p:cNvSpPr>
            <a:spLocks noGrp="1" noChangeArrowheads="1"/>
          </p:cNvSpPr>
          <p:nvPr>
            <p:ph type="sldNum" sz="quarter" idx="5"/>
          </p:nvPr>
        </p:nvSpPr>
        <p:spPr>
          <a:noFill/>
        </p:spPr>
        <p:txBody>
          <a:bodyPr/>
          <a:lstStyle/>
          <a:p>
            <a:fld id="{BC3C8488-62AD-4ABB-BD37-268EF5791B77}" type="slidenum">
              <a:rPr lang="en-US" altLang="zh-TW"/>
              <a:pPr/>
              <a:t>6</a:t>
            </a:fld>
            <a:endParaRPr lang="en-US" altLang="zh-TW"/>
          </a:p>
        </p:txBody>
      </p:sp>
      <p:sp>
        <p:nvSpPr>
          <p:cNvPr id="375811" name="Rectangle 2"/>
          <p:cNvSpPr>
            <a:spLocks noGrp="1" noRot="1" noChangeAspect="1" noChangeArrowheads="1" noTextEdit="1"/>
          </p:cNvSpPr>
          <p:nvPr>
            <p:ph type="sldImg"/>
          </p:nvPr>
        </p:nvSpPr>
        <p:spPr>
          <a:xfrm>
            <a:off x="1001713" y="460375"/>
            <a:ext cx="4875212" cy="3656013"/>
          </a:xfrm>
          <a:ln>
            <a:noFill/>
          </a:ln>
        </p:spPr>
      </p:sp>
      <p:sp>
        <p:nvSpPr>
          <p:cNvPr id="375812"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extLst>
      <p:ext uri="{BB962C8B-B14F-4D97-AF65-F5344CB8AC3E}">
        <p14:creationId xmlns:p14="http://schemas.microsoft.com/office/powerpoint/2010/main" val="3562886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7"/>
          <p:cNvSpPr>
            <a:spLocks noGrp="1" noChangeArrowheads="1"/>
          </p:cNvSpPr>
          <p:nvPr>
            <p:ph type="sldNum" sz="quarter" idx="5"/>
          </p:nvPr>
        </p:nvSpPr>
        <p:spPr>
          <a:noFill/>
        </p:spPr>
        <p:txBody>
          <a:bodyPr/>
          <a:lstStyle/>
          <a:p>
            <a:fld id="{27362E38-8142-4187-926E-6FAA44CDD587}" type="slidenum">
              <a:rPr lang="en-US" altLang="zh-TW"/>
              <a:pPr/>
              <a:t>7</a:t>
            </a:fld>
            <a:endParaRPr lang="en-US" altLang="zh-TW"/>
          </a:p>
        </p:txBody>
      </p:sp>
      <p:sp>
        <p:nvSpPr>
          <p:cNvPr id="376835" name="Rectangle 2"/>
          <p:cNvSpPr>
            <a:spLocks noGrp="1" noRot="1" noChangeAspect="1" noChangeArrowheads="1" noTextEdit="1"/>
          </p:cNvSpPr>
          <p:nvPr>
            <p:ph type="sldImg"/>
          </p:nvPr>
        </p:nvSpPr>
        <p:spPr>
          <a:xfrm>
            <a:off x="1003300" y="468313"/>
            <a:ext cx="4864100" cy="3648075"/>
          </a:xfrm>
          <a:ln>
            <a:noFill/>
          </a:ln>
        </p:spPr>
      </p:sp>
      <p:sp>
        <p:nvSpPr>
          <p:cNvPr id="376836" name="Rectangle 3"/>
          <p:cNvSpPr>
            <a:spLocks noGrp="1" noChangeArrowheads="1"/>
          </p:cNvSpPr>
          <p:nvPr>
            <p:ph type="body" idx="1"/>
          </p:nvPr>
        </p:nvSpPr>
        <p:spPr>
          <a:xfrm>
            <a:off x="912813" y="4324350"/>
            <a:ext cx="5032375" cy="4097338"/>
          </a:xfrm>
          <a:noFill/>
          <a:ln/>
        </p:spPr>
        <p:txBody>
          <a:bodyPr lIns="93401" tIns="46701" rIns="93401" bIns="46701"/>
          <a:lstStyle/>
          <a:p>
            <a:pPr defTabSz="762000" eaLnBrk="1" hangingPunct="1"/>
            <a:r>
              <a:rPr lang="en-US" altLang="zh-TW" smtClean="0"/>
              <a:t>This slide tries to summarize the requirements to bring about change in an organization and to move from where you are now to where you want to be in the future.</a:t>
            </a:r>
          </a:p>
          <a:p>
            <a:pPr defTabSz="762000" eaLnBrk="1" hangingPunct="1"/>
            <a:r>
              <a:rPr lang="en-US" altLang="zh-TW" smtClean="0"/>
              <a:t>Management must provide a </a:t>
            </a:r>
            <a:r>
              <a:rPr lang="en-US" altLang="zh-TW" smtClean="0">
                <a:latin typeface="FuturaA Bk BT" pitchFamily="34" charset="0"/>
              </a:rPr>
              <a:t>“</a:t>
            </a:r>
            <a:r>
              <a:rPr lang="en-US" altLang="zh-TW" smtClean="0"/>
              <a:t>vision</a:t>
            </a:r>
            <a:r>
              <a:rPr lang="en-US" altLang="zh-TW" smtClean="0">
                <a:latin typeface="FuturaA Bk BT" pitchFamily="34" charset="0"/>
              </a:rPr>
              <a:t>”</a:t>
            </a:r>
            <a:r>
              <a:rPr lang="en-US" altLang="zh-TW" smtClean="0"/>
              <a:t> of where they see the organization in the future to avoid confusion.</a:t>
            </a:r>
          </a:p>
          <a:p>
            <a:pPr defTabSz="762000" eaLnBrk="1" hangingPunct="1"/>
            <a:r>
              <a:rPr lang="en-US" altLang="zh-TW" smtClean="0"/>
              <a:t>The organization must also provide the necessary </a:t>
            </a:r>
            <a:r>
              <a:rPr lang="en-US" altLang="zh-TW" smtClean="0">
                <a:latin typeface="FuturaA Bk BT" pitchFamily="34" charset="0"/>
              </a:rPr>
              <a:t>“</a:t>
            </a:r>
            <a:r>
              <a:rPr lang="en-US" altLang="zh-TW" smtClean="0"/>
              <a:t>resources</a:t>
            </a:r>
            <a:r>
              <a:rPr lang="en-US" altLang="zh-TW" smtClean="0">
                <a:latin typeface="FuturaA Bk BT" pitchFamily="34" charset="0"/>
              </a:rPr>
              <a:t>”</a:t>
            </a:r>
            <a:r>
              <a:rPr lang="en-US" altLang="zh-TW" smtClean="0"/>
              <a:t> (budget, people, training) to support the activities in order to reduce the frustration in the people responsible for the implementation.</a:t>
            </a:r>
          </a:p>
          <a:p>
            <a:pPr defTabSz="762000" eaLnBrk="1" hangingPunct="1"/>
            <a:r>
              <a:rPr lang="en-US" altLang="zh-TW" smtClean="0"/>
              <a:t>There should be documented </a:t>
            </a:r>
            <a:r>
              <a:rPr lang="en-US" altLang="zh-TW" smtClean="0">
                <a:latin typeface="FuturaA Bk BT" pitchFamily="34" charset="0"/>
              </a:rPr>
              <a:t>“</a:t>
            </a:r>
            <a:r>
              <a:rPr lang="en-US" altLang="zh-TW" smtClean="0"/>
              <a:t>plans</a:t>
            </a:r>
            <a:r>
              <a:rPr lang="en-US" altLang="zh-TW" smtClean="0">
                <a:latin typeface="FuturaA Bk BT" pitchFamily="34" charset="0"/>
              </a:rPr>
              <a:t>”</a:t>
            </a:r>
            <a:r>
              <a:rPr lang="en-US" altLang="zh-TW" smtClean="0"/>
              <a:t> to establish activities and milestones to avoid false starts.</a:t>
            </a:r>
          </a:p>
          <a:p>
            <a:pPr defTabSz="762000" eaLnBrk="1" hangingPunct="1"/>
            <a:r>
              <a:rPr lang="en-US" altLang="zh-TW" smtClean="0"/>
              <a:t>The people needs to have the necessary </a:t>
            </a:r>
            <a:r>
              <a:rPr lang="en-US" altLang="zh-TW" smtClean="0">
                <a:latin typeface="FuturaA Bk BT" pitchFamily="34" charset="0"/>
              </a:rPr>
              <a:t>“</a:t>
            </a:r>
            <a:r>
              <a:rPr lang="en-US" altLang="zh-TW" smtClean="0"/>
              <a:t>skills</a:t>
            </a:r>
            <a:r>
              <a:rPr lang="en-US" altLang="zh-TW" smtClean="0">
                <a:latin typeface="FuturaA Bk BT" pitchFamily="34" charset="0"/>
              </a:rPr>
              <a:t>”</a:t>
            </a:r>
            <a:r>
              <a:rPr lang="en-US" altLang="zh-TW" smtClean="0"/>
              <a:t> to do their jobs and avoid unnecessary anxiety.</a:t>
            </a:r>
          </a:p>
          <a:p>
            <a:pPr defTabSz="762000" eaLnBrk="1" hangingPunct="1"/>
            <a:r>
              <a:rPr lang="en-US" altLang="zh-TW" smtClean="0">
                <a:latin typeface="FuturaA Bk BT" pitchFamily="34" charset="0"/>
              </a:rPr>
              <a:t>“</a:t>
            </a:r>
            <a:r>
              <a:rPr lang="en-US" altLang="zh-TW" smtClean="0"/>
              <a:t>Incentives</a:t>
            </a:r>
            <a:r>
              <a:rPr lang="en-US" altLang="zh-TW" smtClean="0">
                <a:latin typeface="FuturaA Bk BT" pitchFamily="34" charset="0"/>
              </a:rPr>
              <a:t>”</a:t>
            </a:r>
            <a:r>
              <a:rPr lang="en-US" altLang="zh-TW" smtClean="0"/>
              <a:t> need to be provided to reward those responsible for change and reduce rewarding the firefighters.  This with motivated people to change.</a:t>
            </a:r>
          </a:p>
          <a:p>
            <a:pPr defTabSz="762000" eaLnBrk="1" hangingPunct="1"/>
            <a:r>
              <a:rPr lang="en-US" altLang="zh-TW" smtClean="0"/>
              <a:t>All of these requirements are need to support the people in performing the </a:t>
            </a:r>
            <a:r>
              <a:rPr lang="en-US" altLang="zh-TW" smtClean="0">
                <a:latin typeface="FuturaA Bk BT" pitchFamily="34" charset="0"/>
              </a:rPr>
              <a:t>“</a:t>
            </a:r>
            <a:r>
              <a:rPr lang="en-US" altLang="zh-TW" smtClean="0"/>
              <a:t>activities</a:t>
            </a:r>
            <a:r>
              <a:rPr lang="en-US" altLang="zh-TW" smtClean="0">
                <a:latin typeface="FuturaA Bk BT" pitchFamily="34" charset="0"/>
              </a:rPr>
              <a:t>”</a:t>
            </a:r>
            <a:r>
              <a:rPr lang="en-US" altLang="zh-TW" smtClean="0"/>
              <a:t>.</a:t>
            </a:r>
          </a:p>
        </p:txBody>
      </p:sp>
    </p:spTree>
    <p:extLst>
      <p:ext uri="{BB962C8B-B14F-4D97-AF65-F5344CB8AC3E}">
        <p14:creationId xmlns:p14="http://schemas.microsoft.com/office/powerpoint/2010/main" val="59324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7"/>
          <p:cNvSpPr>
            <a:spLocks noGrp="1" noChangeArrowheads="1"/>
          </p:cNvSpPr>
          <p:nvPr>
            <p:ph type="sldNum" sz="quarter" idx="5"/>
          </p:nvPr>
        </p:nvSpPr>
        <p:spPr>
          <a:noFill/>
        </p:spPr>
        <p:txBody>
          <a:bodyPr/>
          <a:lstStyle/>
          <a:p>
            <a:fld id="{86F159B4-75FA-4AFA-8CFA-01EDB9829467}" type="slidenum">
              <a:rPr lang="en-US" altLang="zh-TW"/>
              <a:pPr/>
              <a:t>8</a:t>
            </a:fld>
            <a:endParaRPr lang="en-US" altLang="zh-TW"/>
          </a:p>
        </p:txBody>
      </p:sp>
      <p:sp>
        <p:nvSpPr>
          <p:cNvPr id="377859" name="Rectangle 2"/>
          <p:cNvSpPr>
            <a:spLocks noGrp="1" noRot="1" noChangeAspect="1" noChangeArrowheads="1" noTextEdit="1"/>
          </p:cNvSpPr>
          <p:nvPr>
            <p:ph type="sldImg"/>
          </p:nvPr>
        </p:nvSpPr>
        <p:spPr>
          <a:xfrm>
            <a:off x="1150938" y="692150"/>
            <a:ext cx="4556125" cy="3416300"/>
          </a:xfrm>
          <a:ln/>
        </p:spPr>
      </p:sp>
      <p:sp>
        <p:nvSpPr>
          <p:cNvPr id="377860" name="Rectangle 3"/>
          <p:cNvSpPr>
            <a:spLocks noGrp="1" noChangeArrowheads="1"/>
          </p:cNvSpPr>
          <p:nvPr>
            <p:ph type="body" idx="1"/>
          </p:nvPr>
        </p:nvSpPr>
        <p:spPr>
          <a:xfrm>
            <a:off x="912813" y="4348163"/>
            <a:ext cx="5029200" cy="3600450"/>
          </a:xfrm>
          <a:noFill/>
          <a:ln/>
        </p:spPr>
        <p:txBody>
          <a:bodyPr/>
          <a:lstStyle/>
          <a:p>
            <a:pPr eaLnBrk="1" hangingPunct="1"/>
            <a:endParaRPr lang="zh-TW" altLang="zh-TW" smtClean="0"/>
          </a:p>
        </p:txBody>
      </p:sp>
    </p:spTree>
    <p:extLst>
      <p:ext uri="{BB962C8B-B14F-4D97-AF65-F5344CB8AC3E}">
        <p14:creationId xmlns:p14="http://schemas.microsoft.com/office/powerpoint/2010/main" val="3151423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7"/>
          <p:cNvSpPr>
            <a:spLocks noGrp="1" noChangeArrowheads="1"/>
          </p:cNvSpPr>
          <p:nvPr>
            <p:ph type="sldNum" sz="quarter" idx="5"/>
          </p:nvPr>
        </p:nvSpPr>
        <p:spPr>
          <a:noFill/>
        </p:spPr>
        <p:txBody>
          <a:bodyPr/>
          <a:lstStyle/>
          <a:p>
            <a:fld id="{375EF020-1E28-401A-9969-B7DBC8420ACB}" type="slidenum">
              <a:rPr lang="en-US" altLang="zh-TW"/>
              <a:pPr/>
              <a:t>14</a:t>
            </a:fld>
            <a:endParaRPr lang="en-US" altLang="zh-TW"/>
          </a:p>
        </p:txBody>
      </p:sp>
      <p:sp>
        <p:nvSpPr>
          <p:cNvPr id="378883" name="Rectangle 2"/>
          <p:cNvSpPr>
            <a:spLocks noGrp="1" noRot="1" noChangeAspect="1" noChangeArrowheads="1" noTextEdit="1"/>
          </p:cNvSpPr>
          <p:nvPr>
            <p:ph type="sldImg"/>
          </p:nvPr>
        </p:nvSpPr>
        <p:spPr>
          <a:xfrm>
            <a:off x="1301750" y="803275"/>
            <a:ext cx="4254500" cy="3190875"/>
          </a:xfrm>
          <a:ln/>
        </p:spPr>
      </p:sp>
      <p:sp>
        <p:nvSpPr>
          <p:cNvPr id="378884" name="Rectangle 3"/>
          <p:cNvSpPr>
            <a:spLocks noGrp="1" noChangeArrowheads="1"/>
          </p:cNvSpPr>
          <p:nvPr>
            <p:ph type="body" idx="1"/>
          </p:nvPr>
        </p:nvSpPr>
        <p:spPr>
          <a:xfrm>
            <a:off x="909638" y="4360863"/>
            <a:ext cx="5038725" cy="4129087"/>
          </a:xfrm>
          <a:noFill/>
          <a:ln/>
        </p:spPr>
        <p:txBody>
          <a:bodyPr/>
          <a:lstStyle/>
          <a:p>
            <a:pPr defTabSz="762000" eaLnBrk="1" hangingPunct="1"/>
            <a:r>
              <a:rPr lang="en-US" altLang="zh-TW" smtClean="0"/>
              <a:t>One way to approach SPI is to use an established model.  This one developed by the SEI is widely used.</a:t>
            </a:r>
          </a:p>
          <a:p>
            <a:pPr defTabSz="762000" eaLnBrk="1" hangingPunct="1"/>
            <a:r>
              <a:rPr lang="en-US" altLang="zh-TW" smtClean="0"/>
              <a:t>The IDEAL</a:t>
            </a:r>
            <a:r>
              <a:rPr lang="en-US" altLang="zh-TW" baseline="30000" smtClean="0"/>
              <a:t>SM</a:t>
            </a:r>
            <a:r>
              <a:rPr lang="en-US" altLang="zh-TW" smtClean="0"/>
              <a:t> Model was developed as a life-cycle model for software process improvement.  It provides a usable, understandable approach to continuous improvement by outlining the steps necessary to establish a successful improvement program.</a:t>
            </a:r>
          </a:p>
          <a:p>
            <a:pPr defTabSz="762000" eaLnBrk="1" hangingPunct="1"/>
            <a:r>
              <a:rPr lang="en-US" altLang="zh-TW" b="1" smtClean="0">
                <a:solidFill>
                  <a:srgbClr val="063DE8"/>
                </a:solidFill>
                <a:latin typeface="Century Schoolbook" pitchFamily="18" charset="0"/>
              </a:rPr>
              <a:t>How to  Use the IDEAL</a:t>
            </a:r>
            <a:r>
              <a:rPr lang="en-US" altLang="zh-TW" b="1" baseline="30000" smtClean="0">
                <a:solidFill>
                  <a:srgbClr val="063DE8"/>
                </a:solidFill>
                <a:latin typeface="Century Schoolbook" pitchFamily="18" charset="0"/>
              </a:rPr>
              <a:t>SM</a:t>
            </a:r>
            <a:r>
              <a:rPr lang="en-US" altLang="zh-TW" b="1" smtClean="0">
                <a:solidFill>
                  <a:srgbClr val="063DE8"/>
                </a:solidFill>
                <a:latin typeface="Century Schoolbook" pitchFamily="18" charset="0"/>
              </a:rPr>
              <a:t> Model</a:t>
            </a:r>
            <a:endParaRPr lang="en-US" altLang="zh-TW" smtClean="0"/>
          </a:p>
          <a:p>
            <a:pPr defTabSz="762000" eaLnBrk="1" hangingPunct="1"/>
            <a:endParaRPr lang="en-US" altLang="zh-TW" smtClean="0"/>
          </a:p>
          <a:p>
            <a:pPr defTabSz="762000" eaLnBrk="1" hangingPunct="1">
              <a:lnSpc>
                <a:spcPct val="87000"/>
              </a:lnSpc>
              <a:buFontTx/>
              <a:buChar char="•"/>
            </a:pPr>
            <a:r>
              <a:rPr lang="en-US" altLang="zh-TW" b="1" smtClean="0">
                <a:solidFill>
                  <a:srgbClr val="063DE8"/>
                </a:solidFill>
              </a:rPr>
              <a:t>Provides a guide for a process improvement program </a:t>
            </a:r>
          </a:p>
          <a:p>
            <a:pPr defTabSz="762000" eaLnBrk="1" hangingPunct="1">
              <a:lnSpc>
                <a:spcPct val="87000"/>
              </a:lnSpc>
            </a:pPr>
            <a:endParaRPr lang="en-US" altLang="zh-TW" b="1" smtClean="0">
              <a:solidFill>
                <a:srgbClr val="063DE8"/>
              </a:solidFill>
            </a:endParaRPr>
          </a:p>
          <a:p>
            <a:pPr defTabSz="762000" eaLnBrk="1" hangingPunct="1">
              <a:lnSpc>
                <a:spcPct val="87000"/>
              </a:lnSpc>
              <a:buFontTx/>
              <a:buChar char="•"/>
            </a:pPr>
            <a:r>
              <a:rPr lang="en-US" altLang="zh-TW" b="1" smtClean="0">
                <a:solidFill>
                  <a:srgbClr val="063DE8"/>
                </a:solidFill>
              </a:rPr>
              <a:t>Important to revisit building sponsorship periodically</a:t>
            </a:r>
          </a:p>
          <a:p>
            <a:pPr defTabSz="762000" eaLnBrk="1" hangingPunct="1">
              <a:lnSpc>
                <a:spcPct val="87000"/>
              </a:lnSpc>
              <a:buFontTx/>
              <a:buChar char="•"/>
            </a:pPr>
            <a:endParaRPr lang="en-US" altLang="zh-TW" b="1" smtClean="0">
              <a:solidFill>
                <a:srgbClr val="063DE8"/>
              </a:solidFill>
            </a:endParaRPr>
          </a:p>
          <a:p>
            <a:pPr defTabSz="762000" eaLnBrk="1" hangingPunct="1">
              <a:lnSpc>
                <a:spcPct val="87000"/>
              </a:lnSpc>
              <a:buFontTx/>
              <a:buChar char="•"/>
            </a:pPr>
            <a:r>
              <a:rPr lang="en-US" altLang="zh-TW" b="1" smtClean="0">
                <a:solidFill>
                  <a:srgbClr val="063DE8"/>
                </a:solidFill>
              </a:rPr>
              <a:t>Collect data and embed lessons learned with each phase of the improvement process</a:t>
            </a:r>
          </a:p>
          <a:p>
            <a:pPr defTabSz="762000" eaLnBrk="1" hangingPunct="1">
              <a:lnSpc>
                <a:spcPct val="87000"/>
              </a:lnSpc>
              <a:buFontTx/>
              <a:buChar char="•"/>
            </a:pPr>
            <a:endParaRPr lang="en-US" altLang="zh-TW" b="1" smtClean="0">
              <a:solidFill>
                <a:srgbClr val="063DE8"/>
              </a:solidFill>
            </a:endParaRPr>
          </a:p>
          <a:p>
            <a:pPr defTabSz="762000" eaLnBrk="1" hangingPunct="1">
              <a:lnSpc>
                <a:spcPct val="87000"/>
              </a:lnSpc>
              <a:buFontTx/>
              <a:buChar char="•"/>
            </a:pPr>
            <a:r>
              <a:rPr lang="en-US" altLang="zh-TW" b="1" smtClean="0">
                <a:solidFill>
                  <a:srgbClr val="063DE8"/>
                </a:solidFill>
              </a:rPr>
              <a:t>Use the model iteratively </a:t>
            </a:r>
            <a:r>
              <a:rPr lang="en-US" altLang="zh-TW" b="1" smtClean="0">
                <a:solidFill>
                  <a:srgbClr val="063DE8"/>
                </a:solidFill>
                <a:latin typeface="Arial" pitchFamily="34" charset="0"/>
              </a:rPr>
              <a:t>–</a:t>
            </a:r>
            <a:r>
              <a:rPr lang="en-US" altLang="zh-TW" b="1" smtClean="0">
                <a:solidFill>
                  <a:srgbClr val="063DE8"/>
                </a:solidFill>
              </a:rPr>
              <a:t> process improvement is not a one time only activity</a:t>
            </a:r>
            <a:endParaRPr lang="en-US" altLang="zh-TW" smtClean="0"/>
          </a:p>
          <a:p>
            <a:pPr defTabSz="762000" eaLnBrk="1" hangingPunct="1"/>
            <a:endParaRPr lang="en-US" altLang="zh-TW" smtClean="0"/>
          </a:p>
        </p:txBody>
      </p:sp>
    </p:spTree>
    <p:extLst>
      <p:ext uri="{BB962C8B-B14F-4D97-AF65-F5344CB8AC3E}">
        <p14:creationId xmlns:p14="http://schemas.microsoft.com/office/powerpoint/2010/main" val="4012217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7"/>
          <p:cNvSpPr>
            <a:spLocks noGrp="1" noChangeArrowheads="1"/>
          </p:cNvSpPr>
          <p:nvPr>
            <p:ph type="sldNum" sz="quarter" idx="5"/>
          </p:nvPr>
        </p:nvSpPr>
        <p:spPr>
          <a:noFill/>
        </p:spPr>
        <p:txBody>
          <a:bodyPr/>
          <a:lstStyle/>
          <a:p>
            <a:fld id="{DC55F9E3-5FB0-41FF-A674-6D5233F60B2D}" type="slidenum">
              <a:rPr lang="en-US" altLang="zh-TW"/>
              <a:pPr/>
              <a:t>15</a:t>
            </a:fld>
            <a:endParaRPr lang="en-US" altLang="zh-TW"/>
          </a:p>
        </p:txBody>
      </p:sp>
      <p:sp>
        <p:nvSpPr>
          <p:cNvPr id="379907" name="Rectangle 2"/>
          <p:cNvSpPr>
            <a:spLocks noGrp="1" noRot="1" noChangeAspect="1" noChangeArrowheads="1" noTextEdit="1"/>
          </p:cNvSpPr>
          <p:nvPr>
            <p:ph type="sldImg"/>
          </p:nvPr>
        </p:nvSpPr>
        <p:spPr>
          <a:xfrm>
            <a:off x="1158875" y="695325"/>
            <a:ext cx="4549775" cy="3413125"/>
          </a:xfrm>
          <a:ln/>
        </p:spPr>
      </p:sp>
      <p:sp>
        <p:nvSpPr>
          <p:cNvPr id="379908" name="Rectangle 3"/>
          <p:cNvSpPr>
            <a:spLocks noGrp="1" noChangeArrowheads="1"/>
          </p:cNvSpPr>
          <p:nvPr>
            <p:ph type="body" idx="1"/>
          </p:nvPr>
        </p:nvSpPr>
        <p:spPr>
          <a:xfrm>
            <a:off x="912813" y="4343400"/>
            <a:ext cx="5032375" cy="4113213"/>
          </a:xfrm>
          <a:noFill/>
          <a:ln/>
        </p:spPr>
        <p:txBody>
          <a:bodyPr lIns="91415" tIns="45708" rIns="91415" bIns="45708"/>
          <a:lstStyle/>
          <a:p>
            <a:pPr defTabSz="762000" eaLnBrk="1" hangingPunct="1"/>
            <a:r>
              <a:rPr lang="en-US" altLang="zh-TW" smtClean="0"/>
              <a:t>The commitment model show helps describe the stages an organization moves through, from contact through institutionalization within the organization's culture.  This model proposes that the process of building commitment to change in an organization can be represented as a linear model of stages that an organization moves through.</a:t>
            </a:r>
          </a:p>
          <a:p>
            <a:pPr defTabSz="762000" eaLnBrk="1" hangingPunct="1"/>
            <a:endParaRPr lang="en-US" altLang="zh-TW" smtClean="0"/>
          </a:p>
          <a:p>
            <a:pPr defTabSz="762000" eaLnBrk="1" hangingPunct="1"/>
            <a:r>
              <a:rPr lang="en-US" altLang="zh-TW" smtClean="0"/>
              <a:t>More information on this model can be found in </a:t>
            </a:r>
            <a:r>
              <a:rPr lang="en-US" altLang="zh-TW" smtClean="0">
                <a:latin typeface="Arial" pitchFamily="34" charset="0"/>
              </a:rPr>
              <a:t>“</a:t>
            </a:r>
            <a:r>
              <a:rPr lang="en-US" altLang="zh-TW" smtClean="0"/>
              <a:t>Building commitment to organizational change,</a:t>
            </a:r>
            <a:r>
              <a:rPr lang="en-US" altLang="zh-TW" smtClean="0">
                <a:latin typeface="Arial" pitchFamily="34" charset="0"/>
              </a:rPr>
              <a:t>”</a:t>
            </a:r>
            <a:r>
              <a:rPr lang="en-US" altLang="zh-TW" smtClean="0"/>
              <a:t> </a:t>
            </a:r>
            <a:r>
              <a:rPr lang="en-US" altLang="zh-TW" i="1" smtClean="0"/>
              <a:t>Training and Development Journal</a:t>
            </a:r>
            <a:r>
              <a:rPr lang="en-US" altLang="zh-TW" smtClean="0"/>
              <a:t>, April, 1983, by D. Conner, and R. Patterson.</a:t>
            </a:r>
          </a:p>
          <a:p>
            <a:pPr defTabSz="762000" eaLnBrk="1" hangingPunct="1"/>
            <a:endParaRPr lang="en-US" altLang="zh-TW" smtClean="0"/>
          </a:p>
        </p:txBody>
      </p:sp>
    </p:spTree>
    <p:extLst>
      <p:ext uri="{BB962C8B-B14F-4D97-AF65-F5344CB8AC3E}">
        <p14:creationId xmlns:p14="http://schemas.microsoft.com/office/powerpoint/2010/main" val="2442964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C34E1A44-03B8-4E31-8897-EE52B06832E0}"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A9BFE845-166F-4370-B463-1C2FB630B831}"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76250" y="0"/>
            <a:ext cx="8229600" cy="576421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3C2A63FA-0C25-4AEE-9DCA-E8ADF6DE6C6D}"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A2843EA2-B7A8-40E0-8643-3C845B00A03D}"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grpSp>
        <p:nvGrpSpPr>
          <p:cNvPr id="2"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zh-TW" alt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zh-TW" altLang="en-US"/>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zh-TW" altLang="en-US"/>
          </a:p>
        </p:txBody>
      </p:sp>
      <p:grpSp>
        <p:nvGrpSpPr>
          <p:cNvPr id="3"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zh-TW" altLang="en-US"/>
            </a:p>
          </p:txBody>
        </p:sp>
        <p:grpSp>
          <p:nvGrpSpPr>
            <p:cNvPr id="4"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zh-TW" altLang="en-US"/>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zh-TW" altLang="en-US"/>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zh-TW" altLang="en-US"/>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zh-TW" altLang="en-US"/>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zh-TW" alt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zh-TW" altLang="en-US"/>
            </a:p>
          </p:txBody>
        </p:sp>
      </p:grpSp>
      <p:grpSp>
        <p:nvGrpSpPr>
          <p:cNvPr id="8"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zh-TW" altLang="en-US"/>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zh-TW" altLang="en-US"/>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zh-TW" altLang="en-US"/>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zh-TW" altLang="en-US"/>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zh-TW" altLang="en-US"/>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zh-TW" altLang="en-US"/>
            </a:p>
          </p:txBody>
        </p:sp>
      </p:grpSp>
      <p:grpSp>
        <p:nvGrpSpPr>
          <p:cNvPr id="10" name="Group 27"/>
          <p:cNvGrpSpPr>
            <a:grpSpLocks/>
          </p:cNvGrpSpPr>
          <p:nvPr/>
        </p:nvGrpSpPr>
        <p:grpSpPr bwMode="auto">
          <a:xfrm>
            <a:off x="1219200" y="6324600"/>
            <a:ext cx="6434138" cy="323850"/>
            <a:chOff x="768" y="3984"/>
            <a:chExt cx="4053" cy="204"/>
          </a:xfrm>
        </p:grpSpPr>
        <p:pic>
          <p:nvPicPr>
            <p:cNvPr id="25" name="Picture 28" descr="namemark2"/>
            <p:cNvPicPr>
              <a:picLocks noChangeAspect="1" noChangeArrowheads="1"/>
            </p:cNvPicPr>
            <p:nvPr/>
          </p:nvPicPr>
          <p:blipFill>
            <a:blip r:embed="rId2"/>
            <a:srcRect/>
            <a:stretch>
              <a:fillRect/>
            </a:stretch>
          </p:blipFill>
          <p:spPr bwMode="auto">
            <a:xfrm>
              <a:off x="768" y="3984"/>
              <a:ext cx="960" cy="199"/>
            </a:xfrm>
            <a:prstGeom prst="rect">
              <a:avLst/>
            </a:prstGeom>
            <a:noFill/>
            <a:ln w="9525">
              <a:noFill/>
              <a:miter lim="800000"/>
              <a:headEnd/>
              <a:tailEnd/>
            </a:ln>
          </p:spPr>
        </p:pic>
        <p:sp>
          <p:nvSpPr>
            <p:cNvPr id="26" name="Rectangle 29"/>
            <p:cNvSpPr>
              <a:spLocks noChangeArrowheads="1"/>
            </p:cNvSpPr>
            <p:nvPr/>
          </p:nvSpPr>
          <p:spPr bwMode="auto">
            <a:xfrm>
              <a:off x="1776" y="4015"/>
              <a:ext cx="3045" cy="173"/>
            </a:xfrm>
            <a:prstGeom prst="rect">
              <a:avLst/>
            </a:prstGeom>
            <a:noFill/>
            <a:ln w="9525">
              <a:noFill/>
              <a:miter lim="800000"/>
              <a:headEnd/>
              <a:tailEnd/>
            </a:ln>
            <a:effectLst/>
          </p:spPr>
          <p:txBody>
            <a:bodyPr wrap="none">
              <a:spAutoFit/>
            </a:bodyPr>
            <a:lstStyle/>
            <a:p>
              <a:pPr algn="l">
                <a:defRPr/>
              </a:pPr>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lgg@cs.ntust.edu.tw</a:t>
              </a:r>
            </a:p>
          </p:txBody>
        </p:sp>
      </p:grpSp>
      <p:sp>
        <p:nvSpPr>
          <p:cNvPr id="1464342" name="Rectangle 22"/>
          <p:cNvSpPr>
            <a:spLocks noGrp="1" noChangeArrowheads="1"/>
          </p:cNvSpPr>
          <p:nvPr>
            <p:ph type="ctrTitle" sz="quarter"/>
          </p:nvPr>
        </p:nvSpPr>
        <p:spPr>
          <a:xfrm>
            <a:off x="457200" y="1447800"/>
            <a:ext cx="8229600" cy="1736725"/>
          </a:xfrm>
        </p:spPr>
        <p:txBody>
          <a:bodyPr/>
          <a:lstStyle>
            <a:lvl1pPr>
              <a:defRPr sz="4800"/>
            </a:lvl1pPr>
          </a:lstStyle>
          <a:p>
            <a:r>
              <a:rPr lang="zh-TW" altLang="en-US"/>
              <a:t>按一下以編輯母片標題樣式</a:t>
            </a:r>
          </a:p>
        </p:txBody>
      </p:sp>
      <p:sp>
        <p:nvSpPr>
          <p:cNvPr id="14643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zh-TW" altLang="en-US"/>
              <a:t>按一下以編輯母片副標題樣式</a:t>
            </a:r>
          </a:p>
        </p:txBody>
      </p:sp>
      <p:sp>
        <p:nvSpPr>
          <p:cNvPr id="27" name="Rectangle 24"/>
          <p:cNvSpPr>
            <a:spLocks noGrp="1" noChangeArrowheads="1"/>
          </p:cNvSpPr>
          <p:nvPr>
            <p:ph type="dt" sz="quarter" idx="10"/>
          </p:nvPr>
        </p:nvSpPr>
        <p:spPr/>
        <p:txBody>
          <a:bodyPr/>
          <a:lstStyle>
            <a:lvl1pPr>
              <a:defRPr smtClean="0"/>
            </a:lvl1pPr>
          </a:lstStyle>
          <a:p>
            <a:pPr>
              <a:defRPr/>
            </a:pPr>
            <a:endParaRPr lang="en-US" altLang="zh-TW"/>
          </a:p>
        </p:txBody>
      </p:sp>
      <p:sp>
        <p:nvSpPr>
          <p:cNvPr id="28" name="Rectangle 25"/>
          <p:cNvSpPr>
            <a:spLocks noGrp="1" noChangeArrowheads="1"/>
          </p:cNvSpPr>
          <p:nvPr>
            <p:ph type="sldNum" sz="quarter" idx="11"/>
          </p:nvPr>
        </p:nvSpPr>
        <p:spPr/>
        <p:txBody>
          <a:bodyPr/>
          <a:lstStyle>
            <a:lvl1pPr>
              <a:defRPr smtClean="0"/>
            </a:lvl1pPr>
          </a:lstStyle>
          <a:p>
            <a:pPr>
              <a:defRPr/>
            </a:pPr>
            <a:fld id="{D70CCC21-B646-4AFA-B697-060BA008CB37}" type="slidenum">
              <a:rPr lang="en-US" altLang="zh-TW"/>
              <a:pPr>
                <a:defRPr/>
              </a:pPr>
              <a:t>‹#›</a:t>
            </a:fld>
            <a:endParaRPr lang="en-US" altLang="zh-TW"/>
          </a:p>
        </p:txBody>
      </p:sp>
      <p:sp>
        <p:nvSpPr>
          <p:cNvPr id="29" name="Rectangle 26"/>
          <p:cNvSpPr>
            <a:spLocks noGrp="1" noChangeArrowheads="1"/>
          </p:cNvSpPr>
          <p:nvPr>
            <p:ph type="ftr" sz="quarter" idx="12"/>
          </p:nvPr>
        </p:nvSpPr>
        <p:spPr/>
        <p:txBody>
          <a:bodyPr/>
          <a:lstStyle>
            <a:lvl1pPr>
              <a:defRPr smtClean="0"/>
            </a:lvl1pPr>
          </a:lstStyle>
          <a:p>
            <a:pPr>
              <a:defRPr/>
            </a:pPr>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afterEffect">
                                  <p:stCondLst>
                                    <p:cond delay="0"/>
                                  </p:stCondLst>
                                  <p:childTnLst>
                                    <p:set>
                                      <p:cBhvr rctx="PPT">
                                        <p:cTn id="6" dur="500"/>
                                        <p:tgtEl>
                                          <p:spTgt spid="10"/>
                                        </p:tgtEl>
                                        <p:attrNameLst>
                                          <p:attrName>style.opacity</p:attrName>
                                        </p:attrNameLst>
                                      </p:cBhvr>
                                      <p:to>
                                        <p:strVal val="0.5"/>
                                      </p:to>
                                    </p:set>
                                    <p:animEffect filter="image" prLst="opacity: 0.5">
                                      <p:cBhvr rctx="IE">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341160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mailto:lgg@cs.ntust.edu.tw" TargetMode="External"/><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 Id="rId4" Type="http://schemas.openxmlformats.org/officeDocument/2006/relationships/hyperlink" Target="mailto:lgg@cs.ntust.edu.tw"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7"/>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8"/>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solidFill>
                  <a:srgbClr val="FFFFFF"/>
                </a:solidFill>
              </a:endParaRPr>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solidFill>
                  <a:srgbClr val="FFFFFF"/>
                </a:solidFill>
              </a:endParaRPr>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solidFill>
                <a:srgbClr val="FFFFFF"/>
              </a:solidFill>
            </a:endParaRPr>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solidFill>
                  <a:srgbClr val="FFFFFF"/>
                </a:solidFill>
              </a:endParaRPr>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solidFill>
                    <a:srgbClr val="FFFFFF"/>
                  </a:solidFill>
                </a:endParaRPr>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solidFill>
                  <a:srgbClr val="FFFFFF"/>
                </a:solidFill>
              </a:endParaRPr>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solidFill>
                  <a:srgbClr val="FFFFFF"/>
                </a:solidFill>
              </a:endParaRPr>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solidFill>
                  <a:srgbClr val="FFFFFF"/>
                </a:solidFill>
              </a:endParaRPr>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solidFill>
                <a:srgbClr val="FFFFFF"/>
              </a:solidFill>
            </a:endParaRPr>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solidFill>
                <a:srgbClr val="FFFFFF"/>
              </a:solidFill>
            </a:endParaRPr>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solidFill>
                  <a:srgbClr val="FFFFFF"/>
                </a:solidFill>
              </a:rPr>
              <a:pPr/>
              <a:t>‹#›</a:t>
            </a:fld>
            <a:endParaRPr lang="en-US" altLang="zh-TW">
              <a:solidFill>
                <a:srgbClr val="FFFFFF"/>
              </a:solidFill>
            </a:endParaRPr>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3"/>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rPr>
                <a:t>李國光   </a:t>
              </a:r>
              <a:r>
                <a:rPr lang="zh-TW" altLang="en-US" sz="1200">
                  <a:solidFill>
                    <a:srgbClr val="FFFF00"/>
                  </a:solidFill>
                  <a:sym typeface="Symbol" pitchFamily="18" charset="2"/>
                </a:rPr>
                <a:t></a:t>
              </a:r>
              <a:r>
                <a:rPr lang="zh-TW" altLang="en-US" sz="1200">
                  <a:solidFill>
                    <a:srgbClr val="FFFF00"/>
                  </a:solidFill>
                </a:rPr>
                <a:t> 版權所有   </a:t>
              </a:r>
              <a:r>
                <a:rPr lang="en-US" altLang="zh-TW" sz="1200">
                  <a:solidFill>
                    <a:srgbClr val="FFFF00"/>
                  </a:solidFill>
                </a:rPr>
                <a:t>Tel: 02-2737-6782  Email: </a:t>
              </a:r>
              <a:r>
                <a:rPr lang="en-US" altLang="zh-TW" sz="1200">
                  <a:solidFill>
                    <a:srgbClr val="FFFF00"/>
                  </a:solidFill>
                  <a:hlinkClick r:id="rId4"/>
                </a:rPr>
                <a:t>lgg@cs.ntust.edu.tw</a:t>
              </a:r>
              <a:endParaRPr lang="en-US" altLang="zh-TW" sz="1200" b="1">
                <a:solidFill>
                  <a:srgbClr val="FFFFFF"/>
                </a:solidFill>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rPr>
                <a:t>知識與遠見的結合，才能夠避免無知與短視</a:t>
              </a:r>
              <a:r>
                <a:rPr lang="en-US" altLang="zh-TW" sz="1200">
                  <a:solidFill>
                    <a:srgbClr val="FF3300"/>
                  </a:solidFill>
                  <a:latin typeface="標楷體" pitchFamily="65" charset="-120"/>
                </a:rPr>
                <a:t>---</a:t>
              </a:r>
              <a:r>
                <a:rPr lang="zh-TW" altLang="en-US" sz="1200">
                  <a:solidFill>
                    <a:srgbClr val="FF3300"/>
                  </a:solidFill>
                  <a:latin typeface="標楷體" pitchFamily="65" charset="-120"/>
                </a:rPr>
                <a:t>高希均</a:t>
              </a:r>
            </a:p>
          </p:txBody>
        </p:sp>
      </p:grpSp>
    </p:spTree>
    <p:extLst>
      <p:ext uri="{BB962C8B-B14F-4D97-AF65-F5344CB8AC3E}">
        <p14:creationId xmlns:p14="http://schemas.microsoft.com/office/powerpoint/2010/main" val="1435380701"/>
      </p:ext>
    </p:extLst>
  </p:cSld>
  <p:clrMap bg1="dk2" tx1="lt1" bg2="dk1" tx2="lt2" accent1="accent1" accent2="accent2" accent3="accent3" accent4="accent4" accent5="accent5" accent6="accent6" hlink="hlink" folHlink="folHlink"/>
  <p:sldLayoutIdLst>
    <p:sldLayoutId id="2147483669"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投影片編號版面配置區 4"/>
          <p:cNvSpPr>
            <a:spLocks noGrp="1"/>
          </p:cNvSpPr>
          <p:nvPr>
            <p:ph type="sldNum" sz="quarter" idx="12"/>
          </p:nvPr>
        </p:nvSpPr>
        <p:spPr/>
        <p:txBody>
          <a:bodyPr/>
          <a:lstStyle/>
          <a:p>
            <a:pPr>
              <a:defRPr/>
            </a:pPr>
            <a:fld id="{4B47E908-7E37-4042-A19E-072985A4661C}" type="slidenum">
              <a:rPr lang="en-US" altLang="zh-TW"/>
              <a:pPr>
                <a:defRPr/>
              </a:pPr>
              <a:t>1</a:t>
            </a:fld>
            <a:endParaRPr lang="en-US" altLang="zh-TW"/>
          </a:p>
        </p:txBody>
      </p:sp>
      <p:sp>
        <p:nvSpPr>
          <p:cNvPr id="227331" name="Oval 2"/>
          <p:cNvSpPr>
            <a:spLocks noChangeArrowheads="1"/>
          </p:cNvSpPr>
          <p:nvPr/>
        </p:nvSpPr>
        <p:spPr bwMode="auto">
          <a:xfrm>
            <a:off x="1179513" y="4786313"/>
            <a:ext cx="2438400" cy="609600"/>
          </a:xfrm>
          <a:prstGeom prst="ellipse">
            <a:avLst/>
          </a:prstGeom>
          <a:solidFill>
            <a:srgbClr val="FFCC99"/>
          </a:solidFill>
          <a:ln w="9525">
            <a:solidFill>
              <a:schemeClr val="tx1"/>
            </a:solidFill>
            <a:round/>
            <a:headEnd/>
            <a:tailEnd/>
          </a:ln>
        </p:spPr>
        <p:txBody>
          <a:bodyPr wrap="none" anchor="ctr"/>
          <a:lstStyle/>
          <a:p>
            <a:endParaRPr lang="zh-TW" altLang="en-US"/>
          </a:p>
        </p:txBody>
      </p:sp>
      <p:sp>
        <p:nvSpPr>
          <p:cNvPr id="227332" name="Oval 3"/>
          <p:cNvSpPr>
            <a:spLocks noChangeArrowheads="1"/>
          </p:cNvSpPr>
          <p:nvPr/>
        </p:nvSpPr>
        <p:spPr bwMode="auto">
          <a:xfrm>
            <a:off x="2170113" y="4481513"/>
            <a:ext cx="1676400" cy="533400"/>
          </a:xfrm>
          <a:prstGeom prst="ellipse">
            <a:avLst/>
          </a:prstGeom>
          <a:solidFill>
            <a:srgbClr val="FFFF99"/>
          </a:solidFill>
          <a:ln w="9525">
            <a:solidFill>
              <a:schemeClr val="tx1"/>
            </a:solidFill>
            <a:round/>
            <a:headEnd/>
            <a:tailEnd/>
          </a:ln>
        </p:spPr>
        <p:txBody>
          <a:bodyPr wrap="none" anchor="ctr"/>
          <a:lstStyle/>
          <a:p>
            <a:endParaRPr lang="zh-TW" altLang="en-US"/>
          </a:p>
        </p:txBody>
      </p:sp>
      <p:sp>
        <p:nvSpPr>
          <p:cNvPr id="227333" name="Oval 4"/>
          <p:cNvSpPr>
            <a:spLocks noChangeArrowheads="1"/>
          </p:cNvSpPr>
          <p:nvPr/>
        </p:nvSpPr>
        <p:spPr bwMode="auto">
          <a:xfrm>
            <a:off x="2855913" y="3262313"/>
            <a:ext cx="2438400" cy="609600"/>
          </a:xfrm>
          <a:prstGeom prst="ellipse">
            <a:avLst/>
          </a:prstGeom>
          <a:solidFill>
            <a:srgbClr val="FF99CC"/>
          </a:solidFill>
          <a:ln w="9525">
            <a:solidFill>
              <a:schemeClr val="tx1"/>
            </a:solidFill>
            <a:round/>
            <a:headEnd/>
            <a:tailEnd/>
          </a:ln>
        </p:spPr>
        <p:txBody>
          <a:bodyPr wrap="none" anchor="ctr"/>
          <a:lstStyle/>
          <a:p>
            <a:endParaRPr lang="zh-TW" altLang="en-US"/>
          </a:p>
        </p:txBody>
      </p:sp>
      <p:sp>
        <p:nvSpPr>
          <p:cNvPr id="227334" name="Oval 5"/>
          <p:cNvSpPr>
            <a:spLocks noChangeArrowheads="1"/>
          </p:cNvSpPr>
          <p:nvPr/>
        </p:nvSpPr>
        <p:spPr bwMode="auto">
          <a:xfrm>
            <a:off x="1712913" y="2805113"/>
            <a:ext cx="2438400" cy="609600"/>
          </a:xfrm>
          <a:prstGeom prst="ellipse">
            <a:avLst/>
          </a:prstGeom>
          <a:solidFill>
            <a:srgbClr val="EAEAEA"/>
          </a:solidFill>
          <a:ln w="9525">
            <a:solidFill>
              <a:schemeClr val="tx1"/>
            </a:solidFill>
            <a:round/>
            <a:headEnd/>
            <a:tailEnd/>
          </a:ln>
        </p:spPr>
        <p:txBody>
          <a:bodyPr wrap="none" anchor="ctr"/>
          <a:lstStyle/>
          <a:p>
            <a:endParaRPr lang="zh-TW" altLang="en-US"/>
          </a:p>
        </p:txBody>
      </p:sp>
      <p:sp>
        <p:nvSpPr>
          <p:cNvPr id="227335" name="Oval 6"/>
          <p:cNvSpPr>
            <a:spLocks noChangeArrowheads="1"/>
          </p:cNvSpPr>
          <p:nvPr/>
        </p:nvSpPr>
        <p:spPr bwMode="auto">
          <a:xfrm>
            <a:off x="2932113" y="2424113"/>
            <a:ext cx="2438400" cy="609600"/>
          </a:xfrm>
          <a:prstGeom prst="ellipse">
            <a:avLst/>
          </a:prstGeom>
          <a:solidFill>
            <a:srgbClr val="FFCCFF"/>
          </a:solidFill>
          <a:ln w="9525">
            <a:solidFill>
              <a:schemeClr val="tx1"/>
            </a:solidFill>
            <a:round/>
            <a:headEnd/>
            <a:tailEnd/>
          </a:ln>
        </p:spPr>
        <p:txBody>
          <a:bodyPr wrap="none" anchor="ctr"/>
          <a:lstStyle/>
          <a:p>
            <a:endParaRPr lang="zh-TW" altLang="en-US"/>
          </a:p>
        </p:txBody>
      </p:sp>
      <p:sp>
        <p:nvSpPr>
          <p:cNvPr id="227336" name="Line 7"/>
          <p:cNvSpPr>
            <a:spLocks noChangeShapeType="1"/>
          </p:cNvSpPr>
          <p:nvPr/>
        </p:nvSpPr>
        <p:spPr bwMode="auto">
          <a:xfrm>
            <a:off x="1179513" y="2195513"/>
            <a:ext cx="6629400" cy="0"/>
          </a:xfrm>
          <a:prstGeom prst="line">
            <a:avLst/>
          </a:prstGeom>
          <a:noFill/>
          <a:ln w="57150">
            <a:solidFill>
              <a:schemeClr val="tx1"/>
            </a:solidFill>
            <a:round/>
            <a:headEnd/>
            <a:tailEnd type="triangle" w="med" len="med"/>
          </a:ln>
        </p:spPr>
        <p:txBody>
          <a:bodyPr wrap="none" anchor="ctr"/>
          <a:lstStyle/>
          <a:p>
            <a:endParaRPr lang="zh-TW" altLang="en-US"/>
          </a:p>
        </p:txBody>
      </p:sp>
      <p:sp>
        <p:nvSpPr>
          <p:cNvPr id="227337" name="Text Box 8"/>
          <p:cNvSpPr txBox="1">
            <a:spLocks noChangeArrowheads="1"/>
          </p:cNvSpPr>
          <p:nvPr/>
        </p:nvSpPr>
        <p:spPr bwMode="auto">
          <a:xfrm>
            <a:off x="722313" y="2119313"/>
            <a:ext cx="381000" cy="457200"/>
          </a:xfrm>
          <a:prstGeom prst="rect">
            <a:avLst/>
          </a:prstGeom>
          <a:noFill/>
          <a:ln w="9525">
            <a:noFill/>
            <a:miter lim="800000"/>
            <a:headEnd/>
            <a:tailEnd/>
          </a:ln>
        </p:spPr>
        <p:txBody>
          <a:bodyPr>
            <a:spAutoFit/>
          </a:bodyPr>
          <a:lstStyle/>
          <a:p>
            <a:pPr algn="l">
              <a:spcBef>
                <a:spcPct val="50000"/>
              </a:spcBef>
            </a:pPr>
            <a:endParaRPr lang="zh-TW" altLang="zh-TW" sz="2400">
              <a:solidFill>
                <a:schemeClr val="bg2"/>
              </a:solidFill>
              <a:latin typeface="Times New Roman" pitchFamily="18" charset="0"/>
            </a:endParaRPr>
          </a:p>
        </p:txBody>
      </p:sp>
      <p:sp>
        <p:nvSpPr>
          <p:cNvPr id="227338" name="Text Box 9"/>
          <p:cNvSpPr txBox="1">
            <a:spLocks noChangeArrowheads="1"/>
          </p:cNvSpPr>
          <p:nvPr/>
        </p:nvSpPr>
        <p:spPr bwMode="auto">
          <a:xfrm>
            <a:off x="1187450" y="1700213"/>
            <a:ext cx="381000" cy="366712"/>
          </a:xfrm>
          <a:prstGeom prst="rect">
            <a:avLst/>
          </a:prstGeom>
          <a:noFill/>
          <a:ln w="9525">
            <a:noFill/>
            <a:miter lim="800000"/>
            <a:headEnd/>
            <a:tailEnd/>
          </a:ln>
        </p:spPr>
        <p:txBody>
          <a:bodyPr>
            <a:spAutoFit/>
          </a:bodyPr>
          <a:lstStyle/>
          <a:p>
            <a:pPr algn="l">
              <a:spcBef>
                <a:spcPct val="50000"/>
              </a:spcBef>
            </a:pPr>
            <a:r>
              <a:rPr lang="zh-TW" altLang="zh-TW">
                <a:solidFill>
                  <a:srgbClr val="FFFF00"/>
                </a:solidFill>
                <a:latin typeface="標楷體" pitchFamily="65" charset="-120"/>
                <a:ea typeface="標楷體" pitchFamily="65" charset="-120"/>
              </a:rPr>
              <a:t>低</a:t>
            </a:r>
            <a:endParaRPr lang="zh-TW" altLang="en-US" sz="2800">
              <a:solidFill>
                <a:srgbClr val="FFFF00"/>
              </a:solidFill>
              <a:latin typeface="標楷體" pitchFamily="65" charset="-120"/>
              <a:ea typeface="標楷體" pitchFamily="65" charset="-120"/>
            </a:endParaRPr>
          </a:p>
        </p:txBody>
      </p:sp>
      <p:sp>
        <p:nvSpPr>
          <p:cNvPr id="227339" name="Text Box 10"/>
          <p:cNvSpPr txBox="1">
            <a:spLocks noChangeArrowheads="1"/>
          </p:cNvSpPr>
          <p:nvPr/>
        </p:nvSpPr>
        <p:spPr bwMode="auto">
          <a:xfrm>
            <a:off x="7235825" y="1700213"/>
            <a:ext cx="381000" cy="366712"/>
          </a:xfrm>
          <a:prstGeom prst="rect">
            <a:avLst/>
          </a:prstGeom>
          <a:noFill/>
          <a:ln w="9525">
            <a:noFill/>
            <a:miter lim="800000"/>
            <a:headEnd/>
            <a:tailEnd/>
          </a:ln>
        </p:spPr>
        <p:txBody>
          <a:bodyPr>
            <a:spAutoFit/>
          </a:bodyPr>
          <a:lstStyle/>
          <a:p>
            <a:pPr algn="l">
              <a:spcBef>
                <a:spcPct val="50000"/>
              </a:spcBef>
            </a:pPr>
            <a:r>
              <a:rPr lang="zh-TW" altLang="zh-TW">
                <a:solidFill>
                  <a:srgbClr val="FFFF00"/>
                </a:solidFill>
                <a:latin typeface="標楷體" pitchFamily="65" charset="-120"/>
                <a:ea typeface="標楷體" pitchFamily="65" charset="-120"/>
              </a:rPr>
              <a:t>高</a:t>
            </a:r>
            <a:endParaRPr lang="zh-TW" altLang="en-US">
              <a:solidFill>
                <a:srgbClr val="FFFF00"/>
              </a:solidFill>
              <a:latin typeface="標楷體" pitchFamily="65" charset="-120"/>
              <a:ea typeface="標楷體" pitchFamily="65" charset="-120"/>
            </a:endParaRPr>
          </a:p>
        </p:txBody>
      </p:sp>
      <p:sp>
        <p:nvSpPr>
          <p:cNvPr id="227340" name="Text Box 11"/>
          <p:cNvSpPr txBox="1">
            <a:spLocks noChangeArrowheads="1"/>
          </p:cNvSpPr>
          <p:nvPr/>
        </p:nvSpPr>
        <p:spPr bwMode="auto">
          <a:xfrm>
            <a:off x="2484438" y="1662113"/>
            <a:ext cx="3671887" cy="457200"/>
          </a:xfrm>
          <a:prstGeom prst="rect">
            <a:avLst/>
          </a:prstGeom>
          <a:noFill/>
          <a:ln w="9525">
            <a:noFill/>
            <a:miter lim="800000"/>
            <a:headEnd/>
            <a:tailEnd/>
          </a:ln>
        </p:spPr>
        <p:txBody>
          <a:bodyPr>
            <a:spAutoFit/>
          </a:bodyPr>
          <a:lstStyle/>
          <a:p>
            <a:pPr algn="l">
              <a:spcBef>
                <a:spcPct val="50000"/>
              </a:spcBef>
            </a:pPr>
            <a:r>
              <a:rPr lang="zh-TW" altLang="zh-TW" sz="2400">
                <a:latin typeface="標楷體" pitchFamily="65" charset="-120"/>
                <a:ea typeface="標楷體" pitchFamily="65" charset="-120"/>
              </a:rPr>
              <a:t>領導者維持現狀的痛苦</a:t>
            </a:r>
            <a:endParaRPr lang="zh-TW" altLang="en-US" sz="2800">
              <a:latin typeface="標楷體" pitchFamily="65" charset="-120"/>
              <a:ea typeface="標楷體" pitchFamily="65" charset="-120"/>
            </a:endParaRPr>
          </a:p>
        </p:txBody>
      </p:sp>
      <p:sp>
        <p:nvSpPr>
          <p:cNvPr id="227341" name="Line 12"/>
          <p:cNvSpPr>
            <a:spLocks noChangeShapeType="1"/>
          </p:cNvSpPr>
          <p:nvPr/>
        </p:nvSpPr>
        <p:spPr bwMode="auto">
          <a:xfrm>
            <a:off x="1255713" y="5472113"/>
            <a:ext cx="6629400" cy="0"/>
          </a:xfrm>
          <a:prstGeom prst="line">
            <a:avLst/>
          </a:prstGeom>
          <a:noFill/>
          <a:ln w="57150">
            <a:solidFill>
              <a:schemeClr val="tx1"/>
            </a:solidFill>
            <a:round/>
            <a:headEnd/>
            <a:tailEnd type="triangle" w="med" len="med"/>
          </a:ln>
        </p:spPr>
        <p:txBody>
          <a:bodyPr wrap="none" anchor="ctr"/>
          <a:lstStyle/>
          <a:p>
            <a:endParaRPr lang="zh-TW" altLang="en-US"/>
          </a:p>
        </p:txBody>
      </p:sp>
      <p:sp>
        <p:nvSpPr>
          <p:cNvPr id="227342" name="Text Box 13"/>
          <p:cNvSpPr txBox="1">
            <a:spLocks noChangeArrowheads="1"/>
          </p:cNvSpPr>
          <p:nvPr/>
        </p:nvSpPr>
        <p:spPr bwMode="auto">
          <a:xfrm>
            <a:off x="7308850" y="5589588"/>
            <a:ext cx="381000" cy="366712"/>
          </a:xfrm>
          <a:prstGeom prst="rect">
            <a:avLst/>
          </a:prstGeom>
          <a:noFill/>
          <a:ln w="9525">
            <a:noFill/>
            <a:miter lim="800000"/>
            <a:headEnd/>
            <a:tailEnd/>
          </a:ln>
        </p:spPr>
        <p:txBody>
          <a:bodyPr>
            <a:spAutoFit/>
          </a:bodyPr>
          <a:lstStyle/>
          <a:p>
            <a:pPr algn="l">
              <a:spcBef>
                <a:spcPct val="50000"/>
              </a:spcBef>
            </a:pPr>
            <a:r>
              <a:rPr lang="zh-TW" altLang="zh-TW">
                <a:solidFill>
                  <a:srgbClr val="FFFF00"/>
                </a:solidFill>
                <a:latin typeface="標楷體" pitchFamily="65" charset="-120"/>
                <a:ea typeface="標楷體" pitchFamily="65" charset="-120"/>
              </a:rPr>
              <a:t>高</a:t>
            </a:r>
            <a:endParaRPr lang="zh-TW" altLang="en-US">
              <a:solidFill>
                <a:srgbClr val="FFFF00"/>
              </a:solidFill>
              <a:latin typeface="標楷體" pitchFamily="65" charset="-120"/>
              <a:ea typeface="標楷體" pitchFamily="65" charset="-120"/>
            </a:endParaRPr>
          </a:p>
        </p:txBody>
      </p:sp>
      <p:sp>
        <p:nvSpPr>
          <p:cNvPr id="227343" name="Line 14"/>
          <p:cNvSpPr>
            <a:spLocks noChangeShapeType="1"/>
          </p:cNvSpPr>
          <p:nvPr/>
        </p:nvSpPr>
        <p:spPr bwMode="auto">
          <a:xfrm>
            <a:off x="7732713" y="2347913"/>
            <a:ext cx="0" cy="2895600"/>
          </a:xfrm>
          <a:prstGeom prst="line">
            <a:avLst/>
          </a:prstGeom>
          <a:noFill/>
          <a:ln w="57150">
            <a:solidFill>
              <a:schemeClr val="tx1"/>
            </a:solidFill>
            <a:round/>
            <a:headEnd type="triangle" w="med" len="med"/>
            <a:tailEnd/>
          </a:ln>
        </p:spPr>
        <p:txBody>
          <a:bodyPr wrap="none" anchor="ctr"/>
          <a:lstStyle/>
          <a:p>
            <a:endParaRPr lang="zh-TW" altLang="en-US"/>
          </a:p>
        </p:txBody>
      </p:sp>
      <p:sp>
        <p:nvSpPr>
          <p:cNvPr id="227344" name="Text Box 15"/>
          <p:cNvSpPr txBox="1">
            <a:spLocks noChangeArrowheads="1"/>
          </p:cNvSpPr>
          <p:nvPr/>
        </p:nvSpPr>
        <p:spPr bwMode="auto">
          <a:xfrm>
            <a:off x="8243888" y="4868863"/>
            <a:ext cx="381000" cy="366712"/>
          </a:xfrm>
          <a:prstGeom prst="rect">
            <a:avLst/>
          </a:prstGeom>
          <a:noFill/>
          <a:ln w="9525">
            <a:noFill/>
            <a:miter lim="800000"/>
            <a:headEnd/>
            <a:tailEnd/>
          </a:ln>
        </p:spPr>
        <p:txBody>
          <a:bodyPr>
            <a:spAutoFit/>
          </a:bodyPr>
          <a:lstStyle/>
          <a:p>
            <a:pPr algn="l">
              <a:spcBef>
                <a:spcPct val="50000"/>
              </a:spcBef>
            </a:pPr>
            <a:r>
              <a:rPr lang="zh-TW" altLang="zh-TW">
                <a:solidFill>
                  <a:srgbClr val="FFFF00"/>
                </a:solidFill>
                <a:latin typeface="標楷體" pitchFamily="65" charset="-120"/>
                <a:ea typeface="標楷體" pitchFamily="65" charset="-120"/>
              </a:rPr>
              <a:t>低</a:t>
            </a:r>
            <a:endParaRPr lang="zh-TW" altLang="en-US" sz="2800">
              <a:solidFill>
                <a:srgbClr val="FFFF00"/>
              </a:solidFill>
              <a:latin typeface="標楷體" pitchFamily="65" charset="-120"/>
              <a:ea typeface="標楷體" pitchFamily="65" charset="-120"/>
            </a:endParaRPr>
          </a:p>
        </p:txBody>
      </p:sp>
      <p:sp>
        <p:nvSpPr>
          <p:cNvPr id="227345" name="Text Box 16"/>
          <p:cNvSpPr txBox="1">
            <a:spLocks noChangeArrowheads="1"/>
          </p:cNvSpPr>
          <p:nvPr/>
        </p:nvSpPr>
        <p:spPr bwMode="auto">
          <a:xfrm>
            <a:off x="7885113" y="2500313"/>
            <a:ext cx="609600" cy="2436812"/>
          </a:xfrm>
          <a:prstGeom prst="rect">
            <a:avLst/>
          </a:prstGeom>
          <a:noFill/>
          <a:ln w="9525">
            <a:noFill/>
            <a:miter lim="800000"/>
            <a:headEnd/>
            <a:tailEnd/>
          </a:ln>
        </p:spPr>
        <p:txBody>
          <a:bodyPr>
            <a:spAutoFit/>
          </a:bodyPr>
          <a:lstStyle/>
          <a:p>
            <a:pPr algn="l">
              <a:spcBef>
                <a:spcPct val="50000"/>
              </a:spcBef>
            </a:pPr>
            <a:r>
              <a:rPr lang="zh-TW" altLang="en-US" sz="2200">
                <a:latin typeface="標楷體" pitchFamily="65" charset="-120"/>
                <a:ea typeface="標楷體" pitchFamily="65" charset="-120"/>
              </a:rPr>
              <a:t>未來改變的效益</a:t>
            </a:r>
            <a:endParaRPr lang="zh-TW" altLang="en-US" sz="2800">
              <a:latin typeface="標楷體" pitchFamily="65" charset="-120"/>
              <a:ea typeface="標楷體" pitchFamily="65" charset="-120"/>
            </a:endParaRPr>
          </a:p>
        </p:txBody>
      </p:sp>
      <p:sp>
        <p:nvSpPr>
          <p:cNvPr id="227346" name="Text Box 17"/>
          <p:cNvSpPr txBox="1">
            <a:spLocks noChangeArrowheads="1"/>
          </p:cNvSpPr>
          <p:nvPr/>
        </p:nvSpPr>
        <p:spPr bwMode="auto">
          <a:xfrm>
            <a:off x="2551113" y="5472113"/>
            <a:ext cx="3962400" cy="457200"/>
          </a:xfrm>
          <a:prstGeom prst="rect">
            <a:avLst/>
          </a:prstGeom>
          <a:noFill/>
          <a:ln w="9525">
            <a:noFill/>
            <a:miter lim="800000"/>
            <a:headEnd/>
            <a:tailEnd/>
          </a:ln>
        </p:spPr>
        <p:txBody>
          <a:bodyPr>
            <a:spAutoFit/>
          </a:bodyPr>
          <a:lstStyle/>
          <a:p>
            <a:pPr algn="l">
              <a:spcBef>
                <a:spcPct val="50000"/>
              </a:spcBef>
            </a:pPr>
            <a:r>
              <a:rPr lang="zh-TW" altLang="zh-TW" sz="2400">
                <a:latin typeface="標楷體" pitchFamily="65" charset="-120"/>
                <a:ea typeface="標楷體" pitchFamily="65" charset="-120"/>
              </a:rPr>
              <a:t>領導者所意識到的改變需求</a:t>
            </a:r>
            <a:endParaRPr lang="zh-TW" altLang="en-US" sz="2800">
              <a:latin typeface="標楷體" pitchFamily="65" charset="-120"/>
              <a:ea typeface="標楷體" pitchFamily="65" charset="-120"/>
            </a:endParaRPr>
          </a:p>
        </p:txBody>
      </p:sp>
      <p:sp>
        <p:nvSpPr>
          <p:cNvPr id="227347" name="Text Box 18"/>
          <p:cNvSpPr txBox="1">
            <a:spLocks noChangeArrowheads="1"/>
          </p:cNvSpPr>
          <p:nvPr/>
        </p:nvSpPr>
        <p:spPr bwMode="auto">
          <a:xfrm>
            <a:off x="323850" y="2636838"/>
            <a:ext cx="533400" cy="2436812"/>
          </a:xfrm>
          <a:prstGeom prst="rect">
            <a:avLst/>
          </a:prstGeom>
          <a:noFill/>
          <a:ln w="9525">
            <a:noFill/>
            <a:miter lim="800000"/>
            <a:headEnd/>
            <a:tailEnd/>
          </a:ln>
        </p:spPr>
        <p:txBody>
          <a:bodyPr>
            <a:spAutoFit/>
          </a:bodyPr>
          <a:lstStyle/>
          <a:p>
            <a:pPr algn="l">
              <a:spcBef>
                <a:spcPct val="50000"/>
              </a:spcBef>
            </a:pPr>
            <a:r>
              <a:rPr lang="zh-TW" altLang="zh-TW" sz="2200">
                <a:latin typeface="標楷體" pitchFamily="65" charset="-120"/>
                <a:ea typeface="標楷體" pitchFamily="65" charset="-120"/>
              </a:rPr>
              <a:t>組織變革的程度</a:t>
            </a:r>
            <a:endParaRPr lang="zh-TW" altLang="en-US" sz="2800">
              <a:latin typeface="標楷體" pitchFamily="65" charset="-120"/>
              <a:ea typeface="標楷體" pitchFamily="65" charset="-120"/>
            </a:endParaRPr>
          </a:p>
        </p:txBody>
      </p:sp>
      <p:sp>
        <p:nvSpPr>
          <p:cNvPr id="227348" name="Oval 19"/>
          <p:cNvSpPr>
            <a:spLocks noChangeArrowheads="1"/>
          </p:cNvSpPr>
          <p:nvPr/>
        </p:nvSpPr>
        <p:spPr bwMode="auto">
          <a:xfrm>
            <a:off x="5076825" y="2276475"/>
            <a:ext cx="2590800" cy="609600"/>
          </a:xfrm>
          <a:prstGeom prst="ellipse">
            <a:avLst/>
          </a:prstGeom>
          <a:solidFill>
            <a:srgbClr val="CCECFF"/>
          </a:solidFill>
          <a:ln w="9525">
            <a:solidFill>
              <a:schemeClr val="tx1"/>
            </a:solidFill>
            <a:round/>
            <a:headEnd/>
            <a:tailEnd/>
          </a:ln>
        </p:spPr>
        <p:txBody>
          <a:bodyPr wrap="none" anchor="ctr"/>
          <a:lstStyle/>
          <a:p>
            <a:endParaRPr lang="zh-TW" altLang="en-US"/>
          </a:p>
        </p:txBody>
      </p:sp>
      <p:sp>
        <p:nvSpPr>
          <p:cNvPr id="227349" name="Oval 20"/>
          <p:cNvSpPr>
            <a:spLocks noChangeArrowheads="1"/>
          </p:cNvSpPr>
          <p:nvPr/>
        </p:nvSpPr>
        <p:spPr bwMode="auto">
          <a:xfrm>
            <a:off x="1865313" y="3871913"/>
            <a:ext cx="2667000" cy="609600"/>
          </a:xfrm>
          <a:prstGeom prst="ellipse">
            <a:avLst/>
          </a:prstGeom>
          <a:solidFill>
            <a:srgbClr val="CCFFCC"/>
          </a:solidFill>
          <a:ln w="9525">
            <a:solidFill>
              <a:schemeClr val="tx1"/>
            </a:solidFill>
            <a:round/>
            <a:headEnd/>
            <a:tailEnd/>
          </a:ln>
        </p:spPr>
        <p:txBody>
          <a:bodyPr wrap="none" anchor="ctr"/>
          <a:lstStyle/>
          <a:p>
            <a:endParaRPr lang="zh-TW" altLang="en-US"/>
          </a:p>
        </p:txBody>
      </p:sp>
      <p:sp>
        <p:nvSpPr>
          <p:cNvPr id="227350" name="Oval 21"/>
          <p:cNvSpPr>
            <a:spLocks noChangeArrowheads="1"/>
          </p:cNvSpPr>
          <p:nvPr/>
        </p:nvSpPr>
        <p:spPr bwMode="auto">
          <a:xfrm>
            <a:off x="1179513" y="3338513"/>
            <a:ext cx="1600200" cy="609600"/>
          </a:xfrm>
          <a:prstGeom prst="ellipse">
            <a:avLst/>
          </a:prstGeom>
          <a:solidFill>
            <a:srgbClr val="33CCFF"/>
          </a:solidFill>
          <a:ln w="9525">
            <a:solidFill>
              <a:schemeClr val="tx1"/>
            </a:solidFill>
            <a:round/>
            <a:headEnd/>
            <a:tailEnd/>
          </a:ln>
        </p:spPr>
        <p:txBody>
          <a:bodyPr wrap="none" anchor="ctr"/>
          <a:lstStyle/>
          <a:p>
            <a:endParaRPr lang="zh-TW" altLang="en-US"/>
          </a:p>
        </p:txBody>
      </p:sp>
      <p:sp>
        <p:nvSpPr>
          <p:cNvPr id="227351" name="Oval 22"/>
          <p:cNvSpPr>
            <a:spLocks noChangeArrowheads="1"/>
          </p:cNvSpPr>
          <p:nvPr/>
        </p:nvSpPr>
        <p:spPr bwMode="auto">
          <a:xfrm>
            <a:off x="4913313" y="2881313"/>
            <a:ext cx="2438400" cy="609600"/>
          </a:xfrm>
          <a:prstGeom prst="ellipse">
            <a:avLst/>
          </a:prstGeom>
          <a:solidFill>
            <a:srgbClr val="FFFFCC"/>
          </a:solidFill>
          <a:ln w="9525">
            <a:solidFill>
              <a:schemeClr val="tx1"/>
            </a:solidFill>
            <a:round/>
            <a:headEnd/>
            <a:tailEnd/>
          </a:ln>
        </p:spPr>
        <p:txBody>
          <a:bodyPr wrap="none" anchor="ctr"/>
          <a:lstStyle/>
          <a:p>
            <a:endParaRPr lang="zh-TW" altLang="en-US"/>
          </a:p>
        </p:txBody>
      </p:sp>
      <p:sp>
        <p:nvSpPr>
          <p:cNvPr id="227352" name="Text Box 23"/>
          <p:cNvSpPr txBox="1">
            <a:spLocks noChangeArrowheads="1"/>
          </p:cNvSpPr>
          <p:nvPr/>
        </p:nvSpPr>
        <p:spPr bwMode="auto">
          <a:xfrm>
            <a:off x="2551113" y="4557713"/>
            <a:ext cx="12192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品管圈</a:t>
            </a:r>
            <a:endParaRPr lang="zh-TW" altLang="en-US" sz="2800">
              <a:solidFill>
                <a:schemeClr val="bg2"/>
              </a:solidFill>
              <a:latin typeface="華康粗圓體" pitchFamily="49" charset="-120"/>
              <a:ea typeface="華康粗圓體" pitchFamily="49" charset="-120"/>
            </a:endParaRPr>
          </a:p>
        </p:txBody>
      </p:sp>
      <p:sp>
        <p:nvSpPr>
          <p:cNvPr id="227353" name="Text Box 24"/>
          <p:cNvSpPr txBox="1">
            <a:spLocks noChangeArrowheads="1"/>
          </p:cNvSpPr>
          <p:nvPr/>
        </p:nvSpPr>
        <p:spPr bwMode="auto">
          <a:xfrm>
            <a:off x="3617913" y="2500313"/>
            <a:ext cx="1219200" cy="396875"/>
          </a:xfrm>
          <a:prstGeom prst="rect">
            <a:avLst/>
          </a:prstGeom>
          <a:noFill/>
          <a:ln w="9525">
            <a:noFill/>
            <a:miter lim="800000"/>
            <a:headEnd/>
            <a:tailEnd/>
          </a:ln>
        </p:spPr>
        <p:txBody>
          <a:bodyPr>
            <a:spAutoFit/>
          </a:bodyPr>
          <a:lstStyle/>
          <a:p>
            <a:pPr algn="l">
              <a:spcBef>
                <a:spcPct val="50000"/>
              </a:spcBef>
            </a:pPr>
            <a:r>
              <a:rPr lang="zh-TW" altLang="en-US" sz="2000">
                <a:solidFill>
                  <a:schemeClr val="bg2"/>
                </a:solidFill>
                <a:latin typeface="華康粗圓體" pitchFamily="49" charset="-120"/>
                <a:ea typeface="華康粗圓體" pitchFamily="49" charset="-120"/>
              </a:rPr>
              <a:t>文化再造</a:t>
            </a:r>
            <a:endParaRPr lang="zh-TW" altLang="en-US" sz="2800">
              <a:solidFill>
                <a:schemeClr val="bg2"/>
              </a:solidFill>
              <a:latin typeface="華康粗圓體" pitchFamily="49" charset="-120"/>
              <a:ea typeface="華康粗圓體" pitchFamily="49" charset="-120"/>
            </a:endParaRPr>
          </a:p>
        </p:txBody>
      </p:sp>
      <p:sp>
        <p:nvSpPr>
          <p:cNvPr id="227354" name="Text Box 25"/>
          <p:cNvSpPr txBox="1">
            <a:spLocks noChangeArrowheads="1"/>
          </p:cNvSpPr>
          <p:nvPr/>
        </p:nvSpPr>
        <p:spPr bwMode="auto">
          <a:xfrm>
            <a:off x="5065713" y="2957513"/>
            <a:ext cx="22860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市場策略重新定位</a:t>
            </a:r>
            <a:endParaRPr lang="zh-TW" altLang="en-US" sz="2800">
              <a:solidFill>
                <a:schemeClr val="bg2"/>
              </a:solidFill>
              <a:latin typeface="華康粗圓體" pitchFamily="49" charset="-120"/>
              <a:ea typeface="華康粗圓體" pitchFamily="49" charset="-120"/>
            </a:endParaRPr>
          </a:p>
        </p:txBody>
      </p:sp>
      <p:sp>
        <p:nvSpPr>
          <p:cNvPr id="227355" name="Text Box 26"/>
          <p:cNvSpPr txBox="1">
            <a:spLocks noChangeArrowheads="1"/>
          </p:cNvSpPr>
          <p:nvPr/>
        </p:nvSpPr>
        <p:spPr bwMode="auto">
          <a:xfrm>
            <a:off x="2246313" y="2957513"/>
            <a:ext cx="12192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流程再造</a:t>
            </a:r>
            <a:endParaRPr lang="zh-TW" altLang="en-US" sz="2800">
              <a:solidFill>
                <a:schemeClr val="bg2"/>
              </a:solidFill>
              <a:latin typeface="華康粗圓體" pitchFamily="49" charset="-120"/>
              <a:ea typeface="華康粗圓體" pitchFamily="49" charset="-120"/>
            </a:endParaRPr>
          </a:p>
        </p:txBody>
      </p:sp>
      <p:sp>
        <p:nvSpPr>
          <p:cNvPr id="227356" name="Text Box 27"/>
          <p:cNvSpPr txBox="1">
            <a:spLocks noChangeArrowheads="1"/>
          </p:cNvSpPr>
          <p:nvPr/>
        </p:nvSpPr>
        <p:spPr bwMode="auto">
          <a:xfrm>
            <a:off x="3236913" y="3414713"/>
            <a:ext cx="17526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系統重新設計</a:t>
            </a:r>
            <a:endParaRPr lang="zh-TW" altLang="en-US" sz="2800">
              <a:solidFill>
                <a:schemeClr val="bg2"/>
              </a:solidFill>
              <a:latin typeface="華康粗圓體" pitchFamily="49" charset="-120"/>
              <a:ea typeface="華康粗圓體" pitchFamily="49" charset="-120"/>
            </a:endParaRPr>
          </a:p>
        </p:txBody>
      </p:sp>
      <p:sp>
        <p:nvSpPr>
          <p:cNvPr id="227357" name="Text Box 28"/>
          <p:cNvSpPr txBox="1">
            <a:spLocks noChangeArrowheads="1"/>
          </p:cNvSpPr>
          <p:nvPr/>
        </p:nvSpPr>
        <p:spPr bwMode="auto">
          <a:xfrm>
            <a:off x="1636713" y="3414713"/>
            <a:ext cx="762000" cy="457200"/>
          </a:xfrm>
          <a:prstGeom prst="rect">
            <a:avLst/>
          </a:prstGeom>
          <a:noFill/>
          <a:ln w="9525">
            <a:noFill/>
            <a:miter lim="800000"/>
            <a:headEnd/>
            <a:tailEnd/>
          </a:ln>
        </p:spPr>
        <p:txBody>
          <a:bodyPr>
            <a:spAutoFit/>
          </a:bodyPr>
          <a:lstStyle/>
          <a:p>
            <a:pPr algn="l">
              <a:spcBef>
                <a:spcPct val="50000"/>
              </a:spcBef>
            </a:pPr>
            <a:r>
              <a:rPr lang="en-US" altLang="zh-TW" sz="2400">
                <a:solidFill>
                  <a:schemeClr val="bg2"/>
                </a:solidFill>
                <a:latin typeface="華康粗圓體" pitchFamily="49" charset="-120"/>
                <a:ea typeface="華康粗圓體" pitchFamily="49" charset="-120"/>
              </a:rPr>
              <a:t>TQM</a:t>
            </a:r>
            <a:endParaRPr lang="en-US" altLang="zh-TW" sz="2800">
              <a:solidFill>
                <a:schemeClr val="bg2"/>
              </a:solidFill>
              <a:latin typeface="華康粗圓體" pitchFamily="49" charset="-120"/>
              <a:ea typeface="華康粗圓體" pitchFamily="49" charset="-120"/>
            </a:endParaRPr>
          </a:p>
        </p:txBody>
      </p:sp>
      <p:sp>
        <p:nvSpPr>
          <p:cNvPr id="227358" name="Text Box 29"/>
          <p:cNvSpPr txBox="1">
            <a:spLocks noChangeArrowheads="1"/>
          </p:cNvSpPr>
          <p:nvPr/>
        </p:nvSpPr>
        <p:spPr bwMode="auto">
          <a:xfrm>
            <a:off x="2017713" y="3948113"/>
            <a:ext cx="23622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人員授權變革方案</a:t>
            </a:r>
            <a:endParaRPr lang="zh-TW" altLang="en-US" sz="2800">
              <a:solidFill>
                <a:schemeClr val="bg2"/>
              </a:solidFill>
              <a:latin typeface="華康粗圓體" pitchFamily="49" charset="-120"/>
              <a:ea typeface="華康粗圓體" pitchFamily="49" charset="-120"/>
            </a:endParaRPr>
          </a:p>
        </p:txBody>
      </p:sp>
      <p:sp>
        <p:nvSpPr>
          <p:cNvPr id="227359" name="Text Box 30"/>
          <p:cNvSpPr txBox="1">
            <a:spLocks noChangeArrowheads="1"/>
          </p:cNvSpPr>
          <p:nvPr/>
        </p:nvSpPr>
        <p:spPr bwMode="auto">
          <a:xfrm>
            <a:off x="5751513" y="2347913"/>
            <a:ext cx="12192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組織改變</a:t>
            </a:r>
            <a:endParaRPr lang="zh-TW" altLang="en-US" sz="2800">
              <a:solidFill>
                <a:schemeClr val="bg2"/>
              </a:solidFill>
              <a:latin typeface="華康粗圓體" pitchFamily="49" charset="-120"/>
              <a:ea typeface="華康粗圓體" pitchFamily="49" charset="-120"/>
            </a:endParaRPr>
          </a:p>
        </p:txBody>
      </p:sp>
      <p:sp>
        <p:nvSpPr>
          <p:cNvPr id="227360" name="Text Box 31"/>
          <p:cNvSpPr txBox="1">
            <a:spLocks noChangeArrowheads="1"/>
          </p:cNvSpPr>
          <p:nvPr/>
        </p:nvSpPr>
        <p:spPr bwMode="auto">
          <a:xfrm>
            <a:off x="1331913" y="4938713"/>
            <a:ext cx="2057400" cy="396875"/>
          </a:xfrm>
          <a:prstGeom prst="rect">
            <a:avLst/>
          </a:prstGeom>
          <a:noFill/>
          <a:ln w="9525">
            <a:noFill/>
            <a:miter lim="800000"/>
            <a:headEnd/>
            <a:tailEnd/>
          </a:ln>
        </p:spPr>
        <p:txBody>
          <a:bodyPr>
            <a:spAutoFit/>
          </a:bodyPr>
          <a:lstStyle/>
          <a:p>
            <a:pPr algn="l">
              <a:spcBef>
                <a:spcPct val="50000"/>
              </a:spcBef>
            </a:pPr>
            <a:r>
              <a:rPr lang="zh-TW" altLang="zh-TW" sz="2000">
                <a:solidFill>
                  <a:schemeClr val="bg2"/>
                </a:solidFill>
                <a:latin typeface="華康粗圓體" pitchFamily="49" charset="-120"/>
                <a:ea typeface="華康粗圓體" pitchFamily="49" charset="-120"/>
              </a:rPr>
              <a:t>逐步的改善活動</a:t>
            </a:r>
            <a:endParaRPr lang="zh-TW" altLang="en-US" sz="2800">
              <a:solidFill>
                <a:schemeClr val="bg2"/>
              </a:solidFill>
              <a:latin typeface="華康粗圓體" pitchFamily="49" charset="-120"/>
              <a:ea typeface="華康粗圓體" pitchFamily="49" charset="-120"/>
            </a:endParaRPr>
          </a:p>
        </p:txBody>
      </p:sp>
      <p:sp>
        <p:nvSpPr>
          <p:cNvPr id="227361" name="Rectangle 32"/>
          <p:cNvSpPr>
            <a:spLocks noGrp="1" noChangeArrowheads="1"/>
          </p:cNvSpPr>
          <p:nvPr>
            <p:ph type="title"/>
          </p:nvPr>
        </p:nvSpPr>
        <p:spPr/>
        <p:txBody>
          <a:bodyPr/>
          <a:lstStyle/>
          <a:p>
            <a:pPr eaLnBrk="1" hangingPunct="1"/>
            <a:r>
              <a:rPr lang="zh-TW" altLang="en-US" smtClean="0">
                <a:solidFill>
                  <a:schemeClr val="tx1"/>
                </a:solidFill>
                <a:effectLst/>
              </a:rPr>
              <a:t>組織變革方案</a:t>
            </a:r>
          </a:p>
        </p:txBody>
      </p:sp>
      <p:sp>
        <p:nvSpPr>
          <p:cNvPr id="227362" name="Line 33"/>
          <p:cNvSpPr>
            <a:spLocks noChangeShapeType="1"/>
          </p:cNvSpPr>
          <p:nvPr/>
        </p:nvSpPr>
        <p:spPr bwMode="auto">
          <a:xfrm flipV="1">
            <a:off x="900113" y="2420938"/>
            <a:ext cx="0" cy="2808287"/>
          </a:xfrm>
          <a:prstGeom prst="line">
            <a:avLst/>
          </a:prstGeom>
          <a:noFill/>
          <a:ln w="57150">
            <a:solidFill>
              <a:schemeClr val="tx1"/>
            </a:solidFill>
            <a:round/>
            <a:headEnd/>
            <a:tailEnd type="triangle" w="med" len="med"/>
          </a:ln>
        </p:spPr>
        <p:txBody>
          <a:bodyPr/>
          <a:lstStyle/>
          <a:p>
            <a:endParaRPr lang="zh-TW" altLang="en-US"/>
          </a:p>
        </p:txBody>
      </p:sp>
      <p:sp>
        <p:nvSpPr>
          <p:cNvPr id="227363" name="Text Box 34"/>
          <p:cNvSpPr txBox="1">
            <a:spLocks noChangeArrowheads="1"/>
          </p:cNvSpPr>
          <p:nvPr/>
        </p:nvSpPr>
        <p:spPr bwMode="auto">
          <a:xfrm>
            <a:off x="0" y="2420938"/>
            <a:ext cx="381000" cy="366712"/>
          </a:xfrm>
          <a:prstGeom prst="rect">
            <a:avLst/>
          </a:prstGeom>
          <a:noFill/>
          <a:ln w="9525">
            <a:noFill/>
            <a:miter lim="800000"/>
            <a:headEnd/>
            <a:tailEnd/>
          </a:ln>
        </p:spPr>
        <p:txBody>
          <a:bodyPr>
            <a:spAutoFit/>
          </a:bodyPr>
          <a:lstStyle/>
          <a:p>
            <a:pPr algn="l">
              <a:spcBef>
                <a:spcPct val="50000"/>
              </a:spcBef>
            </a:pPr>
            <a:r>
              <a:rPr lang="zh-TW" altLang="zh-TW">
                <a:solidFill>
                  <a:srgbClr val="FFFF00"/>
                </a:solidFill>
                <a:latin typeface="標楷體" pitchFamily="65" charset="-120"/>
                <a:ea typeface="標楷體" pitchFamily="65" charset="-120"/>
              </a:rPr>
              <a:t>高</a:t>
            </a:r>
            <a:endParaRPr lang="zh-TW" altLang="en-US">
              <a:solidFill>
                <a:srgbClr val="FFFF00"/>
              </a:solidFill>
              <a:latin typeface="標楷體" pitchFamily="65" charset="-120"/>
              <a:ea typeface="標楷體" pitchFamily="65" charset="-120"/>
            </a:endParaRPr>
          </a:p>
        </p:txBody>
      </p:sp>
      <p:sp>
        <p:nvSpPr>
          <p:cNvPr id="227364" name="Text Box 35"/>
          <p:cNvSpPr txBox="1">
            <a:spLocks noChangeArrowheads="1"/>
          </p:cNvSpPr>
          <p:nvPr/>
        </p:nvSpPr>
        <p:spPr bwMode="auto">
          <a:xfrm>
            <a:off x="3492500" y="6165850"/>
            <a:ext cx="2012950" cy="274638"/>
          </a:xfrm>
          <a:prstGeom prst="rect">
            <a:avLst/>
          </a:prstGeom>
          <a:noFill/>
          <a:ln w="9525">
            <a:noFill/>
            <a:miter lim="800000"/>
            <a:headEnd/>
            <a:tailEnd/>
          </a:ln>
        </p:spPr>
        <p:txBody>
          <a:bodyPr wrap="none">
            <a:spAutoFit/>
          </a:bodyPr>
          <a:lstStyle/>
          <a:p>
            <a:pPr algn="l"/>
            <a:r>
              <a:rPr lang="zh-TW" altLang="en-US" sz="1200">
                <a:solidFill>
                  <a:schemeClr val="accent1"/>
                </a:solidFill>
                <a:ea typeface="標楷體" pitchFamily="65" charset="-120"/>
              </a:rPr>
              <a:t>資料來源：修改自網站資料</a:t>
            </a:r>
          </a:p>
        </p:txBody>
      </p:sp>
      <p:grpSp>
        <p:nvGrpSpPr>
          <p:cNvPr id="2" name="Group 38"/>
          <p:cNvGrpSpPr>
            <a:grpSpLocks/>
          </p:cNvGrpSpPr>
          <p:nvPr/>
        </p:nvGrpSpPr>
        <p:grpSpPr bwMode="auto">
          <a:xfrm>
            <a:off x="1160463" y="1052513"/>
            <a:ext cx="7983537" cy="3455987"/>
            <a:chOff x="1240" y="706"/>
            <a:chExt cx="5029" cy="1859"/>
          </a:xfrm>
        </p:grpSpPr>
        <p:sp>
          <p:nvSpPr>
            <p:cNvPr id="227366" name="Oval 36"/>
            <p:cNvSpPr>
              <a:spLocks noChangeArrowheads="1"/>
            </p:cNvSpPr>
            <p:nvPr/>
          </p:nvSpPr>
          <p:spPr bwMode="auto">
            <a:xfrm rot="-600000">
              <a:off x="1240" y="1301"/>
              <a:ext cx="3723" cy="1264"/>
            </a:xfrm>
            <a:prstGeom prst="ellipse">
              <a:avLst/>
            </a:prstGeom>
            <a:noFill/>
            <a:ln w="57150">
              <a:solidFill>
                <a:srgbClr val="FF5050"/>
              </a:solidFill>
              <a:prstDash val="sysDot"/>
              <a:round/>
              <a:headEnd/>
              <a:tailEnd/>
            </a:ln>
          </p:spPr>
          <p:txBody>
            <a:bodyPr wrap="none" anchor="ctr"/>
            <a:lstStyle/>
            <a:p>
              <a:endParaRPr lang="zh-TW" altLang="en-US"/>
            </a:p>
          </p:txBody>
        </p:sp>
        <p:sp>
          <p:nvSpPr>
            <p:cNvPr id="227367" name="Text Box 37"/>
            <p:cNvSpPr txBox="1">
              <a:spLocks noChangeArrowheads="1"/>
            </p:cNvSpPr>
            <p:nvPr/>
          </p:nvSpPr>
          <p:spPr bwMode="auto">
            <a:xfrm>
              <a:off x="3593" y="706"/>
              <a:ext cx="2676" cy="312"/>
            </a:xfrm>
            <a:prstGeom prst="rect">
              <a:avLst/>
            </a:prstGeom>
            <a:solidFill>
              <a:srgbClr val="FF5050"/>
            </a:solidFill>
            <a:ln w="9525">
              <a:noFill/>
              <a:miter lim="800000"/>
              <a:headEnd/>
              <a:tailEnd/>
            </a:ln>
          </p:spPr>
          <p:txBody>
            <a:bodyPr>
              <a:spAutoFit/>
            </a:bodyPr>
            <a:lstStyle/>
            <a:p>
              <a:pPr algn="l"/>
              <a:r>
                <a:rPr lang="en-US" altLang="zh-TW" sz="3200" b="1">
                  <a:solidFill>
                    <a:srgbClr val="FFFF00"/>
                  </a:solidFill>
                  <a:latin typeface="標楷體" pitchFamily="65" charset="-120"/>
                  <a:ea typeface="標楷體" pitchFamily="65" charset="-120"/>
                </a:rPr>
                <a:t>e-Business</a:t>
              </a:r>
              <a:r>
                <a:rPr lang="zh-TW" altLang="en-US" sz="3200" b="1">
                  <a:solidFill>
                    <a:srgbClr val="FFFF00"/>
                  </a:solidFill>
                  <a:latin typeface="標楷體" pitchFamily="65" charset="-120"/>
                  <a:ea typeface="標楷體" pitchFamily="65" charset="-120"/>
                </a:rPr>
                <a:t>的牽動範圍</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投影片編號版面配置區 4"/>
          <p:cNvSpPr>
            <a:spLocks noGrp="1"/>
          </p:cNvSpPr>
          <p:nvPr>
            <p:ph type="sldNum" sz="quarter" idx="12"/>
          </p:nvPr>
        </p:nvSpPr>
        <p:spPr/>
        <p:txBody>
          <a:bodyPr/>
          <a:lstStyle/>
          <a:p>
            <a:pPr>
              <a:defRPr/>
            </a:pPr>
            <a:fld id="{74E01393-35DC-46B2-A465-189D56DDDF00}" type="slidenum">
              <a:rPr lang="en-US" altLang="zh-TW"/>
              <a:pPr>
                <a:defRPr/>
              </a:pPr>
              <a:t>10</a:t>
            </a:fld>
            <a:endParaRPr lang="en-US" altLang="zh-TW"/>
          </a:p>
        </p:txBody>
      </p:sp>
      <p:sp>
        <p:nvSpPr>
          <p:cNvPr id="236547" name="Rectangle 2"/>
          <p:cNvSpPr>
            <a:spLocks noChangeArrowheads="1"/>
          </p:cNvSpPr>
          <p:nvPr/>
        </p:nvSpPr>
        <p:spPr bwMode="auto">
          <a:xfrm>
            <a:off x="228600" y="838200"/>
            <a:ext cx="8915400" cy="968375"/>
          </a:xfrm>
          <a:prstGeom prst="rect">
            <a:avLst/>
          </a:prstGeom>
          <a:noFill/>
          <a:ln w="9525">
            <a:noFill/>
            <a:miter lim="800000"/>
            <a:headEnd/>
            <a:tailEnd/>
          </a:ln>
        </p:spPr>
        <p:txBody>
          <a:bodyPr>
            <a:spAutoFit/>
          </a:bodyPr>
          <a:lstStyle/>
          <a:p>
            <a:pPr algn="l" defTabSz="965200">
              <a:lnSpc>
                <a:spcPts val="3163"/>
              </a:lnSpc>
              <a:spcBef>
                <a:spcPct val="20000"/>
              </a:spcBef>
              <a:buClr>
                <a:schemeClr val="tx2"/>
              </a:buClr>
            </a:pPr>
            <a:r>
              <a:rPr kumimoji="0" lang="zh-TW" altLang="en-US" sz="2400" b="1">
                <a:latin typeface="標楷體" pitchFamily="65" charset="-120"/>
                <a:ea typeface="標楷體" pitchFamily="65" charset="-120"/>
              </a:rPr>
              <a:t>變革代理人 </a:t>
            </a:r>
            <a:r>
              <a:rPr kumimoji="0" lang="en-US" altLang="zh-TW" sz="2400" b="1">
                <a:latin typeface="標楷體" pitchFamily="65" charset="-120"/>
                <a:ea typeface="標楷體" pitchFamily="65" charset="-120"/>
              </a:rPr>
              <a:t>CIO </a:t>
            </a:r>
            <a:r>
              <a:rPr kumimoji="0" lang="zh-TW" altLang="en-US" sz="2400" b="1">
                <a:latin typeface="標楷體" pitchFamily="65" charset="-120"/>
                <a:ea typeface="標楷體" pitchFamily="65" charset="-120"/>
              </a:rPr>
              <a:t>扮演著</a:t>
            </a:r>
            <a:r>
              <a:rPr lang="zh-TW" altLang="en-US" sz="2400" b="1">
                <a:latin typeface="標楷體" pitchFamily="65" charset="-120"/>
                <a:ea typeface="標楷體" pitchFamily="65" charset="-120"/>
              </a:rPr>
              <a:t>決定性的角色</a:t>
            </a:r>
            <a:r>
              <a:rPr lang="zh-TW" altLang="en-US" b="1">
                <a:latin typeface="標楷體" pitchFamily="65" charset="-120"/>
                <a:ea typeface="標楷體" pitchFamily="65" charset="-120"/>
              </a:rPr>
              <a:t>：</a:t>
            </a:r>
            <a:r>
              <a:rPr lang="zh-TW" altLang="en-US" i="1">
                <a:latin typeface="標楷體" pitchFamily="65" charset="-120"/>
                <a:ea typeface="標楷體" pitchFamily="65" charset="-120"/>
              </a:rPr>
              <a:t> </a:t>
            </a:r>
          </a:p>
          <a:p>
            <a:pPr algn="l" defTabSz="965200">
              <a:lnSpc>
                <a:spcPts val="3163"/>
              </a:lnSpc>
              <a:spcBef>
                <a:spcPct val="20000"/>
              </a:spcBef>
              <a:buClr>
                <a:schemeClr val="tx2"/>
              </a:buClr>
            </a:pPr>
            <a:r>
              <a:rPr lang="zh-TW" altLang="en-US" sz="2400" i="1">
                <a:latin typeface="標楷體" pitchFamily="65" charset="-120"/>
                <a:ea typeface="標楷體" pitchFamily="65" charset="-120"/>
              </a:rPr>
              <a:t>                             成功順利的讓使用者情願服從</a:t>
            </a:r>
            <a:r>
              <a:rPr lang="zh-TW" altLang="en-US" sz="2400" b="1">
                <a:latin typeface="標楷體" pitchFamily="65" charset="-120"/>
                <a:ea typeface="標楷體" pitchFamily="65" charset="-120"/>
              </a:rPr>
              <a:t>。</a:t>
            </a:r>
          </a:p>
        </p:txBody>
      </p:sp>
      <p:sp>
        <p:nvSpPr>
          <p:cNvPr id="236548" name="Rectangle 3"/>
          <p:cNvSpPr>
            <a:spLocks noChangeArrowheads="1"/>
          </p:cNvSpPr>
          <p:nvPr/>
        </p:nvSpPr>
        <p:spPr bwMode="auto">
          <a:xfrm>
            <a:off x="4724400" y="5916613"/>
            <a:ext cx="820738" cy="835025"/>
          </a:xfrm>
          <a:prstGeom prst="rect">
            <a:avLst/>
          </a:prstGeom>
          <a:noFill/>
          <a:ln w="9525">
            <a:noFill/>
            <a:miter lim="800000"/>
            <a:headEnd/>
            <a:tailEnd/>
          </a:ln>
        </p:spPr>
        <p:txBody>
          <a:bodyPr wrap="none" lIns="101014" tIns="122400" rIns="172800" bIns="50507" anchor="ctr"/>
          <a:lstStyle/>
          <a:p>
            <a:endParaRPr lang="zh-TW" altLang="en-US"/>
          </a:p>
        </p:txBody>
      </p:sp>
      <p:sp>
        <p:nvSpPr>
          <p:cNvPr id="2088964" name="Text Box 4"/>
          <p:cNvSpPr txBox="1">
            <a:spLocks noChangeArrowheads="1"/>
          </p:cNvSpPr>
          <p:nvPr/>
        </p:nvSpPr>
        <p:spPr bwMode="auto">
          <a:xfrm>
            <a:off x="1905000" y="1809750"/>
            <a:ext cx="7239000" cy="4486275"/>
          </a:xfrm>
          <a:prstGeom prst="rect">
            <a:avLst/>
          </a:prstGeom>
          <a:noFill/>
          <a:ln w="9525">
            <a:solidFill>
              <a:schemeClr val="tx1"/>
            </a:solidFill>
            <a:miter lim="800000"/>
            <a:headEnd/>
            <a:tailEnd/>
          </a:ln>
          <a:effectLst/>
        </p:spPr>
        <p:txBody>
          <a:bodyPr lIns="91451" tIns="45726" rIns="91451" bIns="45726">
            <a:spAutoFit/>
          </a:bodyPr>
          <a:lstStyle/>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通曉</a:t>
            </a:r>
            <a:r>
              <a:rPr lang="zh-TW" altLang="en-GB" sz="2000" b="1">
                <a:effectLst>
                  <a:outerShdw blurRad="38100" dist="38100" dir="2700000" algn="tl">
                    <a:srgbClr val="000000"/>
                  </a:outerShdw>
                </a:effectLst>
                <a:latin typeface="標楷體" pitchFamily="65" charset="-120"/>
                <a:ea typeface="標楷體" pitchFamily="65" charset="-120"/>
              </a:rPr>
              <a:t>變革專案的</a:t>
            </a:r>
            <a:r>
              <a:rPr kumimoji="0" lang="zh-TW" altLang="en-US" sz="2000" b="1">
                <a:latin typeface="標楷體" pitchFamily="65" charset="-120"/>
                <a:ea typeface="標楷體" pitchFamily="65" charset="-120"/>
              </a:rPr>
              <a:t>目標 與促動因素。</a:t>
            </a:r>
            <a:endParaRPr kumimoji="0" lang="en-US" altLang="ja-JP" sz="20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促進</a:t>
            </a:r>
            <a:r>
              <a:rPr lang="zh-TW" altLang="en-GB" sz="2000" b="1">
                <a:effectLst>
                  <a:outerShdw blurRad="38100" dist="38100" dir="2700000" algn="tl">
                    <a:srgbClr val="000000"/>
                  </a:outerShdw>
                </a:effectLst>
                <a:latin typeface="標楷體" pitchFamily="65" charset="-120"/>
                <a:ea typeface="標楷體" pitchFamily="65" charset="-120"/>
              </a:rPr>
              <a:t>變革</a:t>
            </a:r>
            <a:r>
              <a:rPr kumimoji="0" lang="zh-TW" altLang="en-US" sz="2000" b="1">
                <a:latin typeface="標楷體" pitchFamily="65" charset="-120"/>
                <a:ea typeface="標楷體" pitchFamily="65" charset="-120"/>
              </a:rPr>
              <a:t>，並展現其承諾。</a:t>
            </a:r>
            <a:r>
              <a:rPr kumimoji="0" lang="zh-TW" altLang="en-US" sz="2000" b="1">
                <a:solidFill>
                  <a:srgbClr val="3333FF"/>
                </a:solidFill>
                <a:latin typeface="標楷體" pitchFamily="65" charset="-120"/>
                <a:ea typeface="標楷體" pitchFamily="65" charset="-120"/>
              </a:rPr>
              <a:t> </a:t>
            </a:r>
            <a:endParaRPr kumimoji="0" lang="en-US" altLang="ja-JP" sz="20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協調與支援群組活動。</a:t>
            </a:r>
            <a:endParaRPr kumimoji="0" lang="ja-JP" altLang="en-US" sz="20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endParaRPr kumimoji="0" lang="en-US" altLang="ja-JP" sz="800" b="1">
              <a:latin typeface="FuturaA Bk BT" pitchFamily="34" charset="0"/>
              <a:ea typeface="MS PGothic" pitchFamily="34" charset="-128"/>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執行溝通管道之順暢，與</a:t>
            </a:r>
            <a:r>
              <a:rPr kumimoji="0" lang="en-US" altLang="ja-JP" sz="2000" b="1">
                <a:latin typeface="標楷體" pitchFamily="65" charset="-120"/>
                <a:ea typeface="標楷體" pitchFamily="65" charset="-120"/>
              </a:rPr>
              <a:t> Question &amp; Answer</a:t>
            </a:r>
            <a:r>
              <a:rPr kumimoji="0" lang="zh-TW" altLang="en-US" sz="2000" b="1">
                <a:latin typeface="標楷體" pitchFamily="65" charset="-120"/>
                <a:ea typeface="標楷體" pitchFamily="65" charset="-120"/>
              </a:rPr>
              <a:t>會議，等。</a:t>
            </a: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建立清晰的責任與共同權責。</a:t>
            </a:r>
            <a:endParaRPr kumimoji="0" lang="en-US" altLang="ja-JP" sz="20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zh-TW" sz="2000" b="1">
                <a:solidFill>
                  <a:srgbClr val="FF0000"/>
                </a:solidFill>
                <a:latin typeface="Wingdings" pitchFamily="2" charset="2"/>
                <a:ea typeface="標楷體" pitchFamily="65" charset="-120"/>
              </a:rPr>
              <a:t>t</a:t>
            </a:r>
            <a:r>
              <a:rPr kumimoji="0" lang="en-US" altLang="zh-TW" sz="2000" b="1">
                <a:latin typeface="標楷體" pitchFamily="65" charset="-120"/>
                <a:ea typeface="標楷體" pitchFamily="65" charset="-120"/>
              </a:rPr>
              <a:t> </a:t>
            </a:r>
            <a:r>
              <a:rPr kumimoji="0" lang="zh-TW" altLang="en-US" sz="2000" b="1">
                <a:latin typeface="標楷體" pitchFamily="65" charset="-120"/>
                <a:ea typeface="標楷體" pitchFamily="65" charset="-120"/>
              </a:rPr>
              <a:t>支援流程文件之訂定與評核。</a:t>
            </a:r>
            <a:endParaRPr kumimoji="0" lang="en-US" altLang="ja-JP" sz="1500" b="1">
              <a:latin typeface="FuturaA Bk BT" pitchFamily="34" charset="0"/>
              <a:ea typeface="MS PGothic" pitchFamily="34" charset="-128"/>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endParaRPr kumimoji="0" lang="en-US" altLang="ja-JP" sz="800" b="1">
              <a:latin typeface="FuturaA Bk BT" pitchFamily="34" charset="0"/>
              <a:ea typeface="MS PGothic" pitchFamily="34" charset="-128"/>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ja-JP" sz="2000" b="1">
                <a:solidFill>
                  <a:srgbClr val="FF0000"/>
                </a:solidFill>
                <a:latin typeface="Wingdings" pitchFamily="2" charset="2"/>
                <a:ea typeface="MS PGothic" pitchFamily="34" charset="-128"/>
              </a:rPr>
              <a:t>t</a:t>
            </a:r>
            <a:r>
              <a:rPr kumimoji="0" lang="en-US" altLang="ja-JP" sz="1500" b="1">
                <a:latin typeface="FuturaA Bk BT" pitchFamily="34" charset="0"/>
                <a:ea typeface="MS PGothic" pitchFamily="34" charset="-128"/>
              </a:rPr>
              <a:t>  </a:t>
            </a:r>
            <a:r>
              <a:rPr kumimoji="0" lang="zh-TW" altLang="en-US" sz="2000" b="1">
                <a:latin typeface="標楷體" pitchFamily="65" charset="-120"/>
                <a:ea typeface="標楷體" pitchFamily="65" charset="-120"/>
              </a:rPr>
              <a:t>準備與改編訓練教材</a:t>
            </a:r>
            <a:r>
              <a:rPr kumimoji="0" lang="ja-JP" altLang="en-US" sz="2000" b="1">
                <a:latin typeface="標楷體" pitchFamily="65" charset="-120"/>
                <a:ea typeface="標楷體" pitchFamily="65" charset="-120"/>
              </a:rPr>
              <a:t> </a:t>
            </a:r>
            <a:r>
              <a:rPr kumimoji="0" lang="en-US" altLang="ja-JP" sz="2000" b="1">
                <a:latin typeface="標楷體" pitchFamily="65" charset="-120"/>
                <a:ea typeface="標楷體" pitchFamily="65" charset="-120"/>
              </a:rPr>
              <a:t> </a:t>
            </a:r>
          </a:p>
          <a:p>
            <a:pPr marL="101600" indent="-101600" algn="l" eaLnBrk="0" hangingPunct="0">
              <a:lnSpc>
                <a:spcPct val="110000"/>
              </a:lnSpc>
              <a:spcBef>
                <a:spcPct val="30000"/>
              </a:spcBef>
              <a:spcAft>
                <a:spcPct val="30000"/>
              </a:spcAft>
              <a:buClr>
                <a:srgbClr val="FF9933"/>
              </a:buClr>
              <a:buSzPct val="75000"/>
              <a:buFont typeface="Wingdings" pitchFamily="2" charset="2"/>
              <a:buNone/>
              <a:defRPr/>
            </a:pPr>
            <a:r>
              <a:rPr kumimoji="0" lang="en-US" altLang="ja-JP" sz="2000" b="1">
                <a:solidFill>
                  <a:srgbClr val="FF0000"/>
                </a:solidFill>
                <a:latin typeface="Wingdings" pitchFamily="2" charset="2"/>
                <a:ea typeface="標楷體" pitchFamily="65" charset="-120"/>
              </a:rPr>
              <a:t>t</a:t>
            </a:r>
            <a:r>
              <a:rPr kumimoji="0" lang="en-US" altLang="ja-JP" sz="2000" b="1">
                <a:latin typeface="標楷體" pitchFamily="65" charset="-120"/>
                <a:ea typeface="標楷體" pitchFamily="65" charset="-120"/>
              </a:rPr>
              <a:t> </a:t>
            </a:r>
            <a:r>
              <a:rPr kumimoji="0" lang="zh-TW" altLang="en-US" sz="2000" b="1">
                <a:latin typeface="標楷體" pitchFamily="65" charset="-120"/>
                <a:ea typeface="標楷體" pitchFamily="65" charset="-120"/>
              </a:rPr>
              <a:t>舉辦訓練課程與</a:t>
            </a:r>
            <a:r>
              <a:rPr kumimoji="0" lang="en-US" altLang="zh-TW" sz="2000" b="1">
                <a:latin typeface="標楷體" pitchFamily="65" charset="-120"/>
                <a:ea typeface="標楷體" pitchFamily="65" charset="-120"/>
              </a:rPr>
              <a:t>e-Learning</a:t>
            </a:r>
            <a:r>
              <a:rPr kumimoji="0" lang="zh-TW" altLang="en-US" sz="2000" b="1">
                <a:latin typeface="標楷體" pitchFamily="65" charset="-120"/>
                <a:ea typeface="標楷體" pitchFamily="65" charset="-120"/>
              </a:rPr>
              <a:t>課程</a:t>
            </a:r>
            <a:endParaRPr kumimoji="0" lang="en-US" altLang="ja-JP" sz="2000" b="1">
              <a:latin typeface="標楷體" pitchFamily="65" charset="-120"/>
              <a:ea typeface="標楷體" pitchFamily="65" charset="-120"/>
            </a:endParaRPr>
          </a:p>
        </p:txBody>
      </p:sp>
      <p:sp>
        <p:nvSpPr>
          <p:cNvPr id="236550" name="AutoShape 5"/>
          <p:cNvSpPr>
            <a:spLocks noChangeArrowheads="1"/>
          </p:cNvSpPr>
          <p:nvPr/>
        </p:nvSpPr>
        <p:spPr bwMode="auto">
          <a:xfrm>
            <a:off x="409575" y="1949450"/>
            <a:ext cx="1371600" cy="787400"/>
          </a:xfrm>
          <a:prstGeom prst="rightArrow">
            <a:avLst>
              <a:gd name="adj1" fmla="val 50000"/>
              <a:gd name="adj2" fmla="val 43548"/>
            </a:avLst>
          </a:prstGeom>
          <a:solidFill>
            <a:schemeClr val="hlink"/>
          </a:solidFill>
          <a:ln w="9525">
            <a:noFill/>
            <a:miter lim="800000"/>
            <a:headEnd/>
            <a:tailEnd/>
          </a:ln>
        </p:spPr>
        <p:txBody>
          <a:bodyPr wrap="none" lIns="95751" tIns="78008" rIns="163797" bIns="112679" anchor="ctr"/>
          <a:lstStyle/>
          <a:p>
            <a:pPr defTabSz="866775" eaLnBrk="0" hangingPunct="0">
              <a:spcBef>
                <a:spcPct val="50000"/>
              </a:spcBef>
            </a:pPr>
            <a:r>
              <a:rPr kumimoji="0" lang="en-US" altLang="zh-TW" sz="1500" b="1">
                <a:solidFill>
                  <a:schemeClr val="bg2"/>
                </a:solidFill>
                <a:latin typeface="Times New Roman" pitchFamily="18" charset="0"/>
              </a:rPr>
              <a:t>General</a:t>
            </a:r>
          </a:p>
        </p:txBody>
      </p:sp>
      <p:sp>
        <p:nvSpPr>
          <p:cNvPr id="236551" name="AutoShape 6"/>
          <p:cNvSpPr>
            <a:spLocks noChangeArrowheads="1"/>
          </p:cNvSpPr>
          <p:nvPr/>
        </p:nvSpPr>
        <p:spPr bwMode="auto">
          <a:xfrm>
            <a:off x="409575" y="3597275"/>
            <a:ext cx="1371600" cy="787400"/>
          </a:xfrm>
          <a:prstGeom prst="rightArrow">
            <a:avLst>
              <a:gd name="adj1" fmla="val 50000"/>
              <a:gd name="adj2" fmla="val 43548"/>
            </a:avLst>
          </a:prstGeom>
          <a:solidFill>
            <a:schemeClr val="hlink"/>
          </a:solidFill>
          <a:ln w="9525">
            <a:noFill/>
            <a:miter lim="800000"/>
            <a:headEnd/>
            <a:tailEnd/>
          </a:ln>
        </p:spPr>
        <p:txBody>
          <a:bodyPr wrap="none" lIns="95751" tIns="78008" rIns="163797" bIns="112679" anchor="ctr"/>
          <a:lstStyle/>
          <a:p>
            <a:pPr defTabSz="866775" eaLnBrk="0" hangingPunct="0">
              <a:spcBef>
                <a:spcPct val="50000"/>
              </a:spcBef>
            </a:pPr>
            <a:r>
              <a:rPr kumimoji="0" lang="en-US" altLang="zh-TW" sz="1500" b="1">
                <a:solidFill>
                  <a:schemeClr val="bg2"/>
                </a:solidFill>
                <a:latin typeface="Times New Roman" pitchFamily="18" charset="0"/>
              </a:rPr>
              <a:t>Change</a:t>
            </a:r>
            <a:r>
              <a:rPr kumimoji="0" lang="en-US" altLang="zh-TW" sz="2300">
                <a:solidFill>
                  <a:schemeClr val="bg2"/>
                </a:solidFill>
                <a:latin typeface="Times New Roman" pitchFamily="18" charset="0"/>
              </a:rPr>
              <a:t> </a:t>
            </a:r>
            <a:r>
              <a:rPr kumimoji="0" lang="en-US" altLang="zh-TW" sz="1500" b="1">
                <a:solidFill>
                  <a:schemeClr val="bg2"/>
                </a:solidFill>
                <a:latin typeface="Times New Roman" pitchFamily="18" charset="0"/>
              </a:rPr>
              <a:t>Mgmt</a:t>
            </a:r>
            <a:endParaRPr kumimoji="0" lang="en-US" altLang="zh-TW" sz="2300">
              <a:solidFill>
                <a:schemeClr val="bg2"/>
              </a:solidFill>
              <a:latin typeface="Times New Roman" pitchFamily="18" charset="0"/>
            </a:endParaRPr>
          </a:p>
        </p:txBody>
      </p:sp>
      <p:sp>
        <p:nvSpPr>
          <p:cNvPr id="236552" name="AutoShape 7"/>
          <p:cNvSpPr>
            <a:spLocks noChangeArrowheads="1"/>
          </p:cNvSpPr>
          <p:nvPr/>
        </p:nvSpPr>
        <p:spPr bwMode="auto">
          <a:xfrm>
            <a:off x="381000" y="5410200"/>
            <a:ext cx="1371600" cy="787400"/>
          </a:xfrm>
          <a:prstGeom prst="rightArrow">
            <a:avLst>
              <a:gd name="adj1" fmla="val 50000"/>
              <a:gd name="adj2" fmla="val 43548"/>
            </a:avLst>
          </a:prstGeom>
          <a:solidFill>
            <a:schemeClr val="hlink"/>
          </a:solidFill>
          <a:ln w="9525">
            <a:noFill/>
            <a:miter lim="800000"/>
            <a:headEnd/>
            <a:tailEnd/>
          </a:ln>
        </p:spPr>
        <p:txBody>
          <a:bodyPr wrap="none" lIns="95751" tIns="78008" rIns="163797" bIns="112679" anchor="ctr"/>
          <a:lstStyle/>
          <a:p>
            <a:pPr defTabSz="866775" eaLnBrk="0" hangingPunct="0">
              <a:spcBef>
                <a:spcPct val="50000"/>
              </a:spcBef>
            </a:pPr>
            <a:r>
              <a:rPr kumimoji="0" lang="en-US" altLang="zh-TW" sz="1500" b="1">
                <a:solidFill>
                  <a:schemeClr val="bg2"/>
                </a:solidFill>
                <a:latin typeface="Times New Roman" pitchFamily="18" charset="0"/>
              </a:rPr>
              <a:t>Training</a:t>
            </a:r>
            <a:endParaRPr kumimoji="0" lang="en-US" altLang="zh-TW" sz="2300">
              <a:solidFill>
                <a:schemeClr val="bg2"/>
              </a:solidFill>
              <a:latin typeface="Times New Roman" pitchFamily="18" charset="0"/>
            </a:endParaRPr>
          </a:p>
        </p:txBody>
      </p:sp>
      <p:sp>
        <p:nvSpPr>
          <p:cNvPr id="2088968" name="Rectangle 8"/>
          <p:cNvSpPr>
            <a:spLocks noChangeArrowheads="1"/>
          </p:cNvSpPr>
          <p:nvPr/>
        </p:nvSpPr>
        <p:spPr bwMode="auto">
          <a:xfrm>
            <a:off x="609600" y="0"/>
            <a:ext cx="8229600" cy="762000"/>
          </a:xfrm>
          <a:prstGeom prst="rect">
            <a:avLst/>
          </a:prstGeom>
          <a:noFill/>
          <a:ln w="9525">
            <a:noFill/>
            <a:miter lim="800000"/>
            <a:headEnd/>
            <a:tailEnd/>
          </a:ln>
          <a:effectLst/>
        </p:spPr>
        <p:txBody>
          <a:bodyPr lIns="95577" tIns="81923" rIns="129712" bIns="47890"/>
          <a:lstStyle/>
          <a:p>
            <a:pPr>
              <a:defRPr/>
            </a:pPr>
            <a:r>
              <a:rPr lang="zh-TW" altLang="nl-BE" sz="4000" b="1">
                <a:effectLst>
                  <a:outerShdw blurRad="38100" dist="38100" dir="2700000" algn="tl">
                    <a:srgbClr val="000000"/>
                  </a:outerShdw>
                </a:effectLst>
                <a:latin typeface="標楷體" pitchFamily="65" charset="-120"/>
                <a:ea typeface="標楷體" pitchFamily="65" charset="-120"/>
              </a:rPr>
              <a:t>變革管理：</a:t>
            </a:r>
            <a:r>
              <a:rPr lang="nl-BE" altLang="zh-TW" sz="4000" b="1">
                <a:effectLst>
                  <a:outerShdw blurRad="38100" dist="38100" dir="2700000" algn="tl">
                    <a:srgbClr val="000000"/>
                  </a:outerShdw>
                </a:effectLst>
                <a:latin typeface="標楷體" pitchFamily="65" charset="-120"/>
                <a:ea typeface="標楷體" pitchFamily="65" charset="-120"/>
              </a:rPr>
              <a:t>CIO</a:t>
            </a:r>
            <a:r>
              <a:rPr lang="zh-TW" altLang="en-GB" sz="4000" b="1">
                <a:effectLst>
                  <a:outerShdw blurRad="38100" dist="38100" dir="2700000" algn="tl">
                    <a:srgbClr val="000000"/>
                  </a:outerShdw>
                </a:effectLst>
                <a:latin typeface="標楷體" pitchFamily="65" charset="-120"/>
                <a:ea typeface="標楷體" pitchFamily="65" charset="-120"/>
              </a:rPr>
              <a:t>的</a:t>
            </a:r>
            <a:r>
              <a:rPr lang="zh-TW" altLang="en-US" sz="4000" b="1">
                <a:effectLst>
                  <a:outerShdw blurRad="38100" dist="38100" dir="2700000" algn="tl">
                    <a:srgbClr val="000000"/>
                  </a:outerShdw>
                </a:effectLst>
                <a:latin typeface="標楷體" pitchFamily="65" charset="-120"/>
                <a:ea typeface="標楷體" pitchFamily="65" charset="-120"/>
              </a:rPr>
              <a:t>職責</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投影片編號版面配置區 5"/>
          <p:cNvSpPr>
            <a:spLocks noGrp="1"/>
          </p:cNvSpPr>
          <p:nvPr>
            <p:ph type="sldNum" sz="quarter" idx="12"/>
          </p:nvPr>
        </p:nvSpPr>
        <p:spPr/>
        <p:txBody>
          <a:bodyPr/>
          <a:lstStyle/>
          <a:p>
            <a:pPr>
              <a:defRPr/>
            </a:pPr>
            <a:fld id="{BB11BEEF-95D0-432B-AABB-587019837833}" type="slidenum">
              <a:rPr lang="en-US" altLang="zh-TW"/>
              <a:pPr>
                <a:defRPr/>
              </a:pPr>
              <a:t>11</a:t>
            </a:fld>
            <a:endParaRPr lang="en-US" altLang="zh-TW"/>
          </a:p>
        </p:txBody>
      </p:sp>
      <p:sp>
        <p:nvSpPr>
          <p:cNvPr id="237571" name="Rectangle 2"/>
          <p:cNvSpPr>
            <a:spLocks noChangeArrowheads="1"/>
          </p:cNvSpPr>
          <p:nvPr/>
        </p:nvSpPr>
        <p:spPr bwMode="auto">
          <a:xfrm>
            <a:off x="193675" y="4152900"/>
            <a:ext cx="8774113" cy="1949450"/>
          </a:xfrm>
          <a:prstGeom prst="rect">
            <a:avLst/>
          </a:prstGeom>
          <a:noFill/>
          <a:ln w="9525">
            <a:solidFill>
              <a:schemeClr val="tx1"/>
            </a:solidFill>
            <a:miter lim="800000"/>
            <a:headEnd/>
            <a:tailEnd/>
          </a:ln>
        </p:spPr>
        <p:txBody>
          <a:bodyPr wrap="none" lIns="91451" tIns="45726" rIns="91451" bIns="45726" anchor="b"/>
          <a:lstStyle/>
          <a:p>
            <a:pPr eaLnBrk="0" hangingPunct="0"/>
            <a:endParaRPr kumimoji="0" lang="en-GB" altLang="zh-TW" sz="1400" b="1" i="1">
              <a:latin typeface="FuturaA Bk BT" pitchFamily="34" charset="0"/>
            </a:endParaRPr>
          </a:p>
        </p:txBody>
      </p:sp>
      <p:sp>
        <p:nvSpPr>
          <p:cNvPr id="237572" name="Rectangle 3"/>
          <p:cNvSpPr>
            <a:spLocks noChangeArrowheads="1"/>
          </p:cNvSpPr>
          <p:nvPr/>
        </p:nvSpPr>
        <p:spPr bwMode="auto">
          <a:xfrm>
            <a:off x="204788" y="1717675"/>
            <a:ext cx="8775700" cy="2297113"/>
          </a:xfrm>
          <a:prstGeom prst="rect">
            <a:avLst/>
          </a:prstGeom>
          <a:noFill/>
          <a:ln w="9525">
            <a:solidFill>
              <a:schemeClr val="tx1"/>
            </a:solidFill>
            <a:miter lim="800000"/>
            <a:headEnd/>
            <a:tailEnd/>
          </a:ln>
        </p:spPr>
        <p:txBody>
          <a:bodyPr wrap="none" lIns="91451" tIns="45726" rIns="91451" bIns="45726" anchor="b"/>
          <a:lstStyle/>
          <a:p>
            <a:pPr eaLnBrk="0" hangingPunct="0"/>
            <a:endParaRPr kumimoji="0" lang="en-GB" altLang="zh-TW" sz="1400" b="1" i="1">
              <a:latin typeface="FuturaA Bk BT" pitchFamily="34" charset="0"/>
            </a:endParaRPr>
          </a:p>
        </p:txBody>
      </p:sp>
      <p:sp>
        <p:nvSpPr>
          <p:cNvPr id="237573" name="Rectangle 4"/>
          <p:cNvSpPr>
            <a:spLocks noChangeArrowheads="1"/>
          </p:cNvSpPr>
          <p:nvPr/>
        </p:nvSpPr>
        <p:spPr bwMode="auto">
          <a:xfrm>
            <a:off x="609600" y="1981200"/>
            <a:ext cx="8285163" cy="1257300"/>
          </a:xfrm>
          <a:prstGeom prst="rect">
            <a:avLst/>
          </a:prstGeom>
          <a:noFill/>
          <a:ln w="9525">
            <a:noFill/>
            <a:miter lim="800000"/>
            <a:headEnd/>
            <a:tailEnd/>
          </a:ln>
        </p:spPr>
        <p:txBody>
          <a:bodyPr>
            <a:spAutoFit/>
          </a:bodyPr>
          <a:lstStyle/>
          <a:p>
            <a:pPr marL="201613" indent="-201613" algn="l" defTabSz="965200">
              <a:lnSpc>
                <a:spcPct val="65000"/>
              </a:lnSpc>
              <a:spcBef>
                <a:spcPct val="50000"/>
              </a:spcBef>
              <a:buClr>
                <a:schemeClr val="tx2"/>
              </a:buClr>
            </a:pPr>
            <a:r>
              <a:rPr kumimoji="0" lang="zh-TW" altLang="en-US" sz="2200" b="1">
                <a:latin typeface="新細明體" pitchFamily="18" charset="-120"/>
                <a:ea typeface="標楷體" pitchFamily="65" charset="-120"/>
                <a:cs typeface="Times New Roman" pitchFamily="18" charset="0"/>
              </a:rPr>
              <a:t>「</a:t>
            </a:r>
            <a:r>
              <a:rPr lang="zh-TW" altLang="en-GB" sz="2000" b="1">
                <a:latin typeface="標楷體" pitchFamily="65" charset="-120"/>
                <a:ea typeface="標楷體" pitchFamily="65" charset="-120"/>
                <a:cs typeface="Times New Roman" pitchFamily="18" charset="0"/>
              </a:rPr>
              <a:t>變革管理</a:t>
            </a:r>
            <a:r>
              <a:rPr kumimoji="0" lang="zh-TW" altLang="en-US" sz="2200" b="1">
                <a:latin typeface="新細明體" pitchFamily="18" charset="-120"/>
                <a:ea typeface="標楷體" pitchFamily="65" charset="-120"/>
                <a:cs typeface="Times New Roman" pitchFamily="18" charset="0"/>
              </a:rPr>
              <a:t>」</a:t>
            </a:r>
            <a:r>
              <a:rPr kumimoji="0" lang="zh-TW" altLang="en-US" sz="2200" b="1">
                <a:latin typeface="標楷體" pitchFamily="65" charset="-120"/>
                <a:ea typeface="標楷體" pitchFamily="65" charset="-120"/>
                <a:cs typeface="Times New Roman" pitchFamily="18" charset="0"/>
              </a:rPr>
              <a:t>工作必須確保</a:t>
            </a:r>
            <a:r>
              <a:rPr lang="zh-TW" altLang="en-US" b="1">
                <a:latin typeface="新細明體" pitchFamily="18" charset="-120"/>
                <a:ea typeface="標楷體" pitchFamily="65" charset="-120"/>
                <a:cs typeface="Times New Roman" pitchFamily="18" charset="0"/>
              </a:rPr>
              <a:t>：</a:t>
            </a:r>
            <a:r>
              <a:rPr lang="zh-TW" altLang="en-US" b="1">
                <a:ea typeface="標楷體" pitchFamily="65" charset="-120"/>
                <a:cs typeface="Times New Roman" pitchFamily="18" charset="0"/>
              </a:rPr>
              <a:t> </a:t>
            </a:r>
          </a:p>
          <a:p>
            <a:pPr marL="201613" indent="-201613" algn="l" defTabSz="965200">
              <a:lnSpc>
                <a:spcPct val="65000"/>
              </a:lnSpc>
              <a:spcBef>
                <a:spcPct val="50000"/>
              </a:spcBef>
              <a:buClr>
                <a:schemeClr val="tx2"/>
              </a:buClr>
            </a:pPr>
            <a:r>
              <a:rPr lang="zh-TW" altLang="en-US">
                <a:ea typeface="標楷體" pitchFamily="65" charset="-120"/>
                <a:cs typeface="Times New Roman" pitchFamily="18" charset="0"/>
              </a:rPr>
              <a:t>	 </a:t>
            </a:r>
            <a:r>
              <a:rPr kumimoji="0" lang="en-US" altLang="zh-TW" b="1">
                <a:solidFill>
                  <a:srgbClr val="CC0000"/>
                </a:solidFill>
                <a:latin typeface="Wingdings" pitchFamily="2" charset="2"/>
                <a:ea typeface="標楷體" pitchFamily="65" charset="-120"/>
                <a:cs typeface="Times New Roman" pitchFamily="18" charset="0"/>
              </a:rPr>
              <a:t>t</a:t>
            </a:r>
            <a:r>
              <a:rPr kumimoji="0" lang="en-US" altLang="zh-TW" b="1">
                <a:solidFill>
                  <a:srgbClr val="3333FF"/>
                </a:solidFill>
                <a:latin typeface="標楷體" pitchFamily="65" charset="-120"/>
                <a:ea typeface="標楷體" pitchFamily="65" charset="-120"/>
                <a:cs typeface="Times New Roman" pitchFamily="18" charset="0"/>
              </a:rPr>
              <a:t> </a:t>
            </a:r>
            <a:r>
              <a:rPr lang="zh-TW" altLang="en-US" b="1">
                <a:ea typeface="標楷體" pitchFamily="65" charset="-120"/>
                <a:cs typeface="Times New Roman" pitchFamily="18" charset="0"/>
              </a:rPr>
              <a:t>每位人員對</a:t>
            </a:r>
            <a:r>
              <a:rPr lang="zh-TW" altLang="en-GB" b="1">
                <a:latin typeface="標楷體" pitchFamily="65" charset="-120"/>
                <a:ea typeface="標楷體" pitchFamily="65" charset="-120"/>
                <a:cs typeface="Times New Roman" pitchFamily="18" charset="0"/>
              </a:rPr>
              <a:t>變革</a:t>
            </a:r>
            <a:r>
              <a:rPr lang="zh-TW" altLang="en-US" b="1">
                <a:ea typeface="標楷體" pitchFamily="65" charset="-120"/>
                <a:cs typeface="Times New Roman" pitchFamily="18" charset="0"/>
              </a:rPr>
              <a:t>的接受度 </a:t>
            </a:r>
            <a:r>
              <a:rPr lang="en-US" altLang="zh-TW" b="1">
                <a:ea typeface="標楷體" pitchFamily="65" charset="-120"/>
                <a:cs typeface="Times New Roman" pitchFamily="18" charset="0"/>
              </a:rPr>
              <a:t>- </a:t>
            </a:r>
            <a:r>
              <a:rPr lang="zh-TW" altLang="en-US" b="1">
                <a:ea typeface="標楷體" pitchFamily="65" charset="-120"/>
                <a:cs typeface="Times New Roman" pitchFamily="18" charset="0"/>
              </a:rPr>
              <a:t>是基於建立對最終承諾的關心與領會之狀態</a:t>
            </a:r>
            <a:r>
              <a:rPr lang="zh-TW" altLang="en-US" b="1">
                <a:latin typeface="標楷體" pitchFamily="65" charset="-120"/>
                <a:ea typeface="標楷體" pitchFamily="65" charset="-120"/>
                <a:cs typeface="Times New Roman" pitchFamily="18" charset="0"/>
              </a:rPr>
              <a:t>。</a:t>
            </a:r>
            <a:endParaRPr lang="zh-TW" altLang="en-US" sz="800" b="1">
              <a:solidFill>
                <a:srgbClr val="3333FF"/>
              </a:solidFill>
              <a:latin typeface="標楷體" pitchFamily="65" charset="-120"/>
              <a:ea typeface="標楷體" pitchFamily="65" charset="-120"/>
              <a:cs typeface="Times New Roman" pitchFamily="18" charset="0"/>
            </a:endParaRPr>
          </a:p>
          <a:p>
            <a:pPr marL="201613" indent="-201613" algn="l" defTabSz="965200">
              <a:lnSpc>
                <a:spcPct val="65000"/>
              </a:lnSpc>
              <a:spcBef>
                <a:spcPct val="50000"/>
              </a:spcBef>
              <a:buClr>
                <a:schemeClr val="tx2"/>
              </a:buClr>
            </a:pPr>
            <a:r>
              <a:rPr lang="zh-TW" altLang="en-US" b="1">
                <a:ea typeface="標楷體" pitchFamily="65" charset="-120"/>
                <a:cs typeface="Times New Roman" pitchFamily="18" charset="0"/>
              </a:rPr>
              <a:t> 	 </a:t>
            </a:r>
            <a:r>
              <a:rPr kumimoji="0" lang="en-US" altLang="zh-TW" b="1">
                <a:solidFill>
                  <a:srgbClr val="CC0000"/>
                </a:solidFill>
                <a:latin typeface="Wingdings" pitchFamily="2" charset="2"/>
                <a:ea typeface="標楷體" pitchFamily="65" charset="-120"/>
                <a:cs typeface="Times New Roman" pitchFamily="18" charset="0"/>
              </a:rPr>
              <a:t>t</a:t>
            </a:r>
            <a:r>
              <a:rPr kumimoji="0" lang="en-US" altLang="zh-TW" b="1">
                <a:solidFill>
                  <a:srgbClr val="3333FF"/>
                </a:solidFill>
                <a:latin typeface="標楷體" pitchFamily="65" charset="-120"/>
                <a:ea typeface="標楷體" pitchFamily="65" charset="-120"/>
                <a:cs typeface="Times New Roman" pitchFamily="18" charset="0"/>
              </a:rPr>
              <a:t> </a:t>
            </a:r>
            <a:r>
              <a:rPr lang="zh-TW" altLang="en-US" b="1">
                <a:ea typeface="標楷體" pitchFamily="65" charset="-120"/>
                <a:cs typeface="Times New Roman" pitchFamily="18" charset="0"/>
              </a:rPr>
              <a:t>贊助者 </a:t>
            </a:r>
            <a:r>
              <a:rPr lang="en-US" altLang="zh-TW" b="1">
                <a:latin typeface="標楷體" pitchFamily="65" charset="-120"/>
                <a:ea typeface="標楷體" pitchFamily="65" charset="-120"/>
                <a:cs typeface="Times New Roman" pitchFamily="18" charset="0"/>
              </a:rPr>
              <a:t>–</a:t>
            </a:r>
            <a:r>
              <a:rPr lang="en-US" altLang="zh-TW" b="1">
                <a:ea typeface="標楷體" pitchFamily="65" charset="-120"/>
                <a:cs typeface="Times New Roman" pitchFamily="18" charset="0"/>
              </a:rPr>
              <a:t> </a:t>
            </a:r>
            <a:r>
              <a:rPr lang="zh-TW" altLang="en-US" b="1">
                <a:ea typeface="標楷體" pitchFamily="65" charset="-120"/>
                <a:cs typeface="Times New Roman" pitchFamily="18" charset="0"/>
              </a:rPr>
              <a:t>應是來自於</a:t>
            </a:r>
            <a:r>
              <a:rPr lang="zh-TW" altLang="en-US" b="1">
                <a:latin typeface="標楷體" pitchFamily="65" charset="-120"/>
                <a:ea typeface="標楷體" pitchFamily="65" charset="-120"/>
                <a:cs typeface="Times New Roman" pitchFamily="18" charset="0"/>
              </a:rPr>
              <a:t>強大的高階管理者。</a:t>
            </a:r>
            <a:endParaRPr lang="zh-TW" altLang="en-US" sz="800" b="1">
              <a:latin typeface="標楷體" pitchFamily="65" charset="-120"/>
              <a:ea typeface="標楷體" pitchFamily="65" charset="-120"/>
              <a:cs typeface="Times New Roman" pitchFamily="18" charset="0"/>
            </a:endParaRPr>
          </a:p>
          <a:p>
            <a:pPr marL="201613" indent="-201613" algn="l" defTabSz="965200">
              <a:lnSpc>
                <a:spcPct val="65000"/>
              </a:lnSpc>
              <a:spcBef>
                <a:spcPct val="50000"/>
              </a:spcBef>
              <a:buClr>
                <a:schemeClr val="tx2"/>
              </a:buClr>
              <a:buFont typeface="Wingdings 2" pitchFamily="18" charset="2"/>
              <a:buNone/>
            </a:pPr>
            <a:r>
              <a:rPr lang="zh-TW" altLang="en-US" b="1">
                <a:ea typeface="標楷體" pitchFamily="65" charset="-120"/>
                <a:cs typeface="Times New Roman" pitchFamily="18" charset="0"/>
              </a:rPr>
              <a:t> 	 </a:t>
            </a:r>
            <a:r>
              <a:rPr kumimoji="0" lang="en-US" altLang="zh-TW" b="1">
                <a:solidFill>
                  <a:srgbClr val="CC0000"/>
                </a:solidFill>
                <a:latin typeface="Wingdings" pitchFamily="2" charset="2"/>
                <a:ea typeface="標楷體" pitchFamily="65" charset="-120"/>
                <a:cs typeface="Times New Roman" pitchFamily="18" charset="0"/>
              </a:rPr>
              <a:t>t</a:t>
            </a:r>
            <a:r>
              <a:rPr kumimoji="0" lang="en-US" altLang="zh-TW" b="1">
                <a:solidFill>
                  <a:srgbClr val="3333FF"/>
                </a:solidFill>
                <a:latin typeface="標楷體" pitchFamily="65" charset="-120"/>
                <a:ea typeface="標楷體" pitchFamily="65" charset="-120"/>
                <a:cs typeface="Times New Roman" pitchFamily="18" charset="0"/>
              </a:rPr>
              <a:t> </a:t>
            </a:r>
            <a:r>
              <a:rPr lang="zh-TW" altLang="en-US" b="1">
                <a:ea typeface="標楷體" pitchFamily="65" charset="-120"/>
                <a:cs typeface="Times New Roman" pitchFamily="18" charset="0"/>
              </a:rPr>
              <a:t>變革需求 </a:t>
            </a:r>
            <a:r>
              <a:rPr lang="en-US" altLang="zh-TW" b="1">
                <a:latin typeface="標楷體" pitchFamily="65" charset="-120"/>
                <a:ea typeface="標楷體" pitchFamily="65" charset="-120"/>
                <a:cs typeface="Times New Roman" pitchFamily="18" charset="0"/>
              </a:rPr>
              <a:t>– </a:t>
            </a:r>
            <a:r>
              <a:rPr lang="zh-TW" altLang="en-US" b="1">
                <a:latin typeface="標楷體" pitchFamily="65" charset="-120"/>
                <a:ea typeface="標楷體" pitchFamily="65" charset="-120"/>
                <a:cs typeface="Times New Roman" pitchFamily="18" charset="0"/>
              </a:rPr>
              <a:t>對組織之影響度必須清楚規範。</a:t>
            </a:r>
          </a:p>
        </p:txBody>
      </p:sp>
      <p:sp>
        <p:nvSpPr>
          <p:cNvPr id="2087941" name="Rectangle 5"/>
          <p:cNvSpPr>
            <a:spLocks noGrp="1" noChangeArrowheads="1"/>
          </p:cNvSpPr>
          <p:nvPr>
            <p:ph type="title"/>
          </p:nvPr>
        </p:nvSpPr>
        <p:spPr>
          <a:xfrm>
            <a:off x="827088" y="188913"/>
            <a:ext cx="7772400" cy="762000"/>
          </a:xfrm>
        </p:spPr>
        <p:txBody>
          <a:bodyPr lIns="95577" tIns="81923" rIns="129712" bIns="47890" anchor="t"/>
          <a:lstStyle/>
          <a:p>
            <a:pPr eaLnBrk="1" hangingPunct="1">
              <a:defRPr/>
            </a:pPr>
            <a:r>
              <a:rPr lang="zh-TW" altLang="en-GB" smtClean="0">
                <a:solidFill>
                  <a:schemeClr val="tx1"/>
                </a:solidFill>
                <a:latin typeface="標楷體" pitchFamily="65" charset="-120"/>
              </a:rPr>
              <a:t>變革管理的工作</a:t>
            </a:r>
            <a:endParaRPr lang="zh-TW" altLang="en-US" smtClean="0">
              <a:solidFill>
                <a:schemeClr val="tx1"/>
              </a:solidFill>
              <a:latin typeface="標楷體" pitchFamily="65" charset="-120"/>
            </a:endParaRPr>
          </a:p>
        </p:txBody>
      </p:sp>
      <p:sp>
        <p:nvSpPr>
          <p:cNvPr id="237575" name="Rectangle 6"/>
          <p:cNvSpPr>
            <a:spLocks noChangeArrowheads="1"/>
          </p:cNvSpPr>
          <p:nvPr/>
        </p:nvSpPr>
        <p:spPr bwMode="auto">
          <a:xfrm>
            <a:off x="228600" y="1066800"/>
            <a:ext cx="8610600" cy="715963"/>
          </a:xfrm>
          <a:prstGeom prst="rect">
            <a:avLst/>
          </a:prstGeom>
          <a:noFill/>
          <a:ln w="9525">
            <a:noFill/>
            <a:miter lim="800000"/>
            <a:headEnd/>
            <a:tailEnd/>
          </a:ln>
        </p:spPr>
        <p:txBody>
          <a:bodyPr/>
          <a:lstStyle/>
          <a:p>
            <a:pPr algn="l" defTabSz="965200">
              <a:lnSpc>
                <a:spcPts val="3163"/>
              </a:lnSpc>
              <a:spcBef>
                <a:spcPct val="20000"/>
              </a:spcBef>
              <a:buClr>
                <a:schemeClr val="tx2"/>
              </a:buClr>
            </a:pPr>
            <a:r>
              <a:rPr lang="zh-TW" altLang="en-GB" sz="2000" b="1">
                <a:latin typeface="標楷體" pitchFamily="65" charset="-120"/>
                <a:ea typeface="標楷體" pitchFamily="65" charset="-120"/>
              </a:rPr>
              <a:t>變革</a:t>
            </a:r>
            <a:r>
              <a:rPr kumimoji="0" lang="zh-TW" altLang="en-US" sz="2200" b="1">
                <a:latin typeface="新細明體" pitchFamily="18" charset="-120"/>
                <a:ea typeface="標楷體" pitchFamily="65" charset="-120"/>
                <a:cs typeface="Times New Roman" pitchFamily="18" charset="0"/>
              </a:rPr>
              <a:t>「</a:t>
            </a:r>
            <a:r>
              <a:rPr lang="zh-TW" altLang="en-GB" sz="2000" b="1">
                <a:latin typeface="標楷體" pitchFamily="65" charset="-120"/>
                <a:ea typeface="標楷體" pitchFamily="65" charset="-120"/>
              </a:rPr>
              <a:t>管理</a:t>
            </a:r>
            <a:r>
              <a:rPr kumimoji="0" lang="zh-TW" altLang="en-US" sz="2200" b="1">
                <a:latin typeface="新細明體" pitchFamily="18" charset="-120"/>
                <a:ea typeface="標楷體" pitchFamily="65" charset="-120"/>
              </a:rPr>
              <a:t>」</a:t>
            </a:r>
            <a:r>
              <a:rPr lang="zh-TW" altLang="en-GB" sz="2000" b="1">
                <a:latin typeface="標楷體" pitchFamily="65" charset="-120"/>
                <a:ea typeface="標楷體" pitchFamily="65" charset="-120"/>
              </a:rPr>
              <a:t>與</a:t>
            </a:r>
            <a:r>
              <a:rPr kumimoji="0" lang="zh-TW" altLang="en-US" sz="2200" b="1">
                <a:latin typeface="新細明體" pitchFamily="18" charset="-120"/>
                <a:ea typeface="標楷體" pitchFamily="65" charset="-120"/>
              </a:rPr>
              <a:t>「</a:t>
            </a:r>
            <a:r>
              <a:rPr lang="zh-TW" altLang="nl-BE" sz="2000" b="1">
                <a:latin typeface="標楷體" pitchFamily="65" charset="-120"/>
                <a:ea typeface="標楷體" pitchFamily="65" charset="-120"/>
              </a:rPr>
              <a:t>訓練</a:t>
            </a:r>
            <a:r>
              <a:rPr kumimoji="0" lang="zh-TW" altLang="en-US" sz="2200" b="1">
                <a:latin typeface="新細明體" pitchFamily="18" charset="-120"/>
                <a:ea typeface="標楷體" pitchFamily="65" charset="-120"/>
              </a:rPr>
              <a:t>」</a:t>
            </a:r>
            <a:r>
              <a:rPr lang="zh-TW" altLang="en-GB" sz="2000" b="1">
                <a:latin typeface="標楷體" pitchFamily="65" charset="-120"/>
                <a:ea typeface="標楷體" pitchFamily="65" charset="-120"/>
              </a:rPr>
              <a:t>的</a:t>
            </a:r>
            <a:r>
              <a:rPr lang="zh-TW" altLang="en-US" sz="2000" b="1">
                <a:latin typeface="標楷體" pitchFamily="65" charset="-120"/>
                <a:ea typeface="標楷體" pitchFamily="65" charset="-120"/>
              </a:rPr>
              <a:t>整體目標</a:t>
            </a:r>
            <a:r>
              <a:rPr kumimoji="0" lang="zh-TW" altLang="en-US" sz="2200" b="1">
                <a:latin typeface="標楷體" pitchFamily="65" charset="-120"/>
                <a:ea typeface="標楷體" pitchFamily="65" charset="-120"/>
              </a:rPr>
              <a:t>，</a:t>
            </a:r>
            <a:r>
              <a:rPr lang="zh-TW" altLang="en-US" sz="2000" b="1">
                <a:latin typeface="標楷體" pitchFamily="65" charset="-120"/>
                <a:ea typeface="標楷體" pitchFamily="65" charset="-120"/>
              </a:rPr>
              <a:t>主要</a:t>
            </a:r>
            <a:r>
              <a:rPr lang="zh-TW" altLang="en-GB" sz="2000" b="1">
                <a:latin typeface="標楷體" pitchFamily="65" charset="-120"/>
                <a:ea typeface="標楷體" pitchFamily="65" charset="-120"/>
              </a:rPr>
              <a:t>是達成企業</a:t>
            </a:r>
            <a:r>
              <a:rPr lang="zh-TW" altLang="en-US" sz="2000" b="1">
                <a:latin typeface="標楷體" pitchFamily="65" charset="-120"/>
                <a:ea typeface="標楷體" pitchFamily="65" charset="-120"/>
              </a:rPr>
              <a:t>的</a:t>
            </a:r>
            <a:r>
              <a:rPr lang="zh-TW" altLang="en-GB" sz="2000" b="1">
                <a:latin typeface="標楷體" pitchFamily="65" charset="-120"/>
                <a:ea typeface="標楷體" pitchFamily="65" charset="-120"/>
              </a:rPr>
              <a:t>變革</a:t>
            </a:r>
            <a:r>
              <a:rPr lang="zh-TW" altLang="en-US" sz="2000" b="1">
                <a:latin typeface="標楷體" pitchFamily="65" charset="-120"/>
                <a:ea typeface="標楷體" pitchFamily="65" charset="-120"/>
              </a:rPr>
              <a:t>最佳狀態</a:t>
            </a:r>
            <a:r>
              <a:rPr lang="zh-TW" altLang="en-US" sz="2400" b="1">
                <a:latin typeface="標楷體" pitchFamily="65" charset="-120"/>
                <a:ea typeface="標楷體" pitchFamily="65" charset="-120"/>
              </a:rPr>
              <a:t>。</a:t>
            </a:r>
          </a:p>
        </p:txBody>
      </p:sp>
      <p:sp>
        <p:nvSpPr>
          <p:cNvPr id="237576" name="Rectangle 7"/>
          <p:cNvSpPr>
            <a:spLocks noChangeArrowheads="1"/>
          </p:cNvSpPr>
          <p:nvPr/>
        </p:nvSpPr>
        <p:spPr bwMode="auto">
          <a:xfrm>
            <a:off x="609600" y="4343400"/>
            <a:ext cx="8204200" cy="1187450"/>
          </a:xfrm>
          <a:prstGeom prst="rect">
            <a:avLst/>
          </a:prstGeom>
          <a:noFill/>
          <a:ln w="9525">
            <a:noFill/>
            <a:miter lim="800000"/>
            <a:headEnd/>
            <a:tailEnd/>
          </a:ln>
        </p:spPr>
        <p:txBody>
          <a:bodyPr>
            <a:spAutoFit/>
          </a:bodyPr>
          <a:lstStyle/>
          <a:p>
            <a:pPr marL="201613" indent="-201613" algn="l" defTabSz="965200">
              <a:lnSpc>
                <a:spcPct val="65000"/>
              </a:lnSpc>
              <a:spcBef>
                <a:spcPct val="50000"/>
              </a:spcBef>
              <a:spcAft>
                <a:spcPct val="20000"/>
              </a:spcAft>
              <a:buClr>
                <a:schemeClr val="tx2"/>
              </a:buClr>
            </a:pPr>
            <a:r>
              <a:rPr kumimoji="0" lang="zh-TW" altLang="en-US" sz="2200" b="1">
                <a:latin typeface="新細明體" pitchFamily="18" charset="-120"/>
                <a:ea typeface="標楷體" pitchFamily="65" charset="-120"/>
                <a:cs typeface="Times New Roman" pitchFamily="18" charset="0"/>
              </a:rPr>
              <a:t>「</a:t>
            </a:r>
            <a:r>
              <a:rPr lang="zh-TW" altLang="nl-BE" sz="2000" b="1">
                <a:latin typeface="標楷體" pitchFamily="65" charset="-120"/>
                <a:ea typeface="標楷體" pitchFamily="65" charset="-120"/>
                <a:cs typeface="Times New Roman" pitchFamily="18" charset="0"/>
              </a:rPr>
              <a:t>訓練</a:t>
            </a:r>
            <a:r>
              <a:rPr kumimoji="0" lang="zh-TW" altLang="en-US" sz="2200" b="1">
                <a:latin typeface="新細明體" pitchFamily="18" charset="-120"/>
                <a:ea typeface="標楷體" pitchFamily="65" charset="-120"/>
                <a:cs typeface="Times New Roman" pitchFamily="18" charset="0"/>
              </a:rPr>
              <a:t>」</a:t>
            </a:r>
            <a:r>
              <a:rPr kumimoji="0" lang="zh-TW" altLang="en-US" sz="2200" b="1">
                <a:latin typeface="標楷體" pitchFamily="65" charset="-120"/>
                <a:ea typeface="標楷體" pitchFamily="65" charset="-120"/>
                <a:cs typeface="Times New Roman" pitchFamily="18" charset="0"/>
              </a:rPr>
              <a:t>工作必須確保</a:t>
            </a:r>
            <a:r>
              <a:rPr lang="zh-TW" altLang="en-US" b="1">
                <a:latin typeface="新細明體" pitchFamily="18" charset="-120"/>
                <a:ea typeface="標楷體" pitchFamily="65" charset="-120"/>
                <a:cs typeface="Times New Roman" pitchFamily="18" charset="0"/>
              </a:rPr>
              <a:t>：</a:t>
            </a:r>
            <a:r>
              <a:rPr lang="zh-TW" altLang="en-US" b="1">
                <a:ea typeface="標楷體" pitchFamily="65" charset="-120"/>
                <a:cs typeface="Times New Roman" pitchFamily="18" charset="0"/>
              </a:rPr>
              <a:t> </a:t>
            </a:r>
          </a:p>
          <a:p>
            <a:pPr marL="201613" indent="-201613" algn="l" defTabSz="965200">
              <a:lnSpc>
                <a:spcPct val="65000"/>
              </a:lnSpc>
              <a:spcBef>
                <a:spcPct val="20000"/>
              </a:spcBef>
              <a:spcAft>
                <a:spcPct val="20000"/>
              </a:spcAft>
              <a:buClr>
                <a:schemeClr val="tx2"/>
              </a:buClr>
              <a:buFont typeface="Wingdings 2" pitchFamily="18" charset="2"/>
              <a:buNone/>
            </a:pPr>
            <a:r>
              <a:rPr lang="zh-TW" altLang="en-US">
                <a:ea typeface="標楷體" pitchFamily="65" charset="-120"/>
                <a:cs typeface="Times New Roman" pitchFamily="18" charset="0"/>
              </a:rPr>
              <a:t> 	 </a:t>
            </a:r>
            <a:r>
              <a:rPr kumimoji="0" lang="en-US" altLang="zh-TW" b="1">
                <a:solidFill>
                  <a:srgbClr val="CC0000"/>
                </a:solidFill>
                <a:latin typeface="Wingdings" pitchFamily="2" charset="2"/>
                <a:ea typeface="標楷體" pitchFamily="65" charset="-120"/>
                <a:cs typeface="Times New Roman" pitchFamily="18" charset="0"/>
              </a:rPr>
              <a:t>t</a:t>
            </a:r>
            <a:r>
              <a:rPr kumimoji="0" lang="en-US" altLang="zh-TW" b="1">
                <a:solidFill>
                  <a:srgbClr val="3333FF"/>
                </a:solidFill>
                <a:latin typeface="標楷體" pitchFamily="65" charset="-120"/>
                <a:ea typeface="標楷體" pitchFamily="65" charset="-120"/>
                <a:cs typeface="Times New Roman" pitchFamily="18" charset="0"/>
              </a:rPr>
              <a:t> </a:t>
            </a:r>
            <a:r>
              <a:rPr lang="zh-TW" altLang="en-US" b="1">
                <a:ea typeface="標楷體" pitchFamily="65" charset="-120"/>
                <a:cs typeface="Times New Roman" pitchFamily="18" charset="0"/>
              </a:rPr>
              <a:t>每位人員對未來</a:t>
            </a:r>
            <a:r>
              <a:rPr lang="zh-TW" altLang="en-GB" b="1">
                <a:latin typeface="標楷體" pitchFamily="65" charset="-120"/>
                <a:ea typeface="標楷體" pitchFamily="65" charset="-120"/>
                <a:cs typeface="Times New Roman" pitchFamily="18" charset="0"/>
              </a:rPr>
              <a:t>變革的認知 - 都能具體的</a:t>
            </a:r>
            <a:r>
              <a:rPr lang="zh-TW" altLang="en-US" b="1">
                <a:latin typeface="標楷體" pitchFamily="65" charset="-120"/>
                <a:ea typeface="標楷體" pitchFamily="65" charset="-120"/>
                <a:cs typeface="Times New Roman" pitchFamily="18" charset="0"/>
              </a:rPr>
              <a:t>領會並具備有解決方案的能力。</a:t>
            </a:r>
          </a:p>
          <a:p>
            <a:pPr marL="201613" indent="-201613" algn="l" defTabSz="965200">
              <a:lnSpc>
                <a:spcPct val="65000"/>
              </a:lnSpc>
              <a:spcBef>
                <a:spcPct val="20000"/>
              </a:spcBef>
              <a:spcAft>
                <a:spcPct val="20000"/>
              </a:spcAft>
              <a:buClr>
                <a:schemeClr val="tx2"/>
              </a:buClr>
              <a:buFont typeface="Wingdings 2" pitchFamily="18" charset="2"/>
              <a:buNone/>
            </a:pPr>
            <a:r>
              <a:rPr lang="zh-TW" altLang="en-US">
                <a:ea typeface="標楷體" pitchFamily="65" charset="-120"/>
                <a:cs typeface="Times New Roman" pitchFamily="18" charset="0"/>
              </a:rPr>
              <a:t> 	 </a:t>
            </a:r>
            <a:r>
              <a:rPr kumimoji="0" lang="en-US" altLang="zh-TW" b="1">
                <a:solidFill>
                  <a:srgbClr val="CC0000"/>
                </a:solidFill>
                <a:latin typeface="Wingdings" pitchFamily="2" charset="2"/>
                <a:ea typeface="標楷體" pitchFamily="65" charset="-120"/>
                <a:cs typeface="Times New Roman" pitchFamily="18" charset="0"/>
              </a:rPr>
              <a:t>t</a:t>
            </a:r>
            <a:r>
              <a:rPr kumimoji="0" lang="en-US" altLang="zh-TW" b="1">
                <a:solidFill>
                  <a:srgbClr val="3333FF"/>
                </a:solidFill>
                <a:latin typeface="標楷體" pitchFamily="65" charset="-120"/>
                <a:ea typeface="標楷體" pitchFamily="65" charset="-120"/>
                <a:cs typeface="Times New Roman" pitchFamily="18" charset="0"/>
              </a:rPr>
              <a:t> </a:t>
            </a:r>
            <a:r>
              <a:rPr lang="zh-TW" altLang="en-US" b="1">
                <a:ea typeface="標楷體" pitchFamily="65" charset="-120"/>
                <a:cs typeface="Times New Roman" pitchFamily="18" charset="0"/>
              </a:rPr>
              <a:t>每位人員對未來</a:t>
            </a:r>
            <a:r>
              <a:rPr lang="zh-TW" altLang="en-GB" b="1">
                <a:latin typeface="標楷體" pitchFamily="65" charset="-120"/>
                <a:ea typeface="標楷體" pitchFamily="65" charset="-120"/>
                <a:cs typeface="Times New Roman" pitchFamily="18" charset="0"/>
              </a:rPr>
              <a:t>變革</a:t>
            </a:r>
            <a:r>
              <a:rPr lang="zh-TW" altLang="en-US" b="1">
                <a:ea typeface="標楷體" pitchFamily="65" charset="-120"/>
                <a:cs typeface="Times New Roman" pitchFamily="18" charset="0"/>
              </a:rPr>
              <a:t>均能展現 </a:t>
            </a:r>
            <a:r>
              <a:rPr lang="en-US" altLang="zh-TW" b="1">
                <a:ea typeface="標楷體" pitchFamily="65" charset="-120"/>
                <a:cs typeface="Times New Roman" pitchFamily="18" charset="0"/>
              </a:rPr>
              <a:t>- </a:t>
            </a:r>
            <a:r>
              <a:rPr lang="zh-TW" altLang="en-US" b="1">
                <a:ea typeface="標楷體" pitchFamily="65" charset="-120"/>
                <a:cs typeface="Times New Roman" pitchFamily="18" charset="0"/>
              </a:rPr>
              <a:t>對新流程的理解力</a:t>
            </a:r>
            <a:r>
              <a:rPr kumimoji="0" lang="zh-TW" altLang="en-US" b="1">
                <a:latin typeface="新細明體" pitchFamily="18" charset="-120"/>
                <a:ea typeface="標楷體" pitchFamily="65" charset="-120"/>
                <a:cs typeface="Times New Roman" pitchFamily="18" charset="0"/>
              </a:rPr>
              <a:t>、責任、與</a:t>
            </a:r>
            <a:r>
              <a:rPr lang="zh-TW" altLang="en-GB" b="1">
                <a:latin typeface="標楷體" pitchFamily="65" charset="-120"/>
                <a:ea typeface="標楷體" pitchFamily="65" charset="-120"/>
                <a:cs typeface="Times New Roman" pitchFamily="18" charset="0"/>
              </a:rPr>
              <a:t>變革所帶給</a:t>
            </a:r>
          </a:p>
          <a:p>
            <a:pPr marL="201613" indent="-201613" algn="l" defTabSz="965200">
              <a:lnSpc>
                <a:spcPct val="65000"/>
              </a:lnSpc>
              <a:spcBef>
                <a:spcPct val="20000"/>
              </a:spcBef>
              <a:spcAft>
                <a:spcPct val="20000"/>
              </a:spcAft>
              <a:buClr>
                <a:schemeClr val="tx2"/>
              </a:buClr>
              <a:buFont typeface="Wingdings 2" pitchFamily="18" charset="2"/>
              <a:buNone/>
            </a:pPr>
            <a:r>
              <a:rPr lang="zh-TW" altLang="en-GB" b="1">
                <a:solidFill>
                  <a:srgbClr val="3333FF"/>
                </a:solidFill>
                <a:latin typeface="標楷體" pitchFamily="65" charset="-120"/>
                <a:ea typeface="標楷體" pitchFamily="65" charset="-120"/>
                <a:cs typeface="Times New Roman" pitchFamily="18" charset="0"/>
              </a:rPr>
              <a:t>     </a:t>
            </a:r>
            <a:r>
              <a:rPr lang="zh-TW" altLang="en-GB" b="1">
                <a:latin typeface="標楷體" pitchFamily="65" charset="-120"/>
                <a:ea typeface="標楷體" pitchFamily="65" charset="-120"/>
                <a:cs typeface="Times New Roman" pitchFamily="18" charset="0"/>
              </a:rPr>
              <a:t>企業成長極大化的促動力</a:t>
            </a:r>
            <a:r>
              <a:rPr lang="zh-TW" altLang="en-US" b="1">
                <a:latin typeface="標楷體" pitchFamily="65" charset="-120"/>
                <a:ea typeface="標楷體" pitchFamily="65" charset="-120"/>
                <a:cs typeface="Times New Roman" pitchFamily="18" charset="0"/>
              </a:rPr>
              <a:t>。</a:t>
            </a:r>
          </a:p>
        </p:txBody>
      </p:sp>
      <p:sp>
        <p:nvSpPr>
          <p:cNvPr id="237577" name="AutoShape 8"/>
          <p:cNvSpPr>
            <a:spLocks noChangeArrowheads="1"/>
          </p:cNvSpPr>
          <p:nvPr/>
        </p:nvSpPr>
        <p:spPr bwMode="auto">
          <a:xfrm>
            <a:off x="307975" y="2482850"/>
            <a:ext cx="376238" cy="835025"/>
          </a:xfrm>
          <a:prstGeom prst="rightArrow">
            <a:avLst>
              <a:gd name="adj1" fmla="val 50000"/>
              <a:gd name="adj2" fmla="val 25000"/>
            </a:avLst>
          </a:prstGeom>
          <a:solidFill>
            <a:schemeClr val="hlink"/>
          </a:solidFill>
          <a:ln w="9525">
            <a:noFill/>
            <a:miter lim="800000"/>
            <a:headEnd/>
            <a:tailEnd/>
          </a:ln>
        </p:spPr>
        <p:txBody>
          <a:bodyPr wrap="none" lIns="101014" tIns="122400" rIns="172800" bIns="50507" anchor="ctr"/>
          <a:lstStyle/>
          <a:p>
            <a:endParaRPr lang="zh-TW" altLang="en-US"/>
          </a:p>
        </p:txBody>
      </p:sp>
      <p:sp>
        <p:nvSpPr>
          <p:cNvPr id="237578" name="AutoShape 9"/>
          <p:cNvSpPr>
            <a:spLocks noChangeArrowheads="1"/>
          </p:cNvSpPr>
          <p:nvPr/>
        </p:nvSpPr>
        <p:spPr bwMode="auto">
          <a:xfrm>
            <a:off x="307975" y="4872038"/>
            <a:ext cx="376238" cy="836612"/>
          </a:xfrm>
          <a:prstGeom prst="rightArrow">
            <a:avLst>
              <a:gd name="adj1" fmla="val 50000"/>
              <a:gd name="adj2" fmla="val 25000"/>
            </a:avLst>
          </a:prstGeom>
          <a:solidFill>
            <a:schemeClr val="hlink"/>
          </a:solidFill>
          <a:ln w="9525">
            <a:noFill/>
            <a:miter lim="800000"/>
            <a:headEnd/>
            <a:tailEnd/>
          </a:ln>
        </p:spPr>
        <p:txBody>
          <a:bodyPr wrap="none" lIns="101014" tIns="122400" rIns="172800" bIns="50507" anchor="ctr"/>
          <a:lstStyle/>
          <a:p>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1010" name="Rectangle 2"/>
          <p:cNvSpPr>
            <a:spLocks noChangeArrowheads="1"/>
          </p:cNvSpPr>
          <p:nvPr/>
        </p:nvSpPr>
        <p:spPr bwMode="auto">
          <a:xfrm>
            <a:off x="533400" y="914400"/>
            <a:ext cx="8286750" cy="4962525"/>
          </a:xfrm>
          <a:prstGeom prst="rect">
            <a:avLst/>
          </a:prstGeom>
          <a:noFill/>
          <a:ln w="9525">
            <a:noFill/>
            <a:miter lim="800000"/>
            <a:headEnd/>
            <a:tailEnd/>
          </a:ln>
          <a:effectLst/>
        </p:spPr>
        <p:txBody>
          <a:bodyPr/>
          <a:lstStyle/>
          <a:p>
            <a:pPr marL="342900" indent="-342900" algn="l">
              <a:lnSpc>
                <a:spcPct val="90000"/>
              </a:lnSpc>
              <a:spcBef>
                <a:spcPct val="20000"/>
              </a:spcBef>
              <a:buClr>
                <a:schemeClr val="tx2"/>
              </a:buClr>
              <a:defRPr/>
            </a:pPr>
            <a:r>
              <a:rPr lang="zh-TW" altLang="en-GB" sz="2000" b="1">
                <a:solidFill>
                  <a:srgbClr val="FFFF00"/>
                </a:solidFill>
                <a:effectLst>
                  <a:outerShdw blurRad="38100" dist="38100" dir="2700000" algn="tl">
                    <a:srgbClr val="000000"/>
                  </a:outerShdw>
                </a:effectLst>
                <a:latin typeface="標楷體" pitchFamily="65" charset="-120"/>
                <a:ea typeface="標楷體" pitchFamily="65" charset="-120"/>
              </a:rPr>
              <a:t>高階</a:t>
            </a:r>
            <a:r>
              <a:rPr lang="zh-TW" altLang="en-GB" sz="2000" b="1">
                <a:effectLst>
                  <a:outerShdw blurRad="38100" dist="38100" dir="2700000" algn="tl">
                    <a:srgbClr val="000000"/>
                  </a:outerShdw>
                </a:effectLst>
                <a:latin typeface="標楷體" pitchFamily="65" charset="-120"/>
                <a:ea typeface="標楷體" pitchFamily="65" charset="-120"/>
              </a:rPr>
              <a:t>主管強力的重視</a:t>
            </a:r>
          </a:p>
          <a:p>
            <a:pPr marL="342900" indent="-342900" algn="l">
              <a:lnSpc>
                <a:spcPct val="90000"/>
              </a:lnSpc>
              <a:spcBef>
                <a:spcPct val="20000"/>
              </a:spcBef>
              <a:buClr>
                <a:schemeClr val="tx2"/>
              </a:buClr>
              <a:defRPr/>
            </a:pPr>
            <a:r>
              <a:rPr lang="en-GB" altLang="zh-TW">
                <a:solidFill>
                  <a:srgbClr val="FFCC00"/>
                </a:solidFill>
                <a:effectLst>
                  <a:outerShdw blurRad="38100" dist="38100" dir="2700000" algn="tl">
                    <a:srgbClr val="000000"/>
                  </a:outerShdw>
                </a:effectLst>
                <a:latin typeface="標楷體" pitchFamily="65" charset="-120"/>
                <a:ea typeface="標楷體" pitchFamily="65" charset="-120"/>
              </a:rPr>
              <a:t>1 </a:t>
            </a:r>
            <a:r>
              <a:rPr lang="en-US" altLang="zh-TW">
                <a:solidFill>
                  <a:srgbClr val="FFCC00"/>
                </a:solidFill>
                <a:effectLst>
                  <a:outerShdw blurRad="38100" dist="38100" dir="2700000" algn="tl">
                    <a:srgbClr val="000000"/>
                  </a:outerShdw>
                </a:effectLst>
                <a:latin typeface="標楷體" pitchFamily="65" charset="-120"/>
                <a:ea typeface="標楷體" pitchFamily="65" charset="-120"/>
              </a:rPr>
              <a:t>: </a:t>
            </a:r>
            <a:r>
              <a:rPr lang="zh-TW" altLang="en-GB">
                <a:solidFill>
                  <a:srgbClr val="FFCC00"/>
                </a:solidFill>
                <a:effectLst>
                  <a:outerShdw blurRad="38100" dist="38100" dir="2700000" algn="tl">
                    <a:srgbClr val="000000"/>
                  </a:outerShdw>
                </a:effectLst>
                <a:latin typeface="標楷體" pitchFamily="65" charset="-120"/>
                <a:ea typeface="標楷體" pitchFamily="65" charset="-120"/>
              </a:rPr>
              <a:t>高階</a:t>
            </a:r>
            <a:r>
              <a:rPr lang="zh-TW" altLang="en-GB">
                <a:solidFill>
                  <a:srgbClr val="FFFF00"/>
                </a:solidFill>
                <a:effectLst>
                  <a:outerShdw blurRad="38100" dist="38100" dir="2700000" algn="tl">
                    <a:srgbClr val="000000"/>
                  </a:outerShdw>
                </a:effectLst>
                <a:latin typeface="標楷體" pitchFamily="65" charset="-120"/>
                <a:ea typeface="標楷體" pitchFamily="65" charset="-120"/>
              </a:rPr>
              <a:t>主管清楚的瞭解</a:t>
            </a:r>
            <a:r>
              <a:rPr lang="zh-TW" altLang="en-GB">
                <a:effectLst>
                  <a:outerShdw blurRad="38100" dist="38100" dir="2700000" algn="tl">
                    <a:srgbClr val="000000"/>
                  </a:outerShdw>
                </a:effectLst>
                <a:latin typeface="標楷體" pitchFamily="65" charset="-120"/>
                <a:ea typeface="標楷體" pitchFamily="65" charset="-120"/>
              </a:rPr>
              <a:t>衝突管理對企業實質的意涵與</a:t>
            </a:r>
            <a:r>
              <a:rPr lang="zh-TW" altLang="en-GB">
                <a:solidFill>
                  <a:srgbClr val="FFFF00"/>
                </a:solidFill>
                <a:effectLst>
                  <a:outerShdw blurRad="38100" dist="38100" dir="2700000" algn="tl">
                    <a:srgbClr val="000000"/>
                  </a:outerShdw>
                </a:effectLst>
                <a:latin typeface="標楷體" pitchFamily="65" charset="-120"/>
                <a:ea typeface="標楷體" pitchFamily="65" charset="-120"/>
              </a:rPr>
              <a:t>重要度</a:t>
            </a:r>
            <a:r>
              <a:rPr lang="zh-TW" altLang="en-US">
                <a:solidFill>
                  <a:srgbClr val="FFFF00"/>
                </a:solidFill>
                <a:effectLst>
                  <a:outerShdw blurRad="38100" dist="38100" dir="2700000" algn="tl">
                    <a:srgbClr val="000000"/>
                  </a:outerShdw>
                </a:effectLst>
                <a:latin typeface="標楷體" pitchFamily="65" charset="-120"/>
                <a:ea typeface="標楷體" pitchFamily="65" charset="-120"/>
              </a:rPr>
              <a:t>。</a:t>
            </a:r>
            <a:endParaRPr lang="zh-TW" altLang="en-GB">
              <a:solidFill>
                <a:srgbClr val="FFFF00"/>
              </a:solidFill>
              <a:effectLst>
                <a:outerShdw blurRad="38100" dist="38100" dir="2700000" algn="tl">
                  <a:srgbClr val="000000"/>
                </a:outerShdw>
              </a:effectLst>
              <a:latin typeface="標楷體" pitchFamily="65" charset="-120"/>
              <a:ea typeface="標楷體" pitchFamily="65" charset="-120"/>
            </a:endParaRPr>
          </a:p>
          <a:p>
            <a:pPr marL="342900" indent="-342900" algn="l">
              <a:lnSpc>
                <a:spcPct val="90000"/>
              </a:lnSpc>
              <a:spcBef>
                <a:spcPct val="20000"/>
              </a:spcBef>
              <a:buClr>
                <a:schemeClr val="tx2"/>
              </a:buClr>
              <a:defRPr/>
            </a:pPr>
            <a:r>
              <a:rPr lang="en-GB" altLang="zh-TW">
                <a:solidFill>
                  <a:srgbClr val="FFCC00"/>
                </a:solidFill>
                <a:effectLst>
                  <a:outerShdw blurRad="38100" dist="38100" dir="2700000" algn="tl">
                    <a:srgbClr val="000000"/>
                  </a:outerShdw>
                </a:effectLst>
                <a:latin typeface="標楷體" pitchFamily="65" charset="-120"/>
                <a:ea typeface="標楷體" pitchFamily="65" charset="-120"/>
              </a:rPr>
              <a:t>2 </a:t>
            </a:r>
            <a:r>
              <a:rPr lang="en-US" altLang="zh-TW">
                <a:solidFill>
                  <a:srgbClr val="FFCC00"/>
                </a:solidFill>
                <a:effectLst>
                  <a:outerShdw blurRad="38100" dist="38100" dir="2700000" algn="tl">
                    <a:srgbClr val="000000"/>
                  </a:outerShdw>
                </a:effectLst>
                <a:latin typeface="標楷體" pitchFamily="65" charset="-120"/>
                <a:ea typeface="標楷體" pitchFamily="65" charset="-120"/>
              </a:rPr>
              <a:t>: </a:t>
            </a:r>
            <a:r>
              <a:rPr lang="zh-TW" altLang="en-GB">
                <a:solidFill>
                  <a:srgbClr val="FFCC00"/>
                </a:solidFill>
                <a:effectLst>
                  <a:outerShdw blurRad="38100" dist="38100" dir="2700000" algn="tl">
                    <a:srgbClr val="000000"/>
                  </a:outerShdw>
                </a:effectLst>
                <a:latin typeface="標楷體" pitchFamily="65" charset="-120"/>
                <a:ea typeface="標楷體" pitchFamily="65" charset="-120"/>
              </a:rPr>
              <a:t>建立企業內部</a:t>
            </a:r>
            <a:r>
              <a:rPr lang="zh-TW" altLang="en-GB">
                <a:solidFill>
                  <a:srgbClr val="FFFF00"/>
                </a:solidFill>
                <a:effectLst>
                  <a:outerShdw blurRad="38100" dist="38100" dir="2700000" algn="tl">
                    <a:srgbClr val="000000"/>
                  </a:outerShdw>
                </a:effectLst>
                <a:latin typeface="標楷體" pitchFamily="65" charset="-120"/>
                <a:ea typeface="標楷體" pitchFamily="65" charset="-120"/>
              </a:rPr>
              <a:t>的衝突管理的</a:t>
            </a:r>
            <a:r>
              <a:rPr lang="zh-TW" altLang="en-GB">
                <a:effectLst>
                  <a:outerShdw blurRad="38100" dist="38100" dir="2700000" algn="tl">
                    <a:srgbClr val="000000"/>
                  </a:outerShdw>
                </a:effectLst>
                <a:latin typeface="標楷體" pitchFamily="65" charset="-120"/>
                <a:ea typeface="標楷體" pitchFamily="65" charset="-120"/>
              </a:rPr>
              <a:t>知識價值</a:t>
            </a:r>
            <a:r>
              <a:rPr lang="zh-TW" altLang="en-US">
                <a:effectLst>
                  <a:outerShdw blurRad="38100" dist="38100" dir="2700000" algn="tl">
                    <a:srgbClr val="000000"/>
                  </a:outerShdw>
                </a:effectLst>
                <a:latin typeface="標楷體" pitchFamily="65" charset="-120"/>
                <a:ea typeface="標楷體" pitchFamily="65" charset="-120"/>
              </a:rPr>
              <a:t>，以鼓勵員工樂於</a:t>
            </a:r>
            <a:r>
              <a:rPr lang="zh-TW" altLang="en-GB">
                <a:effectLst>
                  <a:outerShdw blurRad="38100" dist="38100" dir="2700000" algn="tl">
                    <a:srgbClr val="000000"/>
                  </a:outerShdw>
                </a:effectLst>
                <a:latin typeface="標楷體" pitchFamily="65" charset="-120"/>
                <a:ea typeface="標楷體" pitchFamily="65" charset="-120"/>
              </a:rPr>
              <a:t>知識創新與分享</a:t>
            </a:r>
            <a:r>
              <a:rPr lang="zh-TW" altLang="en-US">
                <a:effectLst>
                  <a:outerShdw blurRad="38100" dist="38100" dir="2700000" algn="tl">
                    <a:srgbClr val="000000"/>
                  </a:outerShdw>
                </a:effectLst>
                <a:latin typeface="標楷體" pitchFamily="65" charset="-120"/>
                <a:ea typeface="標楷體" pitchFamily="65" charset="-120"/>
              </a:rPr>
              <a:t>。</a:t>
            </a:r>
          </a:p>
          <a:p>
            <a:pPr marL="742950" lvl="1" indent="-285750">
              <a:lnSpc>
                <a:spcPct val="90000"/>
              </a:lnSpc>
              <a:spcBef>
                <a:spcPct val="20000"/>
              </a:spcBef>
              <a:defRPr/>
            </a:pPr>
            <a:endParaRPr lang="en-GB" altLang="zh-TW">
              <a:latin typeface="標楷體" pitchFamily="65" charset="-120"/>
              <a:ea typeface="標楷體" pitchFamily="65" charset="-120"/>
            </a:endParaRPr>
          </a:p>
          <a:p>
            <a:pPr marL="342900" indent="-342900" algn="l">
              <a:lnSpc>
                <a:spcPct val="90000"/>
              </a:lnSpc>
              <a:spcBef>
                <a:spcPct val="20000"/>
              </a:spcBef>
              <a:buClr>
                <a:schemeClr val="tx2"/>
              </a:buClr>
              <a:defRPr/>
            </a:pPr>
            <a:r>
              <a:rPr kumimoji="0" lang="zh-TW" altLang="en-GB" sz="2000" b="1">
                <a:effectLst>
                  <a:outerShdw blurRad="38100" dist="38100" dir="2700000" algn="tl">
                    <a:srgbClr val="000000"/>
                  </a:outerShdw>
                </a:effectLst>
                <a:latin typeface="標楷體" pitchFamily="65" charset="-120"/>
                <a:ea typeface="標楷體" pitchFamily="65" charset="-120"/>
              </a:rPr>
              <a:t>建立衝突化解機制</a:t>
            </a:r>
          </a:p>
          <a:p>
            <a:pPr marL="342900" indent="-342900" algn="l">
              <a:lnSpc>
                <a:spcPct val="90000"/>
              </a:lnSpc>
              <a:spcBef>
                <a:spcPct val="20000"/>
              </a:spcBef>
              <a:buClr>
                <a:schemeClr val="tx2"/>
              </a:buClr>
              <a:defRPr/>
            </a:pPr>
            <a:r>
              <a:rPr lang="en-GB" altLang="zh-TW">
                <a:effectLst>
                  <a:outerShdw blurRad="38100" dist="38100" dir="2700000" algn="tl">
                    <a:srgbClr val="000000"/>
                  </a:outerShdw>
                </a:effectLst>
                <a:latin typeface="標楷體" pitchFamily="65" charset="-120"/>
                <a:ea typeface="標楷體" pitchFamily="65" charset="-120"/>
              </a:rPr>
              <a:t>3 </a:t>
            </a:r>
            <a:r>
              <a:rPr lang="en-US" altLang="zh-TW">
                <a:effectLst>
                  <a:outerShdw blurRad="38100" dist="38100" dir="2700000" algn="tl">
                    <a:srgbClr val="000000"/>
                  </a:outerShdw>
                </a:effectLst>
                <a:latin typeface="標楷體" pitchFamily="65" charset="-120"/>
                <a:ea typeface="標楷體" pitchFamily="65" charset="-120"/>
              </a:rPr>
              <a:t>: </a:t>
            </a:r>
            <a:r>
              <a:rPr lang="zh-TW" altLang="en-GB">
                <a:effectLst>
                  <a:outerShdw blurRad="38100" dist="38100" dir="2700000" algn="tl">
                    <a:srgbClr val="000000"/>
                  </a:outerShdw>
                </a:effectLst>
                <a:latin typeface="標楷體" pitchFamily="65" charset="-120"/>
                <a:ea typeface="標楷體" pitchFamily="65" charset="-120"/>
              </a:rPr>
              <a:t>建立組織</a:t>
            </a:r>
            <a:r>
              <a:rPr kumimoji="0" lang="zh-TW" altLang="en-US">
                <a:effectLst>
                  <a:outerShdw blurRad="38100" dist="38100" dir="2700000" algn="tl">
                    <a:srgbClr val="000000"/>
                  </a:outerShdw>
                </a:effectLst>
                <a:latin typeface="標楷體" pitchFamily="65" charset="-120"/>
                <a:ea typeface="標楷體" pitchFamily="65" charset="-120"/>
              </a:rPr>
              <a:t>衝突</a:t>
            </a:r>
            <a:r>
              <a:rPr lang="zh-TW" altLang="en-GB">
                <a:effectLst>
                  <a:outerShdw blurRad="38100" dist="38100" dir="2700000" algn="tl">
                    <a:srgbClr val="000000"/>
                  </a:outerShdw>
                </a:effectLst>
                <a:latin typeface="標楷體" pitchFamily="65" charset="-120"/>
                <a:ea typeface="標楷體" pitchFamily="65" charset="-120"/>
              </a:rPr>
              <a:t>知識</a:t>
            </a:r>
            <a:r>
              <a:rPr kumimoji="0" lang="zh-TW" altLang="en-US">
                <a:effectLst>
                  <a:outerShdw blurRad="38100" dist="38100" dir="2700000" algn="tl">
                    <a:srgbClr val="000000"/>
                  </a:outerShdw>
                </a:effectLst>
                <a:latin typeface="標楷體" pitchFamily="65" charset="-120"/>
                <a:ea typeface="標楷體" pitchFamily="65" charset="-120"/>
              </a:rPr>
              <a:t>手冊</a:t>
            </a:r>
            <a:endParaRPr lang="zh-TW" altLang="en-GB">
              <a:effectLst>
                <a:outerShdw blurRad="38100" dist="38100" dir="2700000" algn="tl">
                  <a:srgbClr val="000000"/>
                </a:outerShdw>
              </a:effectLst>
              <a:latin typeface="標楷體" pitchFamily="65" charset="-120"/>
              <a:ea typeface="標楷體" pitchFamily="65" charset="-120"/>
            </a:endParaRPr>
          </a:p>
          <a:p>
            <a:pPr marL="342900" indent="-342900" algn="l">
              <a:lnSpc>
                <a:spcPct val="90000"/>
              </a:lnSpc>
              <a:spcBef>
                <a:spcPct val="20000"/>
              </a:spcBef>
              <a:buClr>
                <a:schemeClr val="tx2"/>
              </a:buClr>
              <a:defRPr/>
            </a:pPr>
            <a:r>
              <a:rPr lang="en-GB" altLang="zh-TW">
                <a:solidFill>
                  <a:srgbClr val="FFFF00"/>
                </a:solidFill>
                <a:effectLst>
                  <a:outerShdw blurRad="38100" dist="38100" dir="2700000" algn="tl">
                    <a:srgbClr val="000000"/>
                  </a:outerShdw>
                </a:effectLst>
                <a:latin typeface="標楷體" pitchFamily="65" charset="-120"/>
                <a:ea typeface="標楷體" pitchFamily="65" charset="-120"/>
              </a:rPr>
              <a:t>4 </a:t>
            </a:r>
            <a:r>
              <a:rPr lang="en-US" altLang="zh-TW">
                <a:solidFill>
                  <a:srgbClr val="FFFF00"/>
                </a:solidFill>
                <a:effectLst>
                  <a:outerShdw blurRad="38100" dist="38100" dir="2700000" algn="tl">
                    <a:srgbClr val="000000"/>
                  </a:outerShdw>
                </a:effectLst>
                <a:latin typeface="標楷體" pitchFamily="65" charset="-120"/>
                <a:ea typeface="標楷體" pitchFamily="65" charset="-120"/>
              </a:rPr>
              <a:t>: </a:t>
            </a:r>
            <a:r>
              <a:rPr lang="zh-TW" altLang="en-GB">
                <a:solidFill>
                  <a:srgbClr val="FFFF00"/>
                </a:solidFill>
                <a:effectLst>
                  <a:outerShdw blurRad="38100" dist="38100" dir="2700000" algn="tl">
                    <a:srgbClr val="000000"/>
                  </a:outerShdw>
                </a:effectLst>
                <a:latin typeface="標楷體" pitchFamily="65" charset="-120"/>
                <a:ea typeface="標楷體" pitchFamily="65" charset="-120"/>
              </a:rPr>
              <a:t>經由</a:t>
            </a:r>
            <a:r>
              <a:rPr lang="zh-TW" altLang="en-GB">
                <a:effectLst>
                  <a:outerShdw blurRad="38100" dist="38100" dir="2700000" algn="tl">
                    <a:srgbClr val="000000"/>
                  </a:outerShdw>
                </a:effectLst>
                <a:latin typeface="標楷體" pitchFamily="65" charset="-120"/>
                <a:ea typeface="標楷體" pitchFamily="65" charset="-120"/>
              </a:rPr>
              <a:t>知識分享與學習，</a:t>
            </a:r>
            <a:r>
              <a:rPr lang="zh-TW" altLang="en-US">
                <a:effectLst>
                  <a:outerShdw blurRad="38100" dist="38100" dir="2700000" algn="tl">
                    <a:srgbClr val="000000"/>
                  </a:outerShdw>
                </a:effectLst>
                <a:latin typeface="標楷體" pitchFamily="65" charset="-120"/>
                <a:ea typeface="標楷體" pitchFamily="65" charset="-120"/>
              </a:rPr>
              <a:t>建立化衝突為成長動力的價值觀</a:t>
            </a:r>
            <a:endParaRPr lang="en-GB" altLang="zh-TW">
              <a:effectLst>
                <a:outerShdw blurRad="38100" dist="38100" dir="2700000" algn="tl">
                  <a:srgbClr val="000000"/>
                </a:outerShdw>
              </a:effectLst>
              <a:latin typeface="標楷體" pitchFamily="65" charset="-120"/>
              <a:ea typeface="標楷體" pitchFamily="65" charset="-120"/>
            </a:endParaRPr>
          </a:p>
          <a:p>
            <a:pPr marL="742950" lvl="1" indent="-285750">
              <a:lnSpc>
                <a:spcPct val="90000"/>
              </a:lnSpc>
              <a:spcBef>
                <a:spcPct val="20000"/>
              </a:spcBef>
              <a:defRPr/>
            </a:pPr>
            <a:endParaRPr lang="en-GB" altLang="zh-TW">
              <a:latin typeface="標楷體" pitchFamily="65" charset="-120"/>
              <a:ea typeface="標楷體" pitchFamily="65" charset="-120"/>
            </a:endParaRPr>
          </a:p>
          <a:p>
            <a:pPr marL="342900" indent="-342900" algn="l">
              <a:lnSpc>
                <a:spcPct val="90000"/>
              </a:lnSpc>
              <a:spcBef>
                <a:spcPct val="20000"/>
              </a:spcBef>
              <a:buClr>
                <a:schemeClr val="tx2"/>
              </a:buClr>
              <a:defRPr/>
            </a:pPr>
            <a:r>
              <a:rPr lang="zh-TW" altLang="en-GB" sz="2000" b="1">
                <a:effectLst>
                  <a:outerShdw blurRad="38100" dist="38100" dir="2700000" algn="tl">
                    <a:srgbClr val="000000"/>
                  </a:outerShdw>
                </a:effectLst>
                <a:latin typeface="標楷體" pitchFamily="65" charset="-120"/>
                <a:ea typeface="標楷體" pitchFamily="65" charset="-120"/>
              </a:rPr>
              <a:t>督導人員主動介入調停</a:t>
            </a:r>
          </a:p>
          <a:p>
            <a:pPr marL="342900" indent="-342900" algn="l">
              <a:lnSpc>
                <a:spcPct val="90000"/>
              </a:lnSpc>
              <a:spcBef>
                <a:spcPct val="20000"/>
              </a:spcBef>
              <a:buClr>
                <a:schemeClr val="tx2"/>
              </a:buClr>
              <a:defRPr/>
            </a:pPr>
            <a:r>
              <a:rPr lang="en-GB" altLang="zh-TW">
                <a:effectLst>
                  <a:outerShdw blurRad="38100" dist="38100" dir="2700000" algn="tl">
                    <a:srgbClr val="000000"/>
                  </a:outerShdw>
                </a:effectLst>
                <a:latin typeface="標楷體" pitchFamily="65" charset="-120"/>
                <a:ea typeface="標楷體" pitchFamily="65" charset="-120"/>
              </a:rPr>
              <a:t>5 </a:t>
            </a:r>
            <a:r>
              <a:rPr lang="en-US" altLang="zh-TW">
                <a:effectLst>
                  <a:outerShdw blurRad="38100" dist="38100" dir="2700000" algn="tl">
                    <a:srgbClr val="000000"/>
                  </a:outerShdw>
                </a:effectLst>
                <a:latin typeface="標楷體" pitchFamily="65" charset="-120"/>
                <a:ea typeface="標楷體" pitchFamily="65" charset="-120"/>
              </a:rPr>
              <a:t>: </a:t>
            </a:r>
            <a:r>
              <a:rPr lang="zh-TW" altLang="en-US">
                <a:effectLst>
                  <a:outerShdw blurRad="38100" dist="38100" dir="2700000" algn="tl">
                    <a:srgbClr val="000000"/>
                  </a:outerShdw>
                </a:effectLst>
                <a:latin typeface="標楷體" pitchFamily="65" charset="-120"/>
                <a:ea typeface="標楷體" pitchFamily="65" charset="-120"/>
              </a:rPr>
              <a:t>聆聽並</a:t>
            </a:r>
            <a:r>
              <a:rPr kumimoji="0" lang="zh-TW" altLang="en-GB">
                <a:effectLst>
                  <a:outerShdw blurRad="38100" dist="38100" dir="2700000" algn="tl">
                    <a:srgbClr val="000000"/>
                  </a:outerShdw>
                </a:effectLst>
                <a:latin typeface="標楷體" pitchFamily="65" charset="-120"/>
                <a:ea typeface="標楷體" pitchFamily="65" charset="-120"/>
              </a:rPr>
              <a:t>引導衝突雙方採取正面的語調</a:t>
            </a:r>
            <a:endParaRPr lang="zh-TW" altLang="en-GB">
              <a:effectLst>
                <a:outerShdw blurRad="38100" dist="38100" dir="2700000" algn="tl">
                  <a:srgbClr val="000000"/>
                </a:outerShdw>
              </a:effectLst>
              <a:latin typeface="標楷體" pitchFamily="65" charset="-120"/>
              <a:ea typeface="標楷體" pitchFamily="65" charset="-120"/>
            </a:endParaRPr>
          </a:p>
          <a:p>
            <a:pPr marL="342900" indent="-342900" algn="l">
              <a:lnSpc>
                <a:spcPct val="90000"/>
              </a:lnSpc>
              <a:spcBef>
                <a:spcPct val="20000"/>
              </a:spcBef>
              <a:buClr>
                <a:schemeClr val="tx2"/>
              </a:buClr>
              <a:defRPr/>
            </a:pPr>
            <a:r>
              <a:rPr lang="en-GB" altLang="zh-TW">
                <a:effectLst>
                  <a:outerShdw blurRad="38100" dist="38100" dir="2700000" algn="tl">
                    <a:srgbClr val="000000"/>
                  </a:outerShdw>
                </a:effectLst>
                <a:latin typeface="標楷體" pitchFamily="65" charset="-120"/>
                <a:ea typeface="標楷體" pitchFamily="65" charset="-120"/>
              </a:rPr>
              <a:t>6 </a:t>
            </a:r>
            <a:r>
              <a:rPr lang="en-US" altLang="zh-TW">
                <a:effectLst>
                  <a:outerShdw blurRad="38100" dist="38100" dir="2700000" algn="tl">
                    <a:srgbClr val="000000"/>
                  </a:outerShdw>
                </a:effectLst>
                <a:latin typeface="標楷體" pitchFamily="65" charset="-120"/>
                <a:ea typeface="標楷體" pitchFamily="65" charset="-120"/>
              </a:rPr>
              <a:t>: </a:t>
            </a:r>
            <a:r>
              <a:rPr lang="zh-TW" altLang="en-US">
                <a:effectLst>
                  <a:outerShdw blurRad="38100" dist="38100" dir="2700000" algn="tl">
                    <a:srgbClr val="000000"/>
                  </a:outerShdw>
                </a:effectLst>
                <a:latin typeface="標楷體" pitchFamily="65" charset="-120"/>
                <a:ea typeface="標楷體" pitchFamily="65" charset="-120"/>
              </a:rPr>
              <a:t>讓衝突之一方了解另一方為何會那樣做</a:t>
            </a:r>
            <a:endParaRPr lang="zh-TW" altLang="en-GB">
              <a:effectLst>
                <a:outerShdw blurRad="38100" dist="38100" dir="2700000" algn="tl">
                  <a:srgbClr val="000000"/>
                </a:outerShdw>
              </a:effectLst>
              <a:latin typeface="標楷體" pitchFamily="65" charset="-120"/>
              <a:ea typeface="標楷體" pitchFamily="65" charset="-120"/>
            </a:endParaRPr>
          </a:p>
          <a:p>
            <a:pPr marL="742950" lvl="1" indent="-285750">
              <a:lnSpc>
                <a:spcPct val="90000"/>
              </a:lnSpc>
              <a:spcBef>
                <a:spcPct val="20000"/>
              </a:spcBef>
              <a:defRPr/>
            </a:pPr>
            <a:endParaRPr lang="en-GB" altLang="zh-TW">
              <a:latin typeface="標楷體" pitchFamily="65" charset="-120"/>
              <a:ea typeface="標楷體" pitchFamily="65" charset="-120"/>
            </a:endParaRPr>
          </a:p>
          <a:p>
            <a:pPr marL="342900" indent="-342900" algn="l">
              <a:lnSpc>
                <a:spcPct val="90000"/>
              </a:lnSpc>
              <a:spcBef>
                <a:spcPct val="20000"/>
              </a:spcBef>
              <a:buClr>
                <a:schemeClr val="tx2"/>
              </a:buClr>
              <a:defRPr/>
            </a:pPr>
            <a:r>
              <a:rPr lang="zh-TW" altLang="en-GB" sz="2000" b="1">
                <a:effectLst>
                  <a:outerShdw blurRad="38100" dist="38100" dir="2700000" algn="tl">
                    <a:srgbClr val="000000"/>
                  </a:outerShdw>
                </a:effectLst>
                <a:latin typeface="標楷體" pitchFamily="65" charset="-120"/>
                <a:ea typeface="標楷體" pitchFamily="65" charset="-120"/>
              </a:rPr>
              <a:t>經驗傳承</a:t>
            </a:r>
            <a:r>
              <a:rPr lang="zh-TW" altLang="en-US" sz="2000" b="1">
                <a:effectLst>
                  <a:outerShdw blurRad="38100" dist="38100" dir="2700000" algn="tl">
                    <a:srgbClr val="000000"/>
                  </a:outerShdw>
                </a:effectLst>
                <a:latin typeface="標楷體" pitchFamily="65" charset="-120"/>
                <a:ea typeface="標楷體" pitchFamily="65" charset="-120"/>
              </a:rPr>
              <a:t>與文化建立</a:t>
            </a:r>
            <a:endParaRPr lang="zh-TW" altLang="en-GB" sz="2000" b="1">
              <a:effectLst>
                <a:outerShdw blurRad="38100" dist="38100" dir="2700000" algn="tl">
                  <a:srgbClr val="000000"/>
                </a:outerShdw>
              </a:effectLst>
              <a:latin typeface="標楷體" pitchFamily="65" charset="-120"/>
              <a:ea typeface="標楷體" pitchFamily="65" charset="-120"/>
            </a:endParaRPr>
          </a:p>
          <a:p>
            <a:pPr marL="342900" indent="-342900" algn="l">
              <a:lnSpc>
                <a:spcPct val="90000"/>
              </a:lnSpc>
              <a:spcBef>
                <a:spcPct val="20000"/>
              </a:spcBef>
              <a:buClr>
                <a:schemeClr val="tx2"/>
              </a:buClr>
              <a:defRPr/>
            </a:pPr>
            <a:r>
              <a:rPr lang="en-GB" altLang="zh-TW">
                <a:effectLst>
                  <a:outerShdw blurRad="38100" dist="38100" dir="2700000" algn="tl">
                    <a:srgbClr val="000000"/>
                  </a:outerShdw>
                </a:effectLst>
                <a:latin typeface="標楷體" pitchFamily="65" charset="-120"/>
                <a:ea typeface="標楷體" pitchFamily="65" charset="-120"/>
              </a:rPr>
              <a:t>7 </a:t>
            </a:r>
            <a:r>
              <a:rPr lang="en-US" altLang="zh-TW">
                <a:effectLst>
                  <a:outerShdw blurRad="38100" dist="38100" dir="2700000" algn="tl">
                    <a:srgbClr val="000000"/>
                  </a:outerShdw>
                </a:effectLst>
                <a:latin typeface="標楷體" pitchFamily="65" charset="-120"/>
                <a:ea typeface="標楷體" pitchFamily="65" charset="-120"/>
              </a:rPr>
              <a:t>: </a:t>
            </a:r>
            <a:r>
              <a:rPr lang="zh-TW" altLang="en-US">
                <a:effectLst>
                  <a:outerShdw blurRad="38100" dist="38100" dir="2700000" algn="tl">
                    <a:srgbClr val="000000"/>
                  </a:outerShdw>
                </a:effectLst>
                <a:latin typeface="標楷體" pitchFamily="65" charset="-120"/>
                <a:ea typeface="標楷體" pitchFamily="65" charset="-120"/>
              </a:rPr>
              <a:t>改善心智模式</a:t>
            </a:r>
            <a:r>
              <a:rPr lang="en-US" altLang="zh-TW">
                <a:effectLst>
                  <a:outerShdw blurRad="38100" dist="38100" dir="2700000" algn="tl">
                    <a:srgbClr val="000000"/>
                  </a:outerShdw>
                </a:effectLst>
                <a:latin typeface="標楷體" pitchFamily="65" charset="-120"/>
                <a:ea typeface="標楷體" pitchFamily="65" charset="-120"/>
              </a:rPr>
              <a:t>(Improving Mental Models) </a:t>
            </a:r>
            <a:r>
              <a:rPr lang="zh-TW" altLang="en-US">
                <a:effectLst>
                  <a:outerShdw blurRad="38100" dist="38100" dir="2700000" algn="tl">
                    <a:srgbClr val="000000"/>
                  </a:outerShdw>
                </a:effectLst>
                <a:latin typeface="標楷體" pitchFamily="65" charset="-120"/>
                <a:ea typeface="標楷體" pitchFamily="65" charset="-120"/>
              </a:rPr>
              <a:t>、</a:t>
            </a:r>
            <a:r>
              <a:rPr lang="zh-TW" altLang="en-GB">
                <a:effectLst>
                  <a:outerShdw blurRad="38100" dist="38100" dir="2700000" algn="tl">
                    <a:srgbClr val="000000"/>
                  </a:outerShdw>
                </a:effectLst>
                <a:latin typeface="標楷體" pitchFamily="65" charset="-120"/>
                <a:ea typeface="標楷體" pitchFamily="65" charset="-120"/>
              </a:rPr>
              <a:t>經驗傳承</a:t>
            </a:r>
            <a:r>
              <a:rPr lang="zh-TW" altLang="en-US">
                <a:effectLst>
                  <a:outerShdw blurRad="38100" dist="38100" dir="2700000" algn="tl">
                    <a:srgbClr val="000000"/>
                  </a:outerShdw>
                </a:effectLst>
                <a:latin typeface="標楷體" pitchFamily="65" charset="-120"/>
                <a:ea typeface="標楷體" pitchFamily="65" charset="-120"/>
              </a:rPr>
              <a:t>、</a:t>
            </a:r>
            <a:r>
              <a:rPr lang="zh-TW" altLang="en-GB">
                <a:effectLst>
                  <a:outerShdw blurRad="38100" dist="38100" dir="2700000" algn="tl">
                    <a:srgbClr val="000000"/>
                  </a:outerShdw>
                </a:effectLst>
                <a:latin typeface="標楷體" pitchFamily="65" charset="-120"/>
                <a:ea typeface="標楷體" pitchFamily="65" charset="-120"/>
              </a:rPr>
              <a:t>必免錯誤重複產生</a:t>
            </a:r>
          </a:p>
          <a:p>
            <a:pPr marL="342900" indent="-342900" algn="l">
              <a:lnSpc>
                <a:spcPct val="90000"/>
              </a:lnSpc>
              <a:spcBef>
                <a:spcPct val="20000"/>
              </a:spcBef>
              <a:buClr>
                <a:schemeClr val="tx2"/>
              </a:buClr>
              <a:defRPr/>
            </a:pPr>
            <a:r>
              <a:rPr lang="en-GB" altLang="zh-TW">
                <a:effectLst>
                  <a:outerShdw blurRad="38100" dist="38100" dir="2700000" algn="tl">
                    <a:srgbClr val="000000"/>
                  </a:outerShdw>
                </a:effectLst>
                <a:latin typeface="標楷體" pitchFamily="65" charset="-120"/>
                <a:ea typeface="標楷體" pitchFamily="65" charset="-120"/>
              </a:rPr>
              <a:t>8 </a:t>
            </a:r>
            <a:r>
              <a:rPr lang="en-US" altLang="zh-TW">
                <a:effectLst>
                  <a:outerShdw blurRad="38100" dist="38100" dir="2700000" algn="tl">
                    <a:srgbClr val="000000"/>
                  </a:outerShdw>
                </a:effectLst>
                <a:latin typeface="標楷體" pitchFamily="65" charset="-120"/>
                <a:ea typeface="標楷體" pitchFamily="65" charset="-120"/>
              </a:rPr>
              <a:t>: </a:t>
            </a:r>
            <a:r>
              <a:rPr lang="zh-TW" altLang="en-US">
                <a:effectLst>
                  <a:outerShdw blurRad="38100" dist="38100" dir="2700000" algn="tl">
                    <a:srgbClr val="000000"/>
                  </a:outerShdw>
                </a:effectLst>
                <a:latin typeface="標楷體" pitchFamily="65" charset="-120"/>
                <a:ea typeface="標楷體" pitchFamily="65" charset="-120"/>
              </a:rPr>
              <a:t>安排化解衝突訓練，鼓勵</a:t>
            </a:r>
            <a:r>
              <a:rPr lang="zh-TW" altLang="en-GB">
                <a:effectLst>
                  <a:outerShdw blurRad="38100" dist="38100" dir="2700000" algn="tl">
                    <a:srgbClr val="000000"/>
                  </a:outerShdw>
                </a:effectLst>
                <a:latin typeface="標楷體" pitchFamily="65" charset="-120"/>
                <a:ea typeface="標楷體" pitchFamily="65" charset="-120"/>
              </a:rPr>
              <a:t>追求標竿學習</a:t>
            </a:r>
            <a:r>
              <a:rPr lang="zh-TW" altLang="en-US">
                <a:effectLst>
                  <a:outerShdw blurRad="38100" dist="38100" dir="2700000" algn="tl">
                    <a:srgbClr val="000000"/>
                  </a:outerShdw>
                </a:effectLst>
                <a:latin typeface="標楷體" pitchFamily="65" charset="-120"/>
                <a:ea typeface="標楷體" pitchFamily="65" charset="-120"/>
              </a:rPr>
              <a:t>、與超越框架的思惟模式</a:t>
            </a:r>
            <a:r>
              <a:rPr lang="zh-TW" altLang="en-US" sz="2400">
                <a:effectLst>
                  <a:outerShdw blurRad="38100" dist="38100" dir="2700000" algn="tl">
                    <a:srgbClr val="000000"/>
                  </a:outerShdw>
                </a:effectLst>
                <a:latin typeface="標楷體" pitchFamily="65" charset="-120"/>
                <a:ea typeface="標楷體" pitchFamily="65" charset="-120"/>
              </a:rPr>
              <a:t>。</a:t>
            </a:r>
            <a:endParaRPr lang="en-GB" altLang="zh-TW" sz="2400">
              <a:effectLst>
                <a:outerShdw blurRad="38100" dist="38100" dir="2700000" algn="tl">
                  <a:srgbClr val="000000"/>
                </a:outerShdw>
              </a:effectLst>
              <a:latin typeface="標楷體" pitchFamily="65" charset="-120"/>
              <a:ea typeface="標楷體" pitchFamily="65" charset="-120"/>
            </a:endParaRPr>
          </a:p>
        </p:txBody>
      </p:sp>
      <p:sp>
        <p:nvSpPr>
          <p:cNvPr id="238595" name="Rectangle 3"/>
          <p:cNvSpPr>
            <a:spLocks noRot="1" noChangeArrowheads="1"/>
          </p:cNvSpPr>
          <p:nvPr/>
        </p:nvSpPr>
        <p:spPr bwMode="auto">
          <a:xfrm>
            <a:off x="457200" y="701675"/>
            <a:ext cx="8540750" cy="914400"/>
          </a:xfrm>
          <a:prstGeom prst="rect">
            <a:avLst/>
          </a:prstGeom>
          <a:noFill/>
          <a:ln w="9525">
            <a:noFill/>
            <a:miter lim="800000"/>
            <a:headEnd/>
            <a:tailEnd/>
          </a:ln>
        </p:spPr>
        <p:txBody>
          <a:bodyPr anchor="ctr"/>
          <a:lstStyle/>
          <a:p>
            <a:pPr algn="r"/>
            <a:endParaRPr lang="zh-TW" altLang="zh-TW" sz="2800" b="1">
              <a:solidFill>
                <a:srgbClr val="0000CC"/>
              </a:solidFill>
              <a:latin typeface="標楷體" pitchFamily="65" charset="-120"/>
              <a:ea typeface="標楷體" pitchFamily="65" charset="-120"/>
            </a:endParaRPr>
          </a:p>
        </p:txBody>
      </p:sp>
      <p:sp>
        <p:nvSpPr>
          <p:cNvPr id="238596" name="Rectangle 4"/>
          <p:cNvSpPr>
            <a:spLocks noGrp="1" noChangeArrowheads="1"/>
          </p:cNvSpPr>
          <p:nvPr>
            <p:ph type="ctrTitle"/>
          </p:nvPr>
        </p:nvSpPr>
        <p:spPr>
          <a:xfrm>
            <a:off x="304800" y="0"/>
            <a:ext cx="8305800" cy="762000"/>
          </a:xfrm>
          <a:noFill/>
        </p:spPr>
        <p:txBody>
          <a:bodyPr/>
          <a:lstStyle/>
          <a:p>
            <a:pPr eaLnBrk="1" hangingPunct="1"/>
            <a:r>
              <a:rPr lang="zh-TW" altLang="en-US" sz="4000" smtClean="0">
                <a:solidFill>
                  <a:schemeClr val="tx1"/>
                </a:solidFill>
                <a:effectLst/>
                <a:latin typeface="標楷體" pitchFamily="65" charset="-120"/>
              </a:rPr>
              <a:t>變革的衝突管理</a:t>
            </a:r>
          </a:p>
        </p:txBody>
      </p:sp>
      <p:sp>
        <p:nvSpPr>
          <p:cNvPr id="2091015" name="Text Box 7"/>
          <p:cNvSpPr txBox="1">
            <a:spLocks noChangeArrowheads="1"/>
          </p:cNvSpPr>
          <p:nvPr/>
        </p:nvSpPr>
        <p:spPr bwMode="auto">
          <a:xfrm>
            <a:off x="1752600" y="6096000"/>
            <a:ext cx="6858000" cy="304800"/>
          </a:xfrm>
          <a:prstGeom prst="rect">
            <a:avLst/>
          </a:prstGeom>
          <a:noFill/>
          <a:ln w="9525">
            <a:noFill/>
            <a:miter lim="800000"/>
            <a:headEnd/>
            <a:tailEnd/>
          </a:ln>
          <a:effectLst/>
        </p:spPr>
        <p:txBody>
          <a:bodyPr>
            <a:spAutoFit/>
          </a:bodyPr>
          <a:lstStyle/>
          <a:p>
            <a:pPr algn="r" eaLnBrk="0" hangingPunct="0">
              <a:spcBef>
                <a:spcPct val="50000"/>
              </a:spcBef>
              <a:defRPr/>
            </a:pPr>
            <a:r>
              <a:rPr kumimoji="0" lang="zh-TW" altLang="en-US" sz="1400" b="1">
                <a:latin typeface="標楷體" pitchFamily="65" charset="-120"/>
                <a:ea typeface="標楷體" pitchFamily="65" charset="-120"/>
              </a:rPr>
              <a:t>取自 創新知識管理 </a:t>
            </a:r>
            <a:r>
              <a:rPr kumimoji="0" lang="en-US" altLang="zh-TW" sz="1400" b="1">
                <a:latin typeface="標楷體" pitchFamily="65" charset="-120"/>
                <a:ea typeface="標楷體" pitchFamily="65" charset="-120"/>
              </a:rPr>
              <a:t>- </a:t>
            </a:r>
            <a:r>
              <a:rPr lang="zh-TW" altLang="en-US" sz="1400">
                <a:effectLst>
                  <a:outerShdw blurRad="38100" dist="38100" dir="2700000" algn="tl">
                    <a:srgbClr val="000000"/>
                  </a:outerShdw>
                </a:effectLst>
                <a:latin typeface="標楷體" pitchFamily="65" charset="-120"/>
                <a:ea typeface="標楷體" pitchFamily="65" charset="-120"/>
              </a:rPr>
              <a:t>鄭庭榮</a:t>
            </a:r>
            <a:r>
              <a:rPr lang="zh-TW" altLang="en-US" sz="1400">
                <a:latin typeface="標楷體" pitchFamily="65" charset="-120"/>
                <a:ea typeface="標楷體" pitchFamily="65" charset="-120"/>
              </a:rPr>
              <a:t>、</a:t>
            </a:r>
            <a:r>
              <a:rPr lang="zh-TW" altLang="en-US" sz="1400">
                <a:effectLst>
                  <a:outerShdw blurRad="38100" dist="38100" dir="2700000" algn="tl">
                    <a:srgbClr val="000000"/>
                  </a:outerShdw>
                </a:effectLst>
                <a:latin typeface="標楷體" pitchFamily="65" charset="-120"/>
                <a:ea typeface="標楷體" pitchFamily="65" charset="-120"/>
              </a:rPr>
              <a:t>蕭祖智</a:t>
            </a:r>
            <a:r>
              <a:rPr lang="zh-TW" altLang="en-US" sz="1400">
                <a:latin typeface="標楷體" pitchFamily="65" charset="-120"/>
                <a:ea typeface="標楷體" pitchFamily="65" charset="-120"/>
              </a:rPr>
              <a:t>、</a:t>
            </a:r>
            <a:r>
              <a:rPr lang="zh-TW" altLang="en-US" sz="1400">
                <a:effectLst>
                  <a:outerShdw blurRad="38100" dist="38100" dir="2700000" algn="tl">
                    <a:srgbClr val="000000"/>
                  </a:outerShdw>
                </a:effectLst>
                <a:latin typeface="標楷體" pitchFamily="65" charset="-120"/>
                <a:ea typeface="標楷體" pitchFamily="65" charset="-120"/>
              </a:rPr>
              <a:t>黃玉梅</a:t>
            </a:r>
            <a:r>
              <a:rPr lang="zh-TW" altLang="en-US" sz="1400">
                <a:latin typeface="標楷體" pitchFamily="65" charset="-120"/>
                <a:ea typeface="標楷體" pitchFamily="65" charset="-120"/>
              </a:rPr>
              <a:t>、</a:t>
            </a:r>
            <a:r>
              <a:rPr lang="zh-TW" altLang="en-US" sz="1400">
                <a:effectLst>
                  <a:outerShdw blurRad="38100" dist="38100" dir="2700000" algn="tl">
                    <a:srgbClr val="000000"/>
                  </a:outerShdw>
                </a:effectLst>
                <a:latin typeface="標楷體" pitchFamily="65" charset="-120"/>
                <a:ea typeface="標楷體" pitchFamily="65" charset="-120"/>
              </a:rPr>
              <a:t>丁旭殷</a:t>
            </a:r>
            <a:r>
              <a:rPr lang="zh-TW" altLang="en-US" sz="1400">
                <a:latin typeface="標楷體" pitchFamily="65" charset="-120"/>
                <a:ea typeface="標楷體" pitchFamily="65" charset="-120"/>
              </a:rPr>
              <a:t>、</a:t>
            </a:r>
            <a:r>
              <a:rPr lang="zh-TW" altLang="en-US" sz="1400">
                <a:effectLst>
                  <a:outerShdw blurRad="38100" dist="38100" dir="2700000" algn="tl">
                    <a:srgbClr val="000000"/>
                  </a:outerShdw>
                </a:effectLst>
                <a:latin typeface="標楷體" pitchFamily="65" charset="-120"/>
                <a:ea typeface="標楷體" pitchFamily="65" charset="-120"/>
              </a:rPr>
              <a:t>陳偉忠 </a:t>
            </a:r>
            <a:r>
              <a:rPr lang="en-US" altLang="zh-TW" sz="1400">
                <a:effectLst>
                  <a:outerShdw blurRad="38100" dist="38100" dir="2700000" algn="tl">
                    <a:srgbClr val="000000"/>
                  </a:outerShdw>
                </a:effectLst>
                <a:latin typeface="標楷體" pitchFamily="65" charset="-120"/>
                <a:ea typeface="標楷體" pitchFamily="65" charset="-120"/>
              </a:rPr>
              <a:t>2004/01/01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投影片編號版面配置區 4"/>
          <p:cNvSpPr>
            <a:spLocks noGrp="1"/>
          </p:cNvSpPr>
          <p:nvPr>
            <p:ph type="sldNum" sz="quarter" idx="12"/>
          </p:nvPr>
        </p:nvSpPr>
        <p:spPr/>
        <p:txBody>
          <a:bodyPr/>
          <a:lstStyle/>
          <a:p>
            <a:pPr>
              <a:defRPr/>
            </a:pPr>
            <a:fld id="{7CC7CB08-4E77-405E-A14F-84E5CA57F6C9}" type="slidenum">
              <a:rPr lang="en-US" altLang="zh-TW"/>
              <a:pPr>
                <a:defRPr/>
              </a:pPr>
              <a:t>13</a:t>
            </a:fld>
            <a:endParaRPr lang="en-US" altLang="zh-TW"/>
          </a:p>
        </p:txBody>
      </p:sp>
      <p:sp>
        <p:nvSpPr>
          <p:cNvPr id="2089986" name="Rectangle 2"/>
          <p:cNvSpPr>
            <a:spLocks noChangeArrowheads="1"/>
          </p:cNvSpPr>
          <p:nvPr/>
        </p:nvSpPr>
        <p:spPr bwMode="auto">
          <a:xfrm>
            <a:off x="381000" y="3352800"/>
            <a:ext cx="7696200" cy="493713"/>
          </a:xfrm>
          <a:prstGeom prst="rect">
            <a:avLst/>
          </a:prstGeom>
          <a:noFill/>
          <a:ln w="9525">
            <a:noFill/>
            <a:miter lim="800000"/>
            <a:headEnd/>
            <a:tailEnd/>
          </a:ln>
          <a:effectLst/>
        </p:spPr>
        <p:txBody>
          <a:bodyPr>
            <a:spAutoFit/>
          </a:bodyPr>
          <a:lstStyle/>
          <a:p>
            <a:pPr algn="l" defTabSz="965200">
              <a:lnSpc>
                <a:spcPts val="3163"/>
              </a:lnSpc>
              <a:spcBef>
                <a:spcPct val="20000"/>
              </a:spcBef>
              <a:buClr>
                <a:schemeClr val="tx2"/>
              </a:buClr>
              <a:defRPr/>
            </a:pPr>
            <a:r>
              <a:rPr lang="zh-TW" altLang="nl-BE" b="1">
                <a:effectLst>
                  <a:outerShdw blurRad="38100" dist="38100" dir="2700000" algn="tl">
                    <a:srgbClr val="000000"/>
                  </a:outerShdw>
                </a:effectLst>
                <a:latin typeface="標楷體" pitchFamily="65" charset="-120"/>
                <a:ea typeface="標楷體" pitchFamily="65" charset="-120"/>
              </a:rPr>
              <a:t>期望理論主張</a:t>
            </a:r>
            <a:r>
              <a:rPr lang="zh-TW" altLang="en-US" b="1">
                <a:latin typeface="標楷體" pitchFamily="65" charset="-120"/>
                <a:ea typeface="標楷體" pitchFamily="65" charset="-120"/>
              </a:rPr>
              <a:t>：</a:t>
            </a:r>
            <a:r>
              <a:rPr lang="en-US" altLang="zh-TW" b="1">
                <a:ea typeface="標楷體" pitchFamily="65" charset="-120"/>
              </a:rPr>
              <a:t>Motive Force = Expectation Probability * Valence</a:t>
            </a:r>
          </a:p>
        </p:txBody>
      </p:sp>
      <p:sp>
        <p:nvSpPr>
          <p:cNvPr id="239620" name="Rectangle 3"/>
          <p:cNvSpPr>
            <a:spLocks noChangeArrowheads="1"/>
          </p:cNvSpPr>
          <p:nvPr/>
        </p:nvSpPr>
        <p:spPr bwMode="auto">
          <a:xfrm>
            <a:off x="4724400" y="5916613"/>
            <a:ext cx="820738" cy="835025"/>
          </a:xfrm>
          <a:prstGeom prst="rect">
            <a:avLst/>
          </a:prstGeom>
          <a:noFill/>
          <a:ln w="9525">
            <a:noFill/>
            <a:miter lim="800000"/>
            <a:headEnd/>
            <a:tailEnd/>
          </a:ln>
        </p:spPr>
        <p:txBody>
          <a:bodyPr wrap="none" lIns="101014" tIns="122400" rIns="172800" bIns="50507" anchor="ctr"/>
          <a:lstStyle/>
          <a:p>
            <a:endParaRPr lang="zh-TW" altLang="en-US"/>
          </a:p>
        </p:txBody>
      </p:sp>
      <p:sp>
        <p:nvSpPr>
          <p:cNvPr id="2089988" name="Rectangle 4"/>
          <p:cNvSpPr>
            <a:spLocks noChangeArrowheads="1"/>
          </p:cNvSpPr>
          <p:nvPr/>
        </p:nvSpPr>
        <p:spPr bwMode="auto">
          <a:xfrm>
            <a:off x="539750" y="188913"/>
            <a:ext cx="7772400" cy="762000"/>
          </a:xfrm>
          <a:prstGeom prst="rect">
            <a:avLst/>
          </a:prstGeom>
          <a:noFill/>
          <a:ln w="9525">
            <a:noFill/>
            <a:miter lim="800000"/>
            <a:headEnd/>
            <a:tailEnd/>
          </a:ln>
          <a:effectLst/>
        </p:spPr>
        <p:txBody>
          <a:bodyPr lIns="95577" tIns="81923" rIns="129712" bIns="47890"/>
          <a:lstStyle/>
          <a:p>
            <a:pPr>
              <a:defRPr/>
            </a:pPr>
            <a:r>
              <a:rPr lang="zh-TW" altLang="nl-BE" sz="4000" b="1">
                <a:effectLst>
                  <a:outerShdw blurRad="38100" dist="38100" dir="2700000" algn="tl">
                    <a:srgbClr val="000000"/>
                  </a:outerShdw>
                </a:effectLst>
                <a:latin typeface="標楷體" pitchFamily="65" charset="-120"/>
                <a:ea typeface="標楷體" pitchFamily="65" charset="-120"/>
              </a:rPr>
              <a:t>激勵理論</a:t>
            </a:r>
            <a:endParaRPr lang="zh-TW" altLang="en-US" sz="4000" b="1">
              <a:effectLst>
                <a:outerShdw blurRad="38100" dist="38100" dir="2700000" algn="tl">
                  <a:srgbClr val="000000"/>
                </a:outerShdw>
              </a:effectLst>
              <a:latin typeface="標楷體" pitchFamily="65" charset="-120"/>
              <a:ea typeface="標楷體" pitchFamily="65" charset="-120"/>
            </a:endParaRPr>
          </a:p>
        </p:txBody>
      </p:sp>
      <p:graphicFrame>
        <p:nvGraphicFramePr>
          <p:cNvPr id="2089989" name="Group 5"/>
          <p:cNvGraphicFramePr>
            <a:graphicFrameLocks noGrp="1"/>
          </p:cNvGraphicFramePr>
          <p:nvPr/>
        </p:nvGraphicFramePr>
        <p:xfrm>
          <a:off x="304800" y="1219200"/>
          <a:ext cx="8534400" cy="2074799"/>
        </p:xfrm>
        <a:graphic>
          <a:graphicData uri="http://schemas.openxmlformats.org/drawingml/2006/table">
            <a:tbl>
              <a:tblPr/>
              <a:tblGrid>
                <a:gridCol w="1008063"/>
                <a:gridCol w="1163637"/>
                <a:gridCol w="1938338"/>
                <a:gridCol w="1847850"/>
                <a:gridCol w="2576512"/>
              </a:tblGrid>
              <a:tr h="3810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觀點</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18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主張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理論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特徵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激勵方式</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內容論</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內在需求引發動機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Maslow</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需求層級</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強調激勵行為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滿足個人之金錢、地位、成就感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7397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程序論</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認知需求引發動機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Victor Vroom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期望理論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強調行為模式程序、方向、選擇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瞭解個人對在工作努力之績效要求與報償認知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graphicFrame>
        <p:nvGraphicFramePr>
          <p:cNvPr id="2090015" name="Group 31"/>
          <p:cNvGraphicFramePr>
            <a:graphicFrameLocks noGrp="1"/>
          </p:cNvGraphicFramePr>
          <p:nvPr/>
        </p:nvGraphicFramePr>
        <p:xfrm>
          <a:off x="381000" y="3962400"/>
          <a:ext cx="8458200" cy="2515236"/>
        </p:xfrm>
        <a:graphic>
          <a:graphicData uri="http://schemas.openxmlformats.org/drawingml/2006/table">
            <a:tbl>
              <a:tblPr/>
              <a:tblGrid>
                <a:gridCol w="1143000"/>
                <a:gridCol w="2057400"/>
                <a:gridCol w="3886200"/>
                <a:gridCol w="1371600"/>
              </a:tblGrid>
              <a:tr h="180975">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Herzberg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683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Y</a:t>
                      </a: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激勵因子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提供</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sym typeface="Wingdings" pitchFamily="2" charset="2"/>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滿意</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不提供</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sym typeface="Wingdings" pitchFamily="2" charset="2"/>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沒有滿意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工作</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本身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成就感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責任感</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承認感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 </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升遷與發展機會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Motivation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8683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標楷體" pitchFamily="65" charset="-120"/>
                        </a:rPr>
                        <a:t>X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保建因子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提供</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sym typeface="Wingdings" pitchFamily="2" charset="2"/>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沒有不滿意</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不提供</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sym typeface="Wingdings" pitchFamily="2" charset="2"/>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不滿意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政策與</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 管理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薪資報酬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Arial" pitchFamily="34" charset="0"/>
                          <a:ea typeface="標楷體" pitchFamily="65" charset="-120"/>
                        </a:rPr>
                        <a:t>監督方法</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人際關係    </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工作環境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Hygiene</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18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12750">
                <a:tc gridSpan="4">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chemeClr val="tx1"/>
                          </a:solidFill>
                          <a:effectLst/>
                          <a:latin typeface="標楷體" pitchFamily="65" charset="-120"/>
                          <a:ea typeface="標楷體" pitchFamily="65" charset="-120"/>
                        </a:rPr>
                        <a:t>衣食足而後知榮辱</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投影片編號版面配置區 4"/>
          <p:cNvSpPr>
            <a:spLocks noGrp="1"/>
          </p:cNvSpPr>
          <p:nvPr>
            <p:ph type="sldNum" sz="quarter" idx="12"/>
          </p:nvPr>
        </p:nvSpPr>
        <p:spPr/>
        <p:txBody>
          <a:bodyPr/>
          <a:lstStyle/>
          <a:p>
            <a:pPr>
              <a:defRPr/>
            </a:pPr>
            <a:fld id="{285A0703-11FB-4456-8E7E-D65C5E98C724}" type="slidenum">
              <a:rPr lang="en-US" altLang="zh-TW"/>
              <a:pPr>
                <a:defRPr/>
              </a:pPr>
              <a:t>14</a:t>
            </a:fld>
            <a:endParaRPr lang="en-US" altLang="zh-TW"/>
          </a:p>
        </p:txBody>
      </p:sp>
      <p:grpSp>
        <p:nvGrpSpPr>
          <p:cNvPr id="2" name="Group 2"/>
          <p:cNvGrpSpPr>
            <a:grpSpLocks/>
          </p:cNvGrpSpPr>
          <p:nvPr/>
        </p:nvGrpSpPr>
        <p:grpSpPr bwMode="auto">
          <a:xfrm>
            <a:off x="-652463" y="1414463"/>
            <a:ext cx="8988426" cy="6967537"/>
            <a:chOff x="0" y="480"/>
            <a:chExt cx="5946" cy="4681"/>
          </a:xfrm>
        </p:grpSpPr>
        <p:sp>
          <p:nvSpPr>
            <p:cNvPr id="240646" name="AutoShape 3"/>
            <p:cNvSpPr>
              <a:spLocks noChangeArrowheads="1"/>
            </p:cNvSpPr>
            <p:nvPr/>
          </p:nvSpPr>
          <p:spPr bwMode="auto">
            <a:xfrm>
              <a:off x="963" y="1778"/>
              <a:ext cx="661" cy="580"/>
            </a:xfrm>
            <a:prstGeom prst="rightArrow">
              <a:avLst>
                <a:gd name="adj1" fmla="val 68963"/>
                <a:gd name="adj2" fmla="val 33794"/>
              </a:avLst>
            </a:prstGeom>
            <a:solidFill>
              <a:srgbClr val="33CCCC"/>
            </a:solidFill>
            <a:ln w="9525">
              <a:miter lim="800000"/>
              <a:headEnd/>
              <a:tailEnd/>
            </a:ln>
            <a:scene3d>
              <a:camera prst="legacyObliqueTopRight"/>
              <a:lightRig rig="legacyFlat3" dir="b"/>
            </a:scene3d>
            <a:sp3d extrusionH="125400" prstMaterial="legacyMatte">
              <a:bevelT w="13500" h="13500" prst="angle"/>
              <a:bevelB w="13500" h="13500" prst="angle"/>
              <a:extrusionClr>
                <a:srgbClr val="33CCCC"/>
              </a:extrusionClr>
            </a:sp3d>
          </p:spPr>
          <p:txBody>
            <a:bodyPr wrap="none" lIns="17059" tIns="8697" rIns="17059" bIns="8697">
              <a:spAutoFit/>
              <a:flatTx/>
            </a:bodyPr>
            <a:lstStyle/>
            <a:p>
              <a:endParaRPr lang="zh-TW" altLang="en-US"/>
            </a:p>
          </p:txBody>
        </p:sp>
        <p:sp>
          <p:nvSpPr>
            <p:cNvPr id="240647" name="Rectangle 4"/>
            <p:cNvSpPr>
              <a:spLocks noChangeArrowheads="1"/>
            </p:cNvSpPr>
            <p:nvPr/>
          </p:nvSpPr>
          <p:spPr bwMode="auto">
            <a:xfrm>
              <a:off x="470" y="4909"/>
              <a:ext cx="54" cy="132"/>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300" b="1">
                  <a:solidFill>
                    <a:srgbClr val="000000"/>
                  </a:solidFill>
                </a:rPr>
                <a:t> </a:t>
              </a:r>
            </a:p>
          </p:txBody>
        </p:sp>
        <p:sp>
          <p:nvSpPr>
            <p:cNvPr id="240648" name="Rectangle 5"/>
            <p:cNvSpPr>
              <a:spLocks noChangeArrowheads="1"/>
            </p:cNvSpPr>
            <p:nvPr/>
          </p:nvSpPr>
          <p:spPr bwMode="auto">
            <a:xfrm>
              <a:off x="470" y="4909"/>
              <a:ext cx="54" cy="132"/>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300">
                  <a:solidFill>
                    <a:srgbClr val="000000"/>
                  </a:solidFill>
                </a:rPr>
                <a:t> </a:t>
              </a:r>
            </a:p>
          </p:txBody>
        </p:sp>
        <p:sp>
          <p:nvSpPr>
            <p:cNvPr id="240649" name="Rectangle 6"/>
            <p:cNvSpPr>
              <a:spLocks noChangeArrowheads="1"/>
            </p:cNvSpPr>
            <p:nvPr/>
          </p:nvSpPr>
          <p:spPr bwMode="auto">
            <a:xfrm>
              <a:off x="23" y="5021"/>
              <a:ext cx="56" cy="140"/>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400" b="1">
                  <a:solidFill>
                    <a:srgbClr val="000000"/>
                  </a:solidFill>
                </a:rPr>
                <a:t> </a:t>
              </a:r>
            </a:p>
          </p:txBody>
        </p:sp>
        <p:sp>
          <p:nvSpPr>
            <p:cNvPr id="240650" name="Rectangle 7"/>
            <p:cNvSpPr>
              <a:spLocks noChangeArrowheads="1"/>
            </p:cNvSpPr>
            <p:nvPr/>
          </p:nvSpPr>
          <p:spPr bwMode="auto">
            <a:xfrm>
              <a:off x="23" y="5021"/>
              <a:ext cx="56" cy="140"/>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400">
                  <a:solidFill>
                    <a:srgbClr val="000000"/>
                  </a:solidFill>
                </a:rPr>
                <a:t> </a:t>
              </a:r>
            </a:p>
          </p:txBody>
        </p:sp>
        <p:sp>
          <p:nvSpPr>
            <p:cNvPr id="240651" name="Rectangle 8"/>
            <p:cNvSpPr>
              <a:spLocks noChangeArrowheads="1"/>
            </p:cNvSpPr>
            <p:nvPr/>
          </p:nvSpPr>
          <p:spPr bwMode="auto">
            <a:xfrm>
              <a:off x="447" y="4910"/>
              <a:ext cx="54" cy="132"/>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300" b="1">
                  <a:solidFill>
                    <a:srgbClr val="000000"/>
                  </a:solidFill>
                </a:rPr>
                <a:t> </a:t>
              </a:r>
            </a:p>
          </p:txBody>
        </p:sp>
        <p:sp>
          <p:nvSpPr>
            <p:cNvPr id="240652" name="Rectangle 9"/>
            <p:cNvSpPr>
              <a:spLocks noChangeArrowheads="1"/>
            </p:cNvSpPr>
            <p:nvPr/>
          </p:nvSpPr>
          <p:spPr bwMode="auto">
            <a:xfrm>
              <a:off x="447" y="4910"/>
              <a:ext cx="54" cy="132"/>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300">
                  <a:solidFill>
                    <a:srgbClr val="000000"/>
                  </a:solidFill>
                </a:rPr>
                <a:t> </a:t>
              </a:r>
            </a:p>
          </p:txBody>
        </p:sp>
        <p:sp>
          <p:nvSpPr>
            <p:cNvPr id="240653" name="Rectangle 10"/>
            <p:cNvSpPr>
              <a:spLocks noChangeArrowheads="1"/>
            </p:cNvSpPr>
            <p:nvPr/>
          </p:nvSpPr>
          <p:spPr bwMode="auto">
            <a:xfrm>
              <a:off x="0" y="5021"/>
              <a:ext cx="56" cy="140"/>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400" b="1">
                  <a:solidFill>
                    <a:srgbClr val="000000"/>
                  </a:solidFill>
                </a:rPr>
                <a:t> </a:t>
              </a:r>
            </a:p>
          </p:txBody>
        </p:sp>
        <p:sp>
          <p:nvSpPr>
            <p:cNvPr id="240654" name="Rectangle 11"/>
            <p:cNvSpPr>
              <a:spLocks noChangeArrowheads="1"/>
            </p:cNvSpPr>
            <p:nvPr/>
          </p:nvSpPr>
          <p:spPr bwMode="auto">
            <a:xfrm>
              <a:off x="0" y="5021"/>
              <a:ext cx="56" cy="140"/>
            </a:xfrm>
            <a:prstGeom prst="rect">
              <a:avLst/>
            </a:prstGeom>
            <a:noFill/>
            <a:ln w="9525">
              <a:noFill/>
              <a:miter lim="800000"/>
              <a:headEnd/>
              <a:tailEnd/>
            </a:ln>
          </p:spPr>
          <p:txBody>
            <a:bodyPr wrap="none" lIns="17059" tIns="8697" rIns="17059" bIns="8697">
              <a:spAutoFit/>
            </a:bodyPr>
            <a:lstStyle/>
            <a:p>
              <a:pPr algn="l" defTabSz="762000" eaLnBrk="0" hangingPunct="0">
                <a:lnSpc>
                  <a:spcPct val="90000"/>
                </a:lnSpc>
              </a:pPr>
              <a:r>
                <a:rPr kumimoji="0" lang="en-US" altLang="zh-TW" sz="1400">
                  <a:solidFill>
                    <a:srgbClr val="000000"/>
                  </a:solidFill>
                </a:rPr>
                <a:t> </a:t>
              </a:r>
            </a:p>
          </p:txBody>
        </p:sp>
        <p:sp>
          <p:nvSpPr>
            <p:cNvPr id="240655" name="Freeform 12"/>
            <p:cNvSpPr>
              <a:spLocks/>
            </p:cNvSpPr>
            <p:nvPr/>
          </p:nvSpPr>
          <p:spPr bwMode="auto">
            <a:xfrm>
              <a:off x="3322" y="3151"/>
              <a:ext cx="774" cy="728"/>
            </a:xfrm>
            <a:custGeom>
              <a:avLst/>
              <a:gdLst>
                <a:gd name="T0" fmla="*/ 0 w 683"/>
                <a:gd name="T1" fmla="*/ 402 h 662"/>
                <a:gd name="T2" fmla="*/ 354 w 683"/>
                <a:gd name="T3" fmla="*/ 0 h 662"/>
                <a:gd name="T4" fmla="*/ 408 w 683"/>
                <a:gd name="T5" fmla="*/ 32 h 662"/>
                <a:gd name="T6" fmla="*/ 458 w 683"/>
                <a:gd name="T7" fmla="*/ 56 h 662"/>
                <a:gd name="T8" fmla="*/ 504 w 683"/>
                <a:gd name="T9" fmla="*/ 75 h 662"/>
                <a:gd name="T10" fmla="*/ 557 w 683"/>
                <a:gd name="T11" fmla="*/ 92 h 662"/>
                <a:gd name="T12" fmla="*/ 615 w 683"/>
                <a:gd name="T13" fmla="*/ 108 h 662"/>
                <a:gd name="T14" fmla="*/ 653 w 683"/>
                <a:gd name="T15" fmla="*/ 117 h 662"/>
                <a:gd name="T16" fmla="*/ 683 w 683"/>
                <a:gd name="T17" fmla="*/ 123 h 662"/>
                <a:gd name="T18" fmla="*/ 627 w 683"/>
                <a:gd name="T19" fmla="*/ 662 h 662"/>
                <a:gd name="T20" fmla="*/ 600 w 683"/>
                <a:gd name="T21" fmla="*/ 659 h 662"/>
                <a:gd name="T22" fmla="*/ 527 w 683"/>
                <a:gd name="T23" fmla="*/ 645 h 662"/>
                <a:gd name="T24" fmla="*/ 473 w 683"/>
                <a:gd name="T25" fmla="*/ 632 h 662"/>
                <a:gd name="T26" fmla="*/ 408 w 683"/>
                <a:gd name="T27" fmla="*/ 611 h 662"/>
                <a:gd name="T28" fmla="*/ 345 w 683"/>
                <a:gd name="T29" fmla="*/ 588 h 662"/>
                <a:gd name="T30" fmla="*/ 287 w 683"/>
                <a:gd name="T31" fmla="*/ 566 h 662"/>
                <a:gd name="T32" fmla="*/ 245 w 683"/>
                <a:gd name="T33" fmla="*/ 548 h 662"/>
                <a:gd name="T34" fmla="*/ 206 w 683"/>
                <a:gd name="T35" fmla="*/ 528 h 662"/>
                <a:gd name="T36" fmla="*/ 159 w 683"/>
                <a:gd name="T37" fmla="*/ 503 h 662"/>
                <a:gd name="T38" fmla="*/ 101 w 683"/>
                <a:gd name="T39" fmla="*/ 468 h 662"/>
                <a:gd name="T40" fmla="*/ 51 w 683"/>
                <a:gd name="T41" fmla="*/ 437 h 662"/>
                <a:gd name="T42" fmla="*/ 0 w 683"/>
                <a:gd name="T43" fmla="*/ 402 h 6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83"/>
                <a:gd name="T67" fmla="*/ 0 h 662"/>
                <a:gd name="T68" fmla="*/ 683 w 683"/>
                <a:gd name="T69" fmla="*/ 662 h 6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83" h="662">
                  <a:moveTo>
                    <a:pt x="0" y="402"/>
                  </a:moveTo>
                  <a:lnTo>
                    <a:pt x="354" y="0"/>
                  </a:lnTo>
                  <a:lnTo>
                    <a:pt x="408" y="32"/>
                  </a:lnTo>
                  <a:lnTo>
                    <a:pt x="458" y="56"/>
                  </a:lnTo>
                  <a:lnTo>
                    <a:pt x="504" y="75"/>
                  </a:lnTo>
                  <a:lnTo>
                    <a:pt x="557" y="92"/>
                  </a:lnTo>
                  <a:lnTo>
                    <a:pt x="615" y="108"/>
                  </a:lnTo>
                  <a:lnTo>
                    <a:pt x="653" y="117"/>
                  </a:lnTo>
                  <a:lnTo>
                    <a:pt x="683" y="123"/>
                  </a:lnTo>
                  <a:lnTo>
                    <a:pt x="627" y="662"/>
                  </a:lnTo>
                  <a:lnTo>
                    <a:pt x="600" y="659"/>
                  </a:lnTo>
                  <a:lnTo>
                    <a:pt x="527" y="645"/>
                  </a:lnTo>
                  <a:lnTo>
                    <a:pt x="473" y="632"/>
                  </a:lnTo>
                  <a:lnTo>
                    <a:pt x="408" y="611"/>
                  </a:lnTo>
                  <a:lnTo>
                    <a:pt x="345" y="588"/>
                  </a:lnTo>
                  <a:lnTo>
                    <a:pt x="287" y="566"/>
                  </a:lnTo>
                  <a:lnTo>
                    <a:pt x="245" y="548"/>
                  </a:lnTo>
                  <a:lnTo>
                    <a:pt x="206" y="528"/>
                  </a:lnTo>
                  <a:lnTo>
                    <a:pt x="159" y="503"/>
                  </a:lnTo>
                  <a:lnTo>
                    <a:pt x="101" y="468"/>
                  </a:lnTo>
                  <a:lnTo>
                    <a:pt x="51" y="437"/>
                  </a:lnTo>
                  <a:lnTo>
                    <a:pt x="0" y="402"/>
                  </a:lnTo>
                  <a:close/>
                </a:path>
              </a:pathLst>
            </a:custGeom>
            <a:solidFill>
              <a:schemeClr val="accent1"/>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accent1"/>
              </a:extrusionClr>
            </a:sp3d>
          </p:spPr>
          <p:txBody>
            <a:bodyPr wrap="none" lIns="17059" tIns="8697" rIns="17059" bIns="8697">
              <a:spAutoFit/>
              <a:flatTx/>
            </a:bodyPr>
            <a:lstStyle/>
            <a:p>
              <a:endParaRPr lang="zh-TW" altLang="en-US"/>
            </a:p>
          </p:txBody>
        </p:sp>
        <p:sp>
          <p:nvSpPr>
            <p:cNvPr id="240656" name="Freeform 13"/>
            <p:cNvSpPr>
              <a:spLocks/>
            </p:cNvSpPr>
            <p:nvPr/>
          </p:nvSpPr>
          <p:spPr bwMode="auto">
            <a:xfrm>
              <a:off x="2844" y="2772"/>
              <a:ext cx="835" cy="791"/>
            </a:xfrm>
            <a:custGeom>
              <a:avLst/>
              <a:gdLst>
                <a:gd name="T0" fmla="*/ 0 w 737"/>
                <a:gd name="T1" fmla="*/ 246 h 720"/>
                <a:gd name="T2" fmla="*/ 480 w 737"/>
                <a:gd name="T3" fmla="*/ 0 h 720"/>
                <a:gd name="T4" fmla="*/ 490 w 737"/>
                <a:gd name="T5" fmla="*/ 19 h 720"/>
                <a:gd name="T6" fmla="*/ 511 w 737"/>
                <a:gd name="T7" fmla="*/ 62 h 720"/>
                <a:gd name="T8" fmla="*/ 545 w 737"/>
                <a:gd name="T9" fmla="*/ 117 h 720"/>
                <a:gd name="T10" fmla="*/ 592 w 737"/>
                <a:gd name="T11" fmla="*/ 174 h 720"/>
                <a:gd name="T12" fmla="*/ 638 w 737"/>
                <a:gd name="T13" fmla="*/ 225 h 720"/>
                <a:gd name="T14" fmla="*/ 685 w 737"/>
                <a:gd name="T15" fmla="*/ 270 h 720"/>
                <a:gd name="T16" fmla="*/ 737 w 737"/>
                <a:gd name="T17" fmla="*/ 315 h 720"/>
                <a:gd name="T18" fmla="*/ 387 w 737"/>
                <a:gd name="T19" fmla="*/ 720 h 720"/>
                <a:gd name="T20" fmla="*/ 373 w 737"/>
                <a:gd name="T21" fmla="*/ 708 h 720"/>
                <a:gd name="T22" fmla="*/ 354 w 737"/>
                <a:gd name="T23" fmla="*/ 693 h 720"/>
                <a:gd name="T24" fmla="*/ 331 w 737"/>
                <a:gd name="T25" fmla="*/ 672 h 720"/>
                <a:gd name="T26" fmla="*/ 315 w 737"/>
                <a:gd name="T27" fmla="*/ 658 h 720"/>
                <a:gd name="T28" fmla="*/ 283 w 737"/>
                <a:gd name="T29" fmla="*/ 630 h 720"/>
                <a:gd name="T30" fmla="*/ 256 w 737"/>
                <a:gd name="T31" fmla="*/ 603 h 720"/>
                <a:gd name="T32" fmla="*/ 231 w 737"/>
                <a:gd name="T33" fmla="*/ 576 h 720"/>
                <a:gd name="T34" fmla="*/ 204 w 737"/>
                <a:gd name="T35" fmla="*/ 547 h 720"/>
                <a:gd name="T36" fmla="*/ 175 w 737"/>
                <a:gd name="T37" fmla="*/ 513 h 720"/>
                <a:gd name="T38" fmla="*/ 136 w 737"/>
                <a:gd name="T39" fmla="*/ 466 h 720"/>
                <a:gd name="T40" fmla="*/ 117 w 737"/>
                <a:gd name="T41" fmla="*/ 441 h 720"/>
                <a:gd name="T42" fmla="*/ 90 w 737"/>
                <a:gd name="T43" fmla="*/ 400 h 720"/>
                <a:gd name="T44" fmla="*/ 63 w 737"/>
                <a:gd name="T45" fmla="*/ 358 h 720"/>
                <a:gd name="T46" fmla="*/ 36 w 737"/>
                <a:gd name="T47" fmla="*/ 315 h 720"/>
                <a:gd name="T48" fmla="*/ 16 w 737"/>
                <a:gd name="T49" fmla="*/ 279 h 720"/>
                <a:gd name="T50" fmla="*/ 0 w 737"/>
                <a:gd name="T51" fmla="*/ 246 h 7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7"/>
                <a:gd name="T79" fmla="*/ 0 h 720"/>
                <a:gd name="T80" fmla="*/ 737 w 737"/>
                <a:gd name="T81" fmla="*/ 720 h 7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7" h="720">
                  <a:moveTo>
                    <a:pt x="0" y="246"/>
                  </a:moveTo>
                  <a:lnTo>
                    <a:pt x="480" y="0"/>
                  </a:lnTo>
                  <a:lnTo>
                    <a:pt x="490" y="19"/>
                  </a:lnTo>
                  <a:lnTo>
                    <a:pt x="511" y="62"/>
                  </a:lnTo>
                  <a:lnTo>
                    <a:pt x="545" y="117"/>
                  </a:lnTo>
                  <a:lnTo>
                    <a:pt x="592" y="174"/>
                  </a:lnTo>
                  <a:lnTo>
                    <a:pt x="638" y="225"/>
                  </a:lnTo>
                  <a:lnTo>
                    <a:pt x="685" y="270"/>
                  </a:lnTo>
                  <a:lnTo>
                    <a:pt x="737" y="315"/>
                  </a:lnTo>
                  <a:lnTo>
                    <a:pt x="387" y="720"/>
                  </a:lnTo>
                  <a:lnTo>
                    <a:pt x="373" y="708"/>
                  </a:lnTo>
                  <a:lnTo>
                    <a:pt x="354" y="693"/>
                  </a:lnTo>
                  <a:lnTo>
                    <a:pt x="331" y="672"/>
                  </a:lnTo>
                  <a:lnTo>
                    <a:pt x="315" y="658"/>
                  </a:lnTo>
                  <a:lnTo>
                    <a:pt x="283" y="630"/>
                  </a:lnTo>
                  <a:lnTo>
                    <a:pt x="256" y="603"/>
                  </a:lnTo>
                  <a:lnTo>
                    <a:pt x="231" y="576"/>
                  </a:lnTo>
                  <a:lnTo>
                    <a:pt x="204" y="547"/>
                  </a:lnTo>
                  <a:lnTo>
                    <a:pt x="175" y="513"/>
                  </a:lnTo>
                  <a:lnTo>
                    <a:pt x="136" y="466"/>
                  </a:lnTo>
                  <a:lnTo>
                    <a:pt x="117" y="441"/>
                  </a:lnTo>
                  <a:lnTo>
                    <a:pt x="90" y="400"/>
                  </a:lnTo>
                  <a:lnTo>
                    <a:pt x="63" y="358"/>
                  </a:lnTo>
                  <a:lnTo>
                    <a:pt x="36" y="315"/>
                  </a:lnTo>
                  <a:lnTo>
                    <a:pt x="16" y="279"/>
                  </a:lnTo>
                  <a:lnTo>
                    <a:pt x="0" y="246"/>
                  </a:lnTo>
                  <a:close/>
                </a:path>
              </a:pathLst>
            </a:custGeom>
            <a:solidFill>
              <a:srgbClr val="FF99CC"/>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FF99CC"/>
              </a:extrusionClr>
            </a:sp3d>
          </p:spPr>
          <p:txBody>
            <a:bodyPr wrap="none" lIns="17059" tIns="8697" rIns="17059" bIns="8697">
              <a:spAutoFit/>
              <a:flatTx/>
            </a:bodyPr>
            <a:lstStyle/>
            <a:p>
              <a:endParaRPr lang="zh-TW" altLang="en-US"/>
            </a:p>
          </p:txBody>
        </p:sp>
        <p:sp>
          <p:nvSpPr>
            <p:cNvPr id="240657" name="Freeform 14"/>
            <p:cNvSpPr>
              <a:spLocks/>
            </p:cNvSpPr>
            <p:nvPr/>
          </p:nvSpPr>
          <p:spPr bwMode="auto">
            <a:xfrm>
              <a:off x="1426" y="1773"/>
              <a:ext cx="653" cy="580"/>
            </a:xfrm>
            <a:custGeom>
              <a:avLst/>
              <a:gdLst>
                <a:gd name="T0" fmla="*/ 0 w 528"/>
                <a:gd name="T1" fmla="*/ 0 h 528"/>
                <a:gd name="T2" fmla="*/ 528 w 528"/>
                <a:gd name="T3" fmla="*/ 0 h 528"/>
                <a:gd name="T4" fmla="*/ 528 w 528"/>
                <a:gd name="T5" fmla="*/ 528 h 528"/>
                <a:gd name="T6" fmla="*/ 0 w 528"/>
                <a:gd name="T7" fmla="*/ 528 h 528"/>
                <a:gd name="T8" fmla="*/ 144 w 528"/>
                <a:gd name="T9" fmla="*/ 288 h 528"/>
                <a:gd name="T10" fmla="*/ 0 w 528"/>
                <a:gd name="T11" fmla="*/ 0 h 528"/>
                <a:gd name="T12" fmla="*/ 0 60000 65536"/>
                <a:gd name="T13" fmla="*/ 0 60000 65536"/>
                <a:gd name="T14" fmla="*/ 0 60000 65536"/>
                <a:gd name="T15" fmla="*/ 0 60000 65536"/>
                <a:gd name="T16" fmla="*/ 0 60000 65536"/>
                <a:gd name="T17" fmla="*/ 0 60000 65536"/>
                <a:gd name="T18" fmla="*/ 0 w 528"/>
                <a:gd name="T19" fmla="*/ 0 h 528"/>
                <a:gd name="T20" fmla="*/ 528 w 528"/>
                <a:gd name="T21" fmla="*/ 528 h 528"/>
              </a:gdLst>
              <a:ahLst/>
              <a:cxnLst>
                <a:cxn ang="T12">
                  <a:pos x="T0" y="T1"/>
                </a:cxn>
                <a:cxn ang="T13">
                  <a:pos x="T2" y="T3"/>
                </a:cxn>
                <a:cxn ang="T14">
                  <a:pos x="T4" y="T5"/>
                </a:cxn>
                <a:cxn ang="T15">
                  <a:pos x="T6" y="T7"/>
                </a:cxn>
                <a:cxn ang="T16">
                  <a:pos x="T8" y="T9"/>
                </a:cxn>
                <a:cxn ang="T17">
                  <a:pos x="T10" y="T11"/>
                </a:cxn>
              </a:cxnLst>
              <a:rect l="T18" t="T19" r="T20" b="T21"/>
              <a:pathLst>
                <a:path w="528" h="528">
                  <a:moveTo>
                    <a:pt x="0" y="0"/>
                  </a:moveTo>
                  <a:lnTo>
                    <a:pt x="528" y="0"/>
                  </a:lnTo>
                  <a:lnTo>
                    <a:pt x="528" y="528"/>
                  </a:lnTo>
                  <a:lnTo>
                    <a:pt x="0" y="528"/>
                  </a:lnTo>
                  <a:lnTo>
                    <a:pt x="144" y="288"/>
                  </a:lnTo>
                  <a:lnTo>
                    <a:pt x="0" y="0"/>
                  </a:lnTo>
                  <a:close/>
                </a:path>
              </a:pathLst>
            </a:custGeom>
            <a:solidFill>
              <a:srgbClr val="33CCCC"/>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33CCCC"/>
              </a:extrusionClr>
            </a:sp3d>
          </p:spPr>
          <p:txBody>
            <a:bodyPr wrap="none" lIns="17059" tIns="8697" rIns="17059" bIns="8697">
              <a:spAutoFit/>
              <a:flatTx/>
            </a:bodyPr>
            <a:lstStyle/>
            <a:p>
              <a:endParaRPr lang="zh-TW" altLang="en-US"/>
            </a:p>
          </p:txBody>
        </p:sp>
        <p:sp>
          <p:nvSpPr>
            <p:cNvPr id="240658" name="Line 15"/>
            <p:cNvSpPr>
              <a:spLocks noChangeShapeType="1"/>
            </p:cNvSpPr>
            <p:nvPr/>
          </p:nvSpPr>
          <p:spPr bwMode="auto">
            <a:xfrm flipV="1">
              <a:off x="3304" y="3131"/>
              <a:ext cx="399" cy="447"/>
            </a:xfrm>
            <a:prstGeom prst="line">
              <a:avLst/>
            </a:prstGeom>
            <a:noFill/>
            <a:ln w="88900">
              <a:solidFill>
                <a:srgbClr val="9999A7"/>
              </a:solidFill>
              <a:round/>
              <a:headEnd/>
              <a:tailEnd/>
            </a:ln>
            <a:scene3d>
              <a:camera prst="legacyObliqueTopRight"/>
              <a:lightRig rig="legacyFlat3" dir="r"/>
            </a:scene3d>
            <a:sp3d extrusionH="430200" prstMaterial="legacyMatte">
              <a:bevelT w="13500" h="13500" prst="angle"/>
              <a:bevelB w="13500" h="13500" prst="angle"/>
              <a:extrusionClr>
                <a:srgbClr val="9999A7"/>
              </a:extrusionClr>
            </a:sp3d>
          </p:spPr>
          <p:txBody>
            <a:bodyPr wrap="none" lIns="17059" tIns="8697" rIns="17059" bIns="8697">
              <a:spAutoFit/>
              <a:flatTx/>
            </a:bodyPr>
            <a:lstStyle/>
            <a:p>
              <a:endParaRPr lang="zh-TW" altLang="en-US"/>
            </a:p>
          </p:txBody>
        </p:sp>
        <p:sp>
          <p:nvSpPr>
            <p:cNvPr id="240659" name="Rectangle 16"/>
            <p:cNvSpPr>
              <a:spLocks noChangeArrowheads="1"/>
            </p:cNvSpPr>
            <p:nvPr/>
          </p:nvSpPr>
          <p:spPr bwMode="auto">
            <a:xfrm>
              <a:off x="2079" y="1773"/>
              <a:ext cx="727" cy="580"/>
            </a:xfrm>
            <a:prstGeom prst="rect">
              <a:avLst/>
            </a:prstGeom>
            <a:solidFill>
              <a:srgbClr val="33CCCC"/>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33CCCC"/>
              </a:extrusionClr>
            </a:sp3d>
          </p:spPr>
          <p:txBody>
            <a:bodyPr wrap="none" lIns="17059" tIns="8697" rIns="17059" bIns="8697">
              <a:spAutoFit/>
              <a:flatTx/>
            </a:bodyPr>
            <a:lstStyle/>
            <a:p>
              <a:endParaRPr lang="zh-TW" altLang="en-US"/>
            </a:p>
          </p:txBody>
        </p:sp>
        <p:sp>
          <p:nvSpPr>
            <p:cNvPr id="240660" name="Freeform 17"/>
            <p:cNvSpPr>
              <a:spLocks/>
            </p:cNvSpPr>
            <p:nvPr/>
          </p:nvSpPr>
          <p:spPr bwMode="auto">
            <a:xfrm>
              <a:off x="2680" y="2400"/>
              <a:ext cx="708" cy="642"/>
            </a:xfrm>
            <a:custGeom>
              <a:avLst/>
              <a:gdLst>
                <a:gd name="T0" fmla="*/ 1 w 624"/>
                <a:gd name="T1" fmla="*/ 5 h 584"/>
                <a:gd name="T2" fmla="*/ 540 w 624"/>
                <a:gd name="T3" fmla="*/ 0 h 584"/>
                <a:gd name="T4" fmla="*/ 540 w 624"/>
                <a:gd name="T5" fmla="*/ 24 h 584"/>
                <a:gd name="T6" fmla="*/ 544 w 624"/>
                <a:gd name="T7" fmla="*/ 59 h 584"/>
                <a:gd name="T8" fmla="*/ 552 w 624"/>
                <a:gd name="T9" fmla="*/ 116 h 584"/>
                <a:gd name="T10" fmla="*/ 565 w 624"/>
                <a:gd name="T11" fmla="*/ 174 h 584"/>
                <a:gd name="T12" fmla="*/ 574 w 624"/>
                <a:gd name="T13" fmla="*/ 207 h 584"/>
                <a:gd name="T14" fmla="*/ 583 w 624"/>
                <a:gd name="T15" fmla="*/ 236 h 584"/>
                <a:gd name="T16" fmla="*/ 604 w 624"/>
                <a:gd name="T17" fmla="*/ 290 h 584"/>
                <a:gd name="T18" fmla="*/ 624 w 624"/>
                <a:gd name="T19" fmla="*/ 338 h 584"/>
                <a:gd name="T20" fmla="*/ 144 w 624"/>
                <a:gd name="T21" fmla="*/ 584 h 584"/>
                <a:gd name="T22" fmla="*/ 133 w 624"/>
                <a:gd name="T23" fmla="*/ 560 h 584"/>
                <a:gd name="T24" fmla="*/ 115 w 624"/>
                <a:gd name="T25" fmla="*/ 521 h 584"/>
                <a:gd name="T26" fmla="*/ 94 w 624"/>
                <a:gd name="T27" fmla="*/ 468 h 584"/>
                <a:gd name="T28" fmla="*/ 73 w 624"/>
                <a:gd name="T29" fmla="*/ 413 h 584"/>
                <a:gd name="T30" fmla="*/ 54 w 624"/>
                <a:gd name="T31" fmla="*/ 353 h 584"/>
                <a:gd name="T32" fmla="*/ 45 w 624"/>
                <a:gd name="T33" fmla="*/ 318 h 584"/>
                <a:gd name="T34" fmla="*/ 34 w 624"/>
                <a:gd name="T35" fmla="*/ 275 h 584"/>
                <a:gd name="T36" fmla="*/ 25 w 624"/>
                <a:gd name="T37" fmla="*/ 230 h 584"/>
                <a:gd name="T38" fmla="*/ 18 w 624"/>
                <a:gd name="T39" fmla="*/ 191 h 584"/>
                <a:gd name="T40" fmla="*/ 12 w 624"/>
                <a:gd name="T41" fmla="*/ 156 h 584"/>
                <a:gd name="T42" fmla="*/ 7 w 624"/>
                <a:gd name="T43" fmla="*/ 117 h 584"/>
                <a:gd name="T44" fmla="*/ 3 w 624"/>
                <a:gd name="T45" fmla="*/ 83 h 584"/>
                <a:gd name="T46" fmla="*/ 1 w 624"/>
                <a:gd name="T47" fmla="*/ 50 h 584"/>
                <a:gd name="T48" fmla="*/ 0 w 624"/>
                <a:gd name="T49" fmla="*/ 32 h 584"/>
                <a:gd name="T50" fmla="*/ 1 w 624"/>
                <a:gd name="T51" fmla="*/ 5 h 58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4"/>
                <a:gd name="T80" fmla="*/ 624 w 624"/>
                <a:gd name="T81" fmla="*/ 584 h 58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4">
                  <a:moveTo>
                    <a:pt x="1" y="5"/>
                  </a:moveTo>
                  <a:lnTo>
                    <a:pt x="540" y="0"/>
                  </a:lnTo>
                  <a:lnTo>
                    <a:pt x="540" y="24"/>
                  </a:lnTo>
                  <a:lnTo>
                    <a:pt x="544" y="59"/>
                  </a:lnTo>
                  <a:lnTo>
                    <a:pt x="552" y="116"/>
                  </a:lnTo>
                  <a:lnTo>
                    <a:pt x="565" y="174"/>
                  </a:lnTo>
                  <a:lnTo>
                    <a:pt x="574" y="207"/>
                  </a:lnTo>
                  <a:lnTo>
                    <a:pt x="583" y="236"/>
                  </a:lnTo>
                  <a:lnTo>
                    <a:pt x="604" y="290"/>
                  </a:lnTo>
                  <a:lnTo>
                    <a:pt x="624" y="338"/>
                  </a:lnTo>
                  <a:lnTo>
                    <a:pt x="144" y="584"/>
                  </a:lnTo>
                  <a:lnTo>
                    <a:pt x="133" y="560"/>
                  </a:lnTo>
                  <a:lnTo>
                    <a:pt x="115" y="521"/>
                  </a:lnTo>
                  <a:lnTo>
                    <a:pt x="94" y="468"/>
                  </a:lnTo>
                  <a:lnTo>
                    <a:pt x="73" y="413"/>
                  </a:lnTo>
                  <a:lnTo>
                    <a:pt x="54" y="353"/>
                  </a:lnTo>
                  <a:lnTo>
                    <a:pt x="45" y="318"/>
                  </a:lnTo>
                  <a:lnTo>
                    <a:pt x="34" y="275"/>
                  </a:lnTo>
                  <a:lnTo>
                    <a:pt x="25" y="230"/>
                  </a:lnTo>
                  <a:lnTo>
                    <a:pt x="18" y="191"/>
                  </a:lnTo>
                  <a:lnTo>
                    <a:pt x="12" y="156"/>
                  </a:lnTo>
                  <a:lnTo>
                    <a:pt x="7" y="117"/>
                  </a:lnTo>
                  <a:lnTo>
                    <a:pt x="3" y="83"/>
                  </a:lnTo>
                  <a:lnTo>
                    <a:pt x="1" y="50"/>
                  </a:lnTo>
                  <a:lnTo>
                    <a:pt x="0" y="32"/>
                  </a:lnTo>
                  <a:lnTo>
                    <a:pt x="1" y="5"/>
                  </a:lnTo>
                  <a:close/>
                </a:path>
              </a:pathLst>
            </a:custGeom>
            <a:solidFill>
              <a:schemeClr val="tx1"/>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tx1"/>
              </a:extrusionClr>
            </a:sp3d>
          </p:spPr>
          <p:txBody>
            <a:bodyPr wrap="none" lIns="17059" tIns="8697" rIns="17059" bIns="8697">
              <a:spAutoFit/>
              <a:flatTx/>
            </a:bodyPr>
            <a:lstStyle/>
            <a:p>
              <a:endParaRPr lang="zh-TW" altLang="en-US"/>
            </a:p>
          </p:txBody>
        </p:sp>
        <p:sp>
          <p:nvSpPr>
            <p:cNvPr id="240661" name="Freeform 18"/>
            <p:cNvSpPr>
              <a:spLocks/>
            </p:cNvSpPr>
            <p:nvPr/>
          </p:nvSpPr>
          <p:spPr bwMode="auto">
            <a:xfrm>
              <a:off x="4031" y="3253"/>
              <a:ext cx="783" cy="650"/>
            </a:xfrm>
            <a:custGeom>
              <a:avLst/>
              <a:gdLst>
                <a:gd name="T0" fmla="*/ 55 w 691"/>
                <a:gd name="T1" fmla="*/ 30 h 591"/>
                <a:gd name="T2" fmla="*/ 121 w 691"/>
                <a:gd name="T3" fmla="*/ 41 h 591"/>
                <a:gd name="T4" fmla="*/ 187 w 691"/>
                <a:gd name="T5" fmla="*/ 47 h 591"/>
                <a:gd name="T6" fmla="*/ 262 w 691"/>
                <a:gd name="T7" fmla="*/ 44 h 591"/>
                <a:gd name="T8" fmla="*/ 301 w 691"/>
                <a:gd name="T9" fmla="*/ 39 h 591"/>
                <a:gd name="T10" fmla="*/ 367 w 691"/>
                <a:gd name="T11" fmla="*/ 29 h 591"/>
                <a:gd name="T12" fmla="*/ 436 w 691"/>
                <a:gd name="T13" fmla="*/ 14 h 591"/>
                <a:gd name="T14" fmla="*/ 492 w 691"/>
                <a:gd name="T15" fmla="*/ 0 h 591"/>
                <a:gd name="T16" fmla="*/ 691 w 691"/>
                <a:gd name="T17" fmla="*/ 497 h 591"/>
                <a:gd name="T18" fmla="*/ 645 w 691"/>
                <a:gd name="T19" fmla="*/ 516 h 591"/>
                <a:gd name="T20" fmla="*/ 591 w 691"/>
                <a:gd name="T21" fmla="*/ 534 h 591"/>
                <a:gd name="T22" fmla="*/ 519 w 691"/>
                <a:gd name="T23" fmla="*/ 552 h 591"/>
                <a:gd name="T24" fmla="*/ 447 w 691"/>
                <a:gd name="T25" fmla="*/ 566 h 591"/>
                <a:gd name="T26" fmla="*/ 366 w 691"/>
                <a:gd name="T27" fmla="*/ 578 h 591"/>
                <a:gd name="T28" fmla="*/ 267 w 691"/>
                <a:gd name="T29" fmla="*/ 588 h 591"/>
                <a:gd name="T30" fmla="*/ 193 w 691"/>
                <a:gd name="T31" fmla="*/ 591 h 591"/>
                <a:gd name="T32" fmla="*/ 129 w 691"/>
                <a:gd name="T33" fmla="*/ 587 h 591"/>
                <a:gd name="T34" fmla="*/ 60 w 691"/>
                <a:gd name="T35" fmla="*/ 579 h 591"/>
                <a:gd name="T36" fmla="*/ 0 w 691"/>
                <a:gd name="T37" fmla="*/ 570 h 591"/>
                <a:gd name="T38" fmla="*/ 55 w 691"/>
                <a:gd name="T39" fmla="*/ 30 h 59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91"/>
                <a:gd name="T61" fmla="*/ 0 h 591"/>
                <a:gd name="T62" fmla="*/ 691 w 691"/>
                <a:gd name="T63" fmla="*/ 591 h 59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91" h="591">
                  <a:moveTo>
                    <a:pt x="55" y="30"/>
                  </a:moveTo>
                  <a:lnTo>
                    <a:pt x="121" y="41"/>
                  </a:lnTo>
                  <a:lnTo>
                    <a:pt x="187" y="47"/>
                  </a:lnTo>
                  <a:lnTo>
                    <a:pt x="262" y="44"/>
                  </a:lnTo>
                  <a:lnTo>
                    <a:pt x="301" y="39"/>
                  </a:lnTo>
                  <a:lnTo>
                    <a:pt x="367" y="29"/>
                  </a:lnTo>
                  <a:lnTo>
                    <a:pt x="436" y="14"/>
                  </a:lnTo>
                  <a:lnTo>
                    <a:pt x="492" y="0"/>
                  </a:lnTo>
                  <a:lnTo>
                    <a:pt x="691" y="497"/>
                  </a:lnTo>
                  <a:lnTo>
                    <a:pt x="645" y="516"/>
                  </a:lnTo>
                  <a:lnTo>
                    <a:pt x="591" y="534"/>
                  </a:lnTo>
                  <a:lnTo>
                    <a:pt x="519" y="552"/>
                  </a:lnTo>
                  <a:lnTo>
                    <a:pt x="447" y="566"/>
                  </a:lnTo>
                  <a:lnTo>
                    <a:pt x="366" y="578"/>
                  </a:lnTo>
                  <a:lnTo>
                    <a:pt x="267" y="588"/>
                  </a:lnTo>
                  <a:lnTo>
                    <a:pt x="193" y="591"/>
                  </a:lnTo>
                  <a:lnTo>
                    <a:pt x="129" y="587"/>
                  </a:lnTo>
                  <a:lnTo>
                    <a:pt x="60" y="579"/>
                  </a:lnTo>
                  <a:lnTo>
                    <a:pt x="0" y="570"/>
                  </a:lnTo>
                  <a:lnTo>
                    <a:pt x="55" y="30"/>
                  </a:lnTo>
                  <a:close/>
                </a:path>
              </a:pathLst>
            </a:custGeom>
            <a:solidFill>
              <a:schemeClr val="accent2"/>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accent2"/>
              </a:extrusionClr>
            </a:sp3d>
          </p:spPr>
          <p:txBody>
            <a:bodyPr wrap="none" lIns="17059" tIns="8697" rIns="17059" bIns="8697">
              <a:spAutoFit/>
              <a:flatTx/>
            </a:bodyPr>
            <a:lstStyle/>
            <a:p>
              <a:endParaRPr lang="zh-TW" altLang="en-US"/>
            </a:p>
          </p:txBody>
        </p:sp>
        <p:sp>
          <p:nvSpPr>
            <p:cNvPr id="240662" name="Freeform 19"/>
            <p:cNvSpPr>
              <a:spLocks/>
            </p:cNvSpPr>
            <p:nvPr/>
          </p:nvSpPr>
          <p:spPr bwMode="auto">
            <a:xfrm>
              <a:off x="4589" y="2998"/>
              <a:ext cx="843" cy="802"/>
            </a:xfrm>
            <a:custGeom>
              <a:avLst/>
              <a:gdLst>
                <a:gd name="T0" fmla="*/ 0 w 744"/>
                <a:gd name="T1" fmla="*/ 234 h 729"/>
                <a:gd name="T2" fmla="*/ 94 w 744"/>
                <a:gd name="T3" fmla="*/ 187 h 729"/>
                <a:gd name="T4" fmla="*/ 156 w 744"/>
                <a:gd name="T5" fmla="*/ 151 h 729"/>
                <a:gd name="T6" fmla="*/ 226 w 744"/>
                <a:gd name="T7" fmla="*/ 105 h 729"/>
                <a:gd name="T8" fmla="*/ 258 w 744"/>
                <a:gd name="T9" fmla="*/ 79 h 729"/>
                <a:gd name="T10" fmla="*/ 295 w 744"/>
                <a:gd name="T11" fmla="*/ 46 h 729"/>
                <a:gd name="T12" fmla="*/ 322 w 744"/>
                <a:gd name="T13" fmla="*/ 22 h 729"/>
                <a:gd name="T14" fmla="*/ 342 w 744"/>
                <a:gd name="T15" fmla="*/ 0 h 729"/>
                <a:gd name="T16" fmla="*/ 744 w 744"/>
                <a:gd name="T17" fmla="*/ 360 h 729"/>
                <a:gd name="T18" fmla="*/ 717 w 744"/>
                <a:gd name="T19" fmla="*/ 388 h 729"/>
                <a:gd name="T20" fmla="*/ 687 w 744"/>
                <a:gd name="T21" fmla="*/ 423 h 729"/>
                <a:gd name="T22" fmla="*/ 619 w 744"/>
                <a:gd name="T23" fmla="*/ 481 h 729"/>
                <a:gd name="T24" fmla="*/ 541 w 744"/>
                <a:gd name="T25" fmla="*/ 543 h 729"/>
                <a:gd name="T26" fmla="*/ 460 w 744"/>
                <a:gd name="T27" fmla="*/ 598 h 729"/>
                <a:gd name="T28" fmla="*/ 390 w 744"/>
                <a:gd name="T29" fmla="*/ 640 h 729"/>
                <a:gd name="T30" fmla="*/ 325 w 744"/>
                <a:gd name="T31" fmla="*/ 675 h 729"/>
                <a:gd name="T32" fmla="*/ 268 w 744"/>
                <a:gd name="T33" fmla="*/ 699 h 729"/>
                <a:gd name="T34" fmla="*/ 198 w 744"/>
                <a:gd name="T35" fmla="*/ 729 h 729"/>
                <a:gd name="T36" fmla="*/ 0 w 744"/>
                <a:gd name="T37" fmla="*/ 234 h 7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44"/>
                <a:gd name="T58" fmla="*/ 0 h 729"/>
                <a:gd name="T59" fmla="*/ 744 w 744"/>
                <a:gd name="T60" fmla="*/ 729 h 72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44" h="729">
                  <a:moveTo>
                    <a:pt x="0" y="234"/>
                  </a:moveTo>
                  <a:lnTo>
                    <a:pt x="94" y="187"/>
                  </a:lnTo>
                  <a:lnTo>
                    <a:pt x="156" y="151"/>
                  </a:lnTo>
                  <a:lnTo>
                    <a:pt x="226" y="105"/>
                  </a:lnTo>
                  <a:lnTo>
                    <a:pt x="258" y="79"/>
                  </a:lnTo>
                  <a:lnTo>
                    <a:pt x="295" y="46"/>
                  </a:lnTo>
                  <a:lnTo>
                    <a:pt x="322" y="22"/>
                  </a:lnTo>
                  <a:lnTo>
                    <a:pt x="342" y="0"/>
                  </a:lnTo>
                  <a:lnTo>
                    <a:pt x="744" y="360"/>
                  </a:lnTo>
                  <a:lnTo>
                    <a:pt x="717" y="388"/>
                  </a:lnTo>
                  <a:lnTo>
                    <a:pt x="687" y="423"/>
                  </a:lnTo>
                  <a:lnTo>
                    <a:pt x="619" y="481"/>
                  </a:lnTo>
                  <a:lnTo>
                    <a:pt x="541" y="543"/>
                  </a:lnTo>
                  <a:lnTo>
                    <a:pt x="460" y="598"/>
                  </a:lnTo>
                  <a:lnTo>
                    <a:pt x="390" y="640"/>
                  </a:lnTo>
                  <a:lnTo>
                    <a:pt x="325" y="675"/>
                  </a:lnTo>
                  <a:lnTo>
                    <a:pt x="268" y="699"/>
                  </a:lnTo>
                  <a:lnTo>
                    <a:pt x="198" y="729"/>
                  </a:lnTo>
                  <a:lnTo>
                    <a:pt x="0" y="234"/>
                  </a:lnTo>
                  <a:close/>
                </a:path>
              </a:pathLst>
            </a:custGeom>
            <a:solidFill>
              <a:srgbClr val="66FF33"/>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66FF33"/>
              </a:extrusionClr>
            </a:sp3d>
          </p:spPr>
          <p:txBody>
            <a:bodyPr wrap="none" lIns="17059" tIns="8697" rIns="17059" bIns="8697">
              <a:spAutoFit/>
              <a:flatTx/>
            </a:bodyPr>
            <a:lstStyle/>
            <a:p>
              <a:endParaRPr lang="zh-TW" altLang="en-US"/>
            </a:p>
          </p:txBody>
        </p:sp>
        <p:sp>
          <p:nvSpPr>
            <p:cNvPr id="240663" name="Line 20"/>
            <p:cNvSpPr>
              <a:spLocks noChangeShapeType="1"/>
            </p:cNvSpPr>
            <p:nvPr/>
          </p:nvSpPr>
          <p:spPr bwMode="auto">
            <a:xfrm flipH="1" flipV="1">
              <a:off x="4995" y="2973"/>
              <a:ext cx="455" cy="395"/>
            </a:xfrm>
            <a:prstGeom prst="line">
              <a:avLst/>
            </a:prstGeom>
            <a:noFill/>
            <a:ln w="88900">
              <a:solidFill>
                <a:srgbClr val="9999A7"/>
              </a:solidFill>
              <a:round/>
              <a:headEnd/>
              <a:tailEnd/>
            </a:ln>
            <a:scene3d>
              <a:camera prst="legacyObliqueTopRight"/>
              <a:lightRig rig="legacyFlat3" dir="r"/>
            </a:scene3d>
            <a:sp3d extrusionH="430200" prstMaterial="legacyMatte">
              <a:bevelT w="13500" h="13500" prst="angle"/>
              <a:bevelB w="13500" h="13500" prst="angle"/>
              <a:extrusionClr>
                <a:srgbClr val="9999A7"/>
              </a:extrusionClr>
            </a:sp3d>
          </p:spPr>
          <p:txBody>
            <a:bodyPr wrap="none" lIns="17059" tIns="8697" rIns="17059" bIns="8697">
              <a:spAutoFit/>
              <a:flatTx/>
            </a:bodyPr>
            <a:lstStyle/>
            <a:p>
              <a:endParaRPr lang="zh-TW" altLang="en-US"/>
            </a:p>
          </p:txBody>
        </p:sp>
        <p:sp>
          <p:nvSpPr>
            <p:cNvPr id="240664" name="Freeform 21"/>
            <p:cNvSpPr>
              <a:spLocks/>
            </p:cNvSpPr>
            <p:nvPr/>
          </p:nvSpPr>
          <p:spPr bwMode="auto">
            <a:xfrm>
              <a:off x="5010" y="2570"/>
              <a:ext cx="787" cy="784"/>
            </a:xfrm>
            <a:custGeom>
              <a:avLst/>
              <a:gdLst>
                <a:gd name="T0" fmla="*/ 0 w 694"/>
                <a:gd name="T1" fmla="*/ 360 h 714"/>
                <a:gd name="T2" fmla="*/ 31 w 694"/>
                <a:gd name="T3" fmla="*/ 321 h 714"/>
                <a:gd name="T4" fmla="*/ 57 w 694"/>
                <a:gd name="T5" fmla="*/ 280 h 714"/>
                <a:gd name="T6" fmla="*/ 87 w 694"/>
                <a:gd name="T7" fmla="*/ 232 h 714"/>
                <a:gd name="T8" fmla="*/ 114 w 694"/>
                <a:gd name="T9" fmla="*/ 175 h 714"/>
                <a:gd name="T10" fmla="*/ 129 w 694"/>
                <a:gd name="T11" fmla="*/ 133 h 714"/>
                <a:gd name="T12" fmla="*/ 148 w 694"/>
                <a:gd name="T13" fmla="*/ 84 h 714"/>
                <a:gd name="T14" fmla="*/ 168 w 694"/>
                <a:gd name="T15" fmla="*/ 16 h 714"/>
                <a:gd name="T16" fmla="*/ 171 w 694"/>
                <a:gd name="T17" fmla="*/ 0 h 714"/>
                <a:gd name="T18" fmla="*/ 694 w 694"/>
                <a:gd name="T19" fmla="*/ 139 h 714"/>
                <a:gd name="T20" fmla="*/ 675 w 694"/>
                <a:gd name="T21" fmla="*/ 211 h 714"/>
                <a:gd name="T22" fmla="*/ 651 w 694"/>
                <a:gd name="T23" fmla="*/ 280 h 714"/>
                <a:gd name="T24" fmla="*/ 616 w 694"/>
                <a:gd name="T25" fmla="*/ 366 h 714"/>
                <a:gd name="T26" fmla="*/ 576 w 694"/>
                <a:gd name="T27" fmla="*/ 453 h 714"/>
                <a:gd name="T28" fmla="*/ 529 w 694"/>
                <a:gd name="T29" fmla="*/ 531 h 714"/>
                <a:gd name="T30" fmla="*/ 483 w 694"/>
                <a:gd name="T31" fmla="*/ 601 h 714"/>
                <a:gd name="T32" fmla="*/ 436 w 694"/>
                <a:gd name="T33" fmla="*/ 666 h 714"/>
                <a:gd name="T34" fmla="*/ 397 w 694"/>
                <a:gd name="T35" fmla="*/ 714 h 714"/>
                <a:gd name="T36" fmla="*/ 0 w 694"/>
                <a:gd name="T37" fmla="*/ 360 h 7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94"/>
                <a:gd name="T58" fmla="*/ 0 h 714"/>
                <a:gd name="T59" fmla="*/ 694 w 694"/>
                <a:gd name="T60" fmla="*/ 714 h 7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94" h="714">
                  <a:moveTo>
                    <a:pt x="0" y="360"/>
                  </a:moveTo>
                  <a:lnTo>
                    <a:pt x="31" y="321"/>
                  </a:lnTo>
                  <a:lnTo>
                    <a:pt x="57" y="280"/>
                  </a:lnTo>
                  <a:lnTo>
                    <a:pt x="87" y="232"/>
                  </a:lnTo>
                  <a:lnTo>
                    <a:pt x="114" y="175"/>
                  </a:lnTo>
                  <a:lnTo>
                    <a:pt x="129" y="133"/>
                  </a:lnTo>
                  <a:lnTo>
                    <a:pt x="148" y="84"/>
                  </a:lnTo>
                  <a:lnTo>
                    <a:pt x="168" y="16"/>
                  </a:lnTo>
                  <a:lnTo>
                    <a:pt x="171" y="0"/>
                  </a:lnTo>
                  <a:lnTo>
                    <a:pt x="694" y="139"/>
                  </a:lnTo>
                  <a:lnTo>
                    <a:pt x="675" y="211"/>
                  </a:lnTo>
                  <a:lnTo>
                    <a:pt x="651" y="280"/>
                  </a:lnTo>
                  <a:lnTo>
                    <a:pt x="616" y="366"/>
                  </a:lnTo>
                  <a:lnTo>
                    <a:pt x="576" y="453"/>
                  </a:lnTo>
                  <a:lnTo>
                    <a:pt x="529" y="531"/>
                  </a:lnTo>
                  <a:lnTo>
                    <a:pt x="483" y="601"/>
                  </a:lnTo>
                  <a:lnTo>
                    <a:pt x="436" y="666"/>
                  </a:lnTo>
                  <a:lnTo>
                    <a:pt x="397" y="714"/>
                  </a:lnTo>
                  <a:lnTo>
                    <a:pt x="0" y="360"/>
                  </a:lnTo>
                  <a:close/>
                </a:path>
              </a:pathLst>
            </a:custGeom>
            <a:solidFill>
              <a:schemeClr val="tx1"/>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tx1"/>
              </a:extrusionClr>
            </a:sp3d>
          </p:spPr>
          <p:txBody>
            <a:bodyPr wrap="none" lIns="17059" tIns="8697" rIns="17059" bIns="8697">
              <a:spAutoFit/>
              <a:flatTx/>
            </a:bodyPr>
            <a:lstStyle/>
            <a:p>
              <a:endParaRPr lang="zh-TW" altLang="en-US"/>
            </a:p>
          </p:txBody>
        </p:sp>
        <p:sp>
          <p:nvSpPr>
            <p:cNvPr id="240665" name="Freeform 22"/>
            <p:cNvSpPr>
              <a:spLocks/>
            </p:cNvSpPr>
            <p:nvPr/>
          </p:nvSpPr>
          <p:spPr bwMode="auto">
            <a:xfrm>
              <a:off x="5202" y="1934"/>
              <a:ext cx="639" cy="787"/>
            </a:xfrm>
            <a:custGeom>
              <a:avLst/>
              <a:gdLst>
                <a:gd name="T0" fmla="*/ 3 w 564"/>
                <a:gd name="T1" fmla="*/ 576 h 716"/>
                <a:gd name="T2" fmla="*/ 11 w 564"/>
                <a:gd name="T3" fmla="*/ 530 h 716"/>
                <a:gd name="T4" fmla="*/ 18 w 564"/>
                <a:gd name="T5" fmla="*/ 485 h 716"/>
                <a:gd name="T6" fmla="*/ 24 w 564"/>
                <a:gd name="T7" fmla="*/ 431 h 716"/>
                <a:gd name="T8" fmla="*/ 26 w 564"/>
                <a:gd name="T9" fmla="*/ 368 h 716"/>
                <a:gd name="T10" fmla="*/ 23 w 564"/>
                <a:gd name="T11" fmla="*/ 321 h 716"/>
                <a:gd name="T12" fmla="*/ 15 w 564"/>
                <a:gd name="T13" fmla="*/ 249 h 716"/>
                <a:gd name="T14" fmla="*/ 8 w 564"/>
                <a:gd name="T15" fmla="*/ 210 h 716"/>
                <a:gd name="T16" fmla="*/ 0 w 564"/>
                <a:gd name="T17" fmla="*/ 178 h 716"/>
                <a:gd name="T18" fmla="*/ 512 w 564"/>
                <a:gd name="T19" fmla="*/ 0 h 716"/>
                <a:gd name="T20" fmla="*/ 524 w 564"/>
                <a:gd name="T21" fmla="*/ 45 h 716"/>
                <a:gd name="T22" fmla="*/ 540 w 564"/>
                <a:gd name="T23" fmla="*/ 120 h 716"/>
                <a:gd name="T24" fmla="*/ 552 w 564"/>
                <a:gd name="T25" fmla="*/ 194 h 716"/>
                <a:gd name="T26" fmla="*/ 560 w 564"/>
                <a:gd name="T27" fmla="*/ 263 h 716"/>
                <a:gd name="T28" fmla="*/ 564 w 564"/>
                <a:gd name="T29" fmla="*/ 356 h 716"/>
                <a:gd name="T30" fmla="*/ 564 w 564"/>
                <a:gd name="T31" fmla="*/ 431 h 716"/>
                <a:gd name="T32" fmla="*/ 563 w 564"/>
                <a:gd name="T33" fmla="*/ 476 h 716"/>
                <a:gd name="T34" fmla="*/ 558 w 564"/>
                <a:gd name="T35" fmla="*/ 516 h 716"/>
                <a:gd name="T36" fmla="*/ 549 w 564"/>
                <a:gd name="T37" fmla="*/ 591 h 716"/>
                <a:gd name="T38" fmla="*/ 537 w 564"/>
                <a:gd name="T39" fmla="*/ 662 h 716"/>
                <a:gd name="T40" fmla="*/ 524 w 564"/>
                <a:gd name="T41" fmla="*/ 716 h 716"/>
                <a:gd name="T42" fmla="*/ 3 w 564"/>
                <a:gd name="T43" fmla="*/ 576 h 7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4"/>
                <a:gd name="T67" fmla="*/ 0 h 716"/>
                <a:gd name="T68" fmla="*/ 564 w 564"/>
                <a:gd name="T69" fmla="*/ 716 h 7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4" h="716">
                  <a:moveTo>
                    <a:pt x="3" y="576"/>
                  </a:moveTo>
                  <a:lnTo>
                    <a:pt x="11" y="530"/>
                  </a:lnTo>
                  <a:lnTo>
                    <a:pt x="18" y="485"/>
                  </a:lnTo>
                  <a:lnTo>
                    <a:pt x="24" y="431"/>
                  </a:lnTo>
                  <a:lnTo>
                    <a:pt x="26" y="368"/>
                  </a:lnTo>
                  <a:lnTo>
                    <a:pt x="23" y="321"/>
                  </a:lnTo>
                  <a:lnTo>
                    <a:pt x="15" y="249"/>
                  </a:lnTo>
                  <a:lnTo>
                    <a:pt x="8" y="210"/>
                  </a:lnTo>
                  <a:lnTo>
                    <a:pt x="0" y="178"/>
                  </a:lnTo>
                  <a:lnTo>
                    <a:pt x="512" y="0"/>
                  </a:lnTo>
                  <a:lnTo>
                    <a:pt x="524" y="45"/>
                  </a:lnTo>
                  <a:lnTo>
                    <a:pt x="540" y="120"/>
                  </a:lnTo>
                  <a:lnTo>
                    <a:pt x="552" y="194"/>
                  </a:lnTo>
                  <a:lnTo>
                    <a:pt x="560" y="263"/>
                  </a:lnTo>
                  <a:lnTo>
                    <a:pt x="564" y="356"/>
                  </a:lnTo>
                  <a:lnTo>
                    <a:pt x="564" y="431"/>
                  </a:lnTo>
                  <a:lnTo>
                    <a:pt x="563" y="476"/>
                  </a:lnTo>
                  <a:lnTo>
                    <a:pt x="558" y="516"/>
                  </a:lnTo>
                  <a:lnTo>
                    <a:pt x="549" y="591"/>
                  </a:lnTo>
                  <a:lnTo>
                    <a:pt x="537" y="662"/>
                  </a:lnTo>
                  <a:lnTo>
                    <a:pt x="524" y="716"/>
                  </a:lnTo>
                  <a:lnTo>
                    <a:pt x="3" y="576"/>
                  </a:lnTo>
                  <a:close/>
                </a:path>
              </a:pathLst>
            </a:custGeom>
            <a:solidFill>
              <a:schemeClr val="hlink"/>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hlink"/>
              </a:extrusionClr>
            </a:sp3d>
          </p:spPr>
          <p:txBody>
            <a:bodyPr wrap="none" lIns="17059" tIns="8697" rIns="17059" bIns="8697">
              <a:spAutoFit/>
              <a:flatTx/>
            </a:bodyPr>
            <a:lstStyle/>
            <a:p>
              <a:endParaRPr lang="zh-TW" altLang="en-US"/>
            </a:p>
          </p:txBody>
        </p:sp>
        <p:sp>
          <p:nvSpPr>
            <p:cNvPr id="240666" name="Freeform 23"/>
            <p:cNvSpPr>
              <a:spLocks/>
            </p:cNvSpPr>
            <p:nvPr/>
          </p:nvSpPr>
          <p:spPr bwMode="auto">
            <a:xfrm>
              <a:off x="4971" y="1274"/>
              <a:ext cx="811" cy="861"/>
            </a:xfrm>
            <a:custGeom>
              <a:avLst/>
              <a:gdLst>
                <a:gd name="T0" fmla="*/ 206 w 716"/>
                <a:gd name="T1" fmla="*/ 784 h 784"/>
                <a:gd name="T2" fmla="*/ 194 w 716"/>
                <a:gd name="T3" fmla="*/ 736 h 784"/>
                <a:gd name="T4" fmla="*/ 176 w 716"/>
                <a:gd name="T5" fmla="*/ 681 h 784"/>
                <a:gd name="T6" fmla="*/ 155 w 716"/>
                <a:gd name="T7" fmla="*/ 633 h 784"/>
                <a:gd name="T8" fmla="*/ 125 w 716"/>
                <a:gd name="T9" fmla="*/ 574 h 784"/>
                <a:gd name="T10" fmla="*/ 83 w 716"/>
                <a:gd name="T11" fmla="*/ 504 h 784"/>
                <a:gd name="T12" fmla="*/ 50 w 716"/>
                <a:gd name="T13" fmla="*/ 460 h 784"/>
                <a:gd name="T14" fmla="*/ 15 w 716"/>
                <a:gd name="T15" fmla="*/ 418 h 784"/>
                <a:gd name="T16" fmla="*/ 0 w 716"/>
                <a:gd name="T17" fmla="*/ 403 h 784"/>
                <a:gd name="T18" fmla="*/ 362 w 716"/>
                <a:gd name="T19" fmla="*/ 0 h 784"/>
                <a:gd name="T20" fmla="*/ 395 w 716"/>
                <a:gd name="T21" fmla="*/ 34 h 784"/>
                <a:gd name="T22" fmla="*/ 452 w 716"/>
                <a:gd name="T23" fmla="*/ 97 h 784"/>
                <a:gd name="T24" fmla="*/ 504 w 716"/>
                <a:gd name="T25" fmla="*/ 168 h 784"/>
                <a:gd name="T26" fmla="*/ 555 w 716"/>
                <a:gd name="T27" fmla="*/ 241 h 784"/>
                <a:gd name="T28" fmla="*/ 594 w 716"/>
                <a:gd name="T29" fmla="*/ 307 h 784"/>
                <a:gd name="T30" fmla="*/ 629 w 716"/>
                <a:gd name="T31" fmla="*/ 372 h 784"/>
                <a:gd name="T32" fmla="*/ 660 w 716"/>
                <a:gd name="T33" fmla="*/ 445 h 784"/>
                <a:gd name="T34" fmla="*/ 692 w 716"/>
                <a:gd name="T35" fmla="*/ 523 h 784"/>
                <a:gd name="T36" fmla="*/ 708 w 716"/>
                <a:gd name="T37" fmla="*/ 579 h 784"/>
                <a:gd name="T38" fmla="*/ 716 w 716"/>
                <a:gd name="T39" fmla="*/ 601 h 784"/>
                <a:gd name="T40" fmla="*/ 206 w 716"/>
                <a:gd name="T41" fmla="*/ 784 h 7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16"/>
                <a:gd name="T64" fmla="*/ 0 h 784"/>
                <a:gd name="T65" fmla="*/ 716 w 716"/>
                <a:gd name="T66" fmla="*/ 784 h 7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16" h="784">
                  <a:moveTo>
                    <a:pt x="206" y="784"/>
                  </a:moveTo>
                  <a:lnTo>
                    <a:pt x="194" y="736"/>
                  </a:lnTo>
                  <a:lnTo>
                    <a:pt x="176" y="681"/>
                  </a:lnTo>
                  <a:lnTo>
                    <a:pt x="155" y="633"/>
                  </a:lnTo>
                  <a:lnTo>
                    <a:pt x="125" y="574"/>
                  </a:lnTo>
                  <a:lnTo>
                    <a:pt x="83" y="504"/>
                  </a:lnTo>
                  <a:lnTo>
                    <a:pt x="50" y="460"/>
                  </a:lnTo>
                  <a:lnTo>
                    <a:pt x="15" y="418"/>
                  </a:lnTo>
                  <a:lnTo>
                    <a:pt x="0" y="403"/>
                  </a:lnTo>
                  <a:lnTo>
                    <a:pt x="362" y="0"/>
                  </a:lnTo>
                  <a:lnTo>
                    <a:pt x="395" y="34"/>
                  </a:lnTo>
                  <a:lnTo>
                    <a:pt x="452" y="97"/>
                  </a:lnTo>
                  <a:lnTo>
                    <a:pt x="504" y="168"/>
                  </a:lnTo>
                  <a:lnTo>
                    <a:pt x="555" y="241"/>
                  </a:lnTo>
                  <a:lnTo>
                    <a:pt x="594" y="307"/>
                  </a:lnTo>
                  <a:lnTo>
                    <a:pt x="629" y="372"/>
                  </a:lnTo>
                  <a:lnTo>
                    <a:pt x="660" y="445"/>
                  </a:lnTo>
                  <a:lnTo>
                    <a:pt x="692" y="523"/>
                  </a:lnTo>
                  <a:lnTo>
                    <a:pt x="708" y="579"/>
                  </a:lnTo>
                  <a:lnTo>
                    <a:pt x="716" y="601"/>
                  </a:lnTo>
                  <a:lnTo>
                    <a:pt x="206" y="784"/>
                  </a:lnTo>
                  <a:close/>
                </a:path>
              </a:pathLst>
            </a:custGeom>
            <a:solidFill>
              <a:srgbClr val="9900CC"/>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9900CC"/>
              </a:extrusionClr>
            </a:sp3d>
          </p:spPr>
          <p:txBody>
            <a:bodyPr wrap="none" lIns="17059" tIns="8697" rIns="17059" bIns="8697">
              <a:spAutoFit/>
              <a:flatTx/>
            </a:bodyPr>
            <a:lstStyle/>
            <a:p>
              <a:endParaRPr lang="zh-TW" altLang="en-US"/>
            </a:p>
          </p:txBody>
        </p:sp>
        <p:sp>
          <p:nvSpPr>
            <p:cNvPr id="240667" name="Line 24"/>
            <p:cNvSpPr>
              <a:spLocks noChangeShapeType="1"/>
            </p:cNvSpPr>
            <p:nvPr/>
          </p:nvSpPr>
          <p:spPr bwMode="auto">
            <a:xfrm flipV="1">
              <a:off x="2680" y="2380"/>
              <a:ext cx="610" cy="0"/>
            </a:xfrm>
            <a:prstGeom prst="line">
              <a:avLst/>
            </a:prstGeom>
            <a:noFill/>
            <a:ln w="88900">
              <a:solidFill>
                <a:srgbClr val="9999A7"/>
              </a:solidFill>
              <a:round/>
              <a:headEnd/>
              <a:tailEnd/>
            </a:ln>
            <a:scene3d>
              <a:camera prst="legacyObliqueTopRight"/>
              <a:lightRig rig="legacyFlat3" dir="r"/>
            </a:scene3d>
            <a:sp3d extrusionH="430200" prstMaterial="legacyMatte">
              <a:bevelT w="13500" h="13500" prst="angle"/>
              <a:bevelB w="13500" h="13500" prst="angle"/>
              <a:extrusionClr>
                <a:srgbClr val="9999A7"/>
              </a:extrusionClr>
            </a:sp3d>
          </p:spPr>
          <p:txBody>
            <a:bodyPr wrap="none" lIns="17059" tIns="8697" rIns="17059" bIns="8697">
              <a:spAutoFit/>
              <a:flatTx/>
            </a:bodyPr>
            <a:lstStyle/>
            <a:p>
              <a:endParaRPr lang="zh-TW" altLang="en-US"/>
            </a:p>
          </p:txBody>
        </p:sp>
        <p:sp>
          <p:nvSpPr>
            <p:cNvPr id="240668" name="Freeform 25"/>
            <p:cNvSpPr>
              <a:spLocks/>
            </p:cNvSpPr>
            <p:nvPr/>
          </p:nvSpPr>
          <p:spPr bwMode="auto">
            <a:xfrm>
              <a:off x="2677" y="1773"/>
              <a:ext cx="819" cy="580"/>
            </a:xfrm>
            <a:custGeom>
              <a:avLst/>
              <a:gdLst>
                <a:gd name="T0" fmla="*/ 723 w 723"/>
                <a:gd name="T1" fmla="*/ 0 h 528"/>
                <a:gd name="T2" fmla="*/ 105 w 723"/>
                <a:gd name="T3" fmla="*/ 0 h 528"/>
                <a:gd name="T4" fmla="*/ 98 w 723"/>
                <a:gd name="T5" fmla="*/ 12 h 528"/>
                <a:gd name="T6" fmla="*/ 87 w 723"/>
                <a:gd name="T7" fmla="*/ 44 h 528"/>
                <a:gd name="T8" fmla="*/ 77 w 723"/>
                <a:gd name="T9" fmla="*/ 72 h 528"/>
                <a:gd name="T10" fmla="*/ 71 w 723"/>
                <a:gd name="T11" fmla="*/ 90 h 528"/>
                <a:gd name="T12" fmla="*/ 63 w 723"/>
                <a:gd name="T13" fmla="*/ 113 h 528"/>
                <a:gd name="T14" fmla="*/ 54 w 723"/>
                <a:gd name="T15" fmla="*/ 141 h 528"/>
                <a:gd name="T16" fmla="*/ 47 w 723"/>
                <a:gd name="T17" fmla="*/ 167 h 528"/>
                <a:gd name="T18" fmla="*/ 36 w 723"/>
                <a:gd name="T19" fmla="*/ 206 h 528"/>
                <a:gd name="T20" fmla="*/ 29 w 723"/>
                <a:gd name="T21" fmla="*/ 239 h 528"/>
                <a:gd name="T22" fmla="*/ 21 w 723"/>
                <a:gd name="T23" fmla="*/ 272 h 528"/>
                <a:gd name="T24" fmla="*/ 17 w 723"/>
                <a:gd name="T25" fmla="*/ 303 h 528"/>
                <a:gd name="T26" fmla="*/ 14 w 723"/>
                <a:gd name="T27" fmla="*/ 332 h 528"/>
                <a:gd name="T28" fmla="*/ 9 w 723"/>
                <a:gd name="T29" fmla="*/ 371 h 528"/>
                <a:gd name="T30" fmla="*/ 5 w 723"/>
                <a:gd name="T31" fmla="*/ 428 h 528"/>
                <a:gd name="T32" fmla="*/ 2 w 723"/>
                <a:gd name="T33" fmla="*/ 486 h 528"/>
                <a:gd name="T34" fmla="*/ 0 w 723"/>
                <a:gd name="T35" fmla="*/ 528 h 528"/>
                <a:gd name="T36" fmla="*/ 540 w 723"/>
                <a:gd name="T37" fmla="*/ 527 h 528"/>
                <a:gd name="T38" fmla="*/ 540 w 723"/>
                <a:gd name="T39" fmla="*/ 509 h 528"/>
                <a:gd name="T40" fmla="*/ 539 w 723"/>
                <a:gd name="T41" fmla="*/ 491 h 528"/>
                <a:gd name="T42" fmla="*/ 540 w 723"/>
                <a:gd name="T43" fmla="*/ 471 h 528"/>
                <a:gd name="T44" fmla="*/ 543 w 723"/>
                <a:gd name="T45" fmla="*/ 446 h 528"/>
                <a:gd name="T46" fmla="*/ 546 w 723"/>
                <a:gd name="T47" fmla="*/ 426 h 528"/>
                <a:gd name="T48" fmla="*/ 551 w 723"/>
                <a:gd name="T49" fmla="*/ 396 h 528"/>
                <a:gd name="T50" fmla="*/ 557 w 723"/>
                <a:gd name="T51" fmla="*/ 363 h 528"/>
                <a:gd name="T52" fmla="*/ 561 w 723"/>
                <a:gd name="T53" fmla="*/ 341 h 528"/>
                <a:gd name="T54" fmla="*/ 567 w 723"/>
                <a:gd name="T55" fmla="*/ 317 h 528"/>
                <a:gd name="T56" fmla="*/ 576 w 723"/>
                <a:gd name="T57" fmla="*/ 284 h 528"/>
                <a:gd name="T58" fmla="*/ 584 w 723"/>
                <a:gd name="T59" fmla="*/ 260 h 528"/>
                <a:gd name="T60" fmla="*/ 591 w 723"/>
                <a:gd name="T61" fmla="*/ 234 h 528"/>
                <a:gd name="T62" fmla="*/ 602 w 723"/>
                <a:gd name="T63" fmla="*/ 207 h 528"/>
                <a:gd name="T64" fmla="*/ 611 w 723"/>
                <a:gd name="T65" fmla="*/ 185 h 528"/>
                <a:gd name="T66" fmla="*/ 623 w 723"/>
                <a:gd name="T67" fmla="*/ 158 h 528"/>
                <a:gd name="T68" fmla="*/ 636 w 723"/>
                <a:gd name="T69" fmla="*/ 129 h 528"/>
                <a:gd name="T70" fmla="*/ 654 w 723"/>
                <a:gd name="T71" fmla="*/ 101 h 528"/>
                <a:gd name="T72" fmla="*/ 677 w 723"/>
                <a:gd name="T73" fmla="*/ 65 h 528"/>
                <a:gd name="T74" fmla="*/ 696 w 723"/>
                <a:gd name="T75" fmla="*/ 33 h 528"/>
                <a:gd name="T76" fmla="*/ 713 w 723"/>
                <a:gd name="T77" fmla="*/ 15 h 528"/>
                <a:gd name="T78" fmla="*/ 723 w 723"/>
                <a:gd name="T79" fmla="*/ 0 h 52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23"/>
                <a:gd name="T121" fmla="*/ 0 h 528"/>
                <a:gd name="T122" fmla="*/ 723 w 723"/>
                <a:gd name="T123" fmla="*/ 528 h 52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23" h="528">
                  <a:moveTo>
                    <a:pt x="723" y="0"/>
                  </a:moveTo>
                  <a:lnTo>
                    <a:pt x="105" y="0"/>
                  </a:lnTo>
                  <a:lnTo>
                    <a:pt x="98" y="12"/>
                  </a:lnTo>
                  <a:lnTo>
                    <a:pt x="87" y="44"/>
                  </a:lnTo>
                  <a:lnTo>
                    <a:pt x="77" y="72"/>
                  </a:lnTo>
                  <a:lnTo>
                    <a:pt x="71" y="90"/>
                  </a:lnTo>
                  <a:lnTo>
                    <a:pt x="63" y="113"/>
                  </a:lnTo>
                  <a:lnTo>
                    <a:pt x="54" y="141"/>
                  </a:lnTo>
                  <a:lnTo>
                    <a:pt x="47" y="167"/>
                  </a:lnTo>
                  <a:lnTo>
                    <a:pt x="36" y="206"/>
                  </a:lnTo>
                  <a:lnTo>
                    <a:pt x="29" y="239"/>
                  </a:lnTo>
                  <a:lnTo>
                    <a:pt x="21" y="272"/>
                  </a:lnTo>
                  <a:lnTo>
                    <a:pt x="17" y="303"/>
                  </a:lnTo>
                  <a:lnTo>
                    <a:pt x="14" y="332"/>
                  </a:lnTo>
                  <a:lnTo>
                    <a:pt x="9" y="371"/>
                  </a:lnTo>
                  <a:lnTo>
                    <a:pt x="5" y="428"/>
                  </a:lnTo>
                  <a:lnTo>
                    <a:pt x="2" y="486"/>
                  </a:lnTo>
                  <a:lnTo>
                    <a:pt x="0" y="528"/>
                  </a:lnTo>
                  <a:lnTo>
                    <a:pt x="540" y="527"/>
                  </a:lnTo>
                  <a:lnTo>
                    <a:pt x="540" y="509"/>
                  </a:lnTo>
                  <a:lnTo>
                    <a:pt x="539" y="491"/>
                  </a:lnTo>
                  <a:lnTo>
                    <a:pt x="540" y="471"/>
                  </a:lnTo>
                  <a:lnTo>
                    <a:pt x="543" y="446"/>
                  </a:lnTo>
                  <a:lnTo>
                    <a:pt x="546" y="426"/>
                  </a:lnTo>
                  <a:lnTo>
                    <a:pt x="551" y="396"/>
                  </a:lnTo>
                  <a:lnTo>
                    <a:pt x="557" y="363"/>
                  </a:lnTo>
                  <a:lnTo>
                    <a:pt x="561" y="341"/>
                  </a:lnTo>
                  <a:lnTo>
                    <a:pt x="567" y="317"/>
                  </a:lnTo>
                  <a:lnTo>
                    <a:pt x="576" y="284"/>
                  </a:lnTo>
                  <a:lnTo>
                    <a:pt x="584" y="260"/>
                  </a:lnTo>
                  <a:lnTo>
                    <a:pt x="591" y="234"/>
                  </a:lnTo>
                  <a:lnTo>
                    <a:pt x="602" y="207"/>
                  </a:lnTo>
                  <a:lnTo>
                    <a:pt x="611" y="185"/>
                  </a:lnTo>
                  <a:lnTo>
                    <a:pt x="623" y="158"/>
                  </a:lnTo>
                  <a:lnTo>
                    <a:pt x="636" y="129"/>
                  </a:lnTo>
                  <a:lnTo>
                    <a:pt x="654" y="101"/>
                  </a:lnTo>
                  <a:lnTo>
                    <a:pt x="677" y="65"/>
                  </a:lnTo>
                  <a:lnTo>
                    <a:pt x="696" y="33"/>
                  </a:lnTo>
                  <a:lnTo>
                    <a:pt x="713" y="15"/>
                  </a:lnTo>
                  <a:lnTo>
                    <a:pt x="723" y="0"/>
                  </a:lnTo>
                  <a:close/>
                </a:path>
              </a:pathLst>
            </a:custGeom>
            <a:solidFill>
              <a:srgbClr val="99FFCC"/>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99FFCC"/>
              </a:extrusionClr>
            </a:sp3d>
          </p:spPr>
          <p:txBody>
            <a:bodyPr wrap="none" lIns="17059" tIns="8697" rIns="17059" bIns="8697">
              <a:spAutoFit/>
              <a:flatTx/>
            </a:bodyPr>
            <a:lstStyle/>
            <a:p>
              <a:endParaRPr lang="zh-TW" altLang="en-US"/>
            </a:p>
          </p:txBody>
        </p:sp>
        <p:sp>
          <p:nvSpPr>
            <p:cNvPr id="240669" name="Freeform 26"/>
            <p:cNvSpPr>
              <a:spLocks/>
            </p:cNvSpPr>
            <p:nvPr/>
          </p:nvSpPr>
          <p:spPr bwMode="auto">
            <a:xfrm>
              <a:off x="3299" y="864"/>
              <a:ext cx="752" cy="953"/>
            </a:xfrm>
            <a:custGeom>
              <a:avLst/>
              <a:gdLst>
                <a:gd name="T0" fmla="*/ 663 w 663"/>
                <a:gd name="T1" fmla="*/ 518 h 867"/>
                <a:gd name="T2" fmla="*/ 633 w 663"/>
                <a:gd name="T3" fmla="*/ 525 h 867"/>
                <a:gd name="T4" fmla="*/ 600 w 663"/>
                <a:gd name="T5" fmla="*/ 534 h 867"/>
                <a:gd name="T6" fmla="*/ 555 w 663"/>
                <a:gd name="T7" fmla="*/ 549 h 867"/>
                <a:gd name="T8" fmla="*/ 511 w 663"/>
                <a:gd name="T9" fmla="*/ 566 h 867"/>
                <a:gd name="T10" fmla="*/ 466 w 663"/>
                <a:gd name="T11" fmla="*/ 587 h 867"/>
                <a:gd name="T12" fmla="*/ 435 w 663"/>
                <a:gd name="T13" fmla="*/ 605 h 867"/>
                <a:gd name="T14" fmla="*/ 384 w 663"/>
                <a:gd name="T15" fmla="*/ 636 h 867"/>
                <a:gd name="T16" fmla="*/ 526 w 663"/>
                <a:gd name="T17" fmla="*/ 867 h 867"/>
                <a:gd name="T18" fmla="*/ 0 w 663"/>
                <a:gd name="T19" fmla="*/ 582 h 867"/>
                <a:gd name="T20" fmla="*/ 0 w 663"/>
                <a:gd name="T21" fmla="*/ 6 h 867"/>
                <a:gd name="T22" fmla="*/ 103 w 663"/>
                <a:gd name="T23" fmla="*/ 176 h 867"/>
                <a:gd name="T24" fmla="*/ 130 w 663"/>
                <a:gd name="T25" fmla="*/ 158 h 867"/>
                <a:gd name="T26" fmla="*/ 172 w 663"/>
                <a:gd name="T27" fmla="*/ 134 h 867"/>
                <a:gd name="T28" fmla="*/ 226 w 663"/>
                <a:gd name="T29" fmla="*/ 102 h 867"/>
                <a:gd name="T30" fmla="*/ 277 w 663"/>
                <a:gd name="T31" fmla="*/ 78 h 867"/>
                <a:gd name="T32" fmla="*/ 340 w 663"/>
                <a:gd name="T33" fmla="*/ 53 h 867"/>
                <a:gd name="T34" fmla="*/ 397 w 663"/>
                <a:gd name="T35" fmla="*/ 33 h 867"/>
                <a:gd name="T36" fmla="*/ 460 w 663"/>
                <a:gd name="T37" fmla="*/ 14 h 867"/>
                <a:gd name="T38" fmla="*/ 511 w 663"/>
                <a:gd name="T39" fmla="*/ 0 h 867"/>
                <a:gd name="T40" fmla="*/ 663 w 663"/>
                <a:gd name="T41" fmla="*/ 518 h 8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63"/>
                <a:gd name="T64" fmla="*/ 0 h 867"/>
                <a:gd name="T65" fmla="*/ 663 w 663"/>
                <a:gd name="T66" fmla="*/ 867 h 86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63" h="867">
                  <a:moveTo>
                    <a:pt x="663" y="518"/>
                  </a:moveTo>
                  <a:lnTo>
                    <a:pt x="633" y="525"/>
                  </a:lnTo>
                  <a:lnTo>
                    <a:pt x="600" y="534"/>
                  </a:lnTo>
                  <a:lnTo>
                    <a:pt x="555" y="549"/>
                  </a:lnTo>
                  <a:lnTo>
                    <a:pt x="511" y="566"/>
                  </a:lnTo>
                  <a:lnTo>
                    <a:pt x="466" y="587"/>
                  </a:lnTo>
                  <a:lnTo>
                    <a:pt x="435" y="605"/>
                  </a:lnTo>
                  <a:lnTo>
                    <a:pt x="384" y="636"/>
                  </a:lnTo>
                  <a:lnTo>
                    <a:pt x="526" y="867"/>
                  </a:lnTo>
                  <a:lnTo>
                    <a:pt x="0" y="582"/>
                  </a:lnTo>
                  <a:lnTo>
                    <a:pt x="0" y="6"/>
                  </a:lnTo>
                  <a:lnTo>
                    <a:pt x="103" y="176"/>
                  </a:lnTo>
                  <a:lnTo>
                    <a:pt x="130" y="158"/>
                  </a:lnTo>
                  <a:lnTo>
                    <a:pt x="172" y="134"/>
                  </a:lnTo>
                  <a:lnTo>
                    <a:pt x="226" y="102"/>
                  </a:lnTo>
                  <a:lnTo>
                    <a:pt x="277" y="78"/>
                  </a:lnTo>
                  <a:lnTo>
                    <a:pt x="340" y="53"/>
                  </a:lnTo>
                  <a:lnTo>
                    <a:pt x="397" y="33"/>
                  </a:lnTo>
                  <a:lnTo>
                    <a:pt x="460" y="14"/>
                  </a:lnTo>
                  <a:lnTo>
                    <a:pt x="511" y="0"/>
                  </a:lnTo>
                  <a:lnTo>
                    <a:pt x="663" y="518"/>
                  </a:lnTo>
                  <a:close/>
                </a:path>
              </a:pathLst>
            </a:custGeom>
            <a:solidFill>
              <a:schemeClr val="accent1"/>
            </a:solidFill>
            <a:ln w="9525">
              <a:miter lim="800000"/>
              <a:headEnd/>
              <a:tailEnd/>
            </a:ln>
            <a:scene3d>
              <a:camera prst="legacyObliqueTopRight"/>
              <a:lightRig rig="legacyFlat3" dir="r"/>
            </a:scene3d>
            <a:sp3d extrusionH="430200" prstMaterial="legacyMatte">
              <a:bevelT w="13500" h="13500" prst="angle"/>
              <a:bevelB w="13500" h="13500" prst="angle"/>
              <a:extrusionClr>
                <a:schemeClr val="accent1"/>
              </a:extrusionClr>
            </a:sp3d>
          </p:spPr>
          <p:txBody>
            <a:bodyPr wrap="none" lIns="17059" tIns="8697" rIns="17059" bIns="8697">
              <a:spAutoFit/>
              <a:flatTx/>
            </a:bodyPr>
            <a:lstStyle/>
            <a:p>
              <a:endParaRPr lang="zh-TW" altLang="en-US"/>
            </a:p>
          </p:txBody>
        </p:sp>
        <p:sp>
          <p:nvSpPr>
            <p:cNvPr id="240670" name="Freeform 27"/>
            <p:cNvSpPr>
              <a:spLocks/>
            </p:cNvSpPr>
            <p:nvPr/>
          </p:nvSpPr>
          <p:spPr bwMode="auto">
            <a:xfrm>
              <a:off x="3877" y="816"/>
              <a:ext cx="773" cy="621"/>
            </a:xfrm>
            <a:custGeom>
              <a:avLst/>
              <a:gdLst>
                <a:gd name="T0" fmla="*/ 540 w 682"/>
                <a:gd name="T1" fmla="*/ 565 h 565"/>
                <a:gd name="T2" fmla="*/ 505 w 682"/>
                <a:gd name="T3" fmla="*/ 556 h 565"/>
                <a:gd name="T4" fmla="*/ 444 w 682"/>
                <a:gd name="T5" fmla="*/ 546 h 565"/>
                <a:gd name="T6" fmla="*/ 384 w 682"/>
                <a:gd name="T7" fmla="*/ 541 h 565"/>
                <a:gd name="T8" fmla="*/ 321 w 682"/>
                <a:gd name="T9" fmla="*/ 540 h 565"/>
                <a:gd name="T10" fmla="*/ 271 w 682"/>
                <a:gd name="T11" fmla="*/ 543 h 565"/>
                <a:gd name="T12" fmla="*/ 222 w 682"/>
                <a:gd name="T13" fmla="*/ 549 h 565"/>
                <a:gd name="T14" fmla="*/ 181 w 682"/>
                <a:gd name="T15" fmla="*/ 556 h 565"/>
                <a:gd name="T16" fmla="*/ 154 w 682"/>
                <a:gd name="T17" fmla="*/ 561 h 565"/>
                <a:gd name="T18" fmla="*/ 0 w 682"/>
                <a:gd name="T19" fmla="*/ 43 h 565"/>
                <a:gd name="T20" fmla="*/ 63 w 682"/>
                <a:gd name="T21" fmla="*/ 30 h 565"/>
                <a:gd name="T22" fmla="*/ 132 w 682"/>
                <a:gd name="T23" fmla="*/ 16 h 565"/>
                <a:gd name="T24" fmla="*/ 211 w 682"/>
                <a:gd name="T25" fmla="*/ 7 h 565"/>
                <a:gd name="T26" fmla="*/ 297 w 682"/>
                <a:gd name="T27" fmla="*/ 0 h 565"/>
                <a:gd name="T28" fmla="*/ 378 w 682"/>
                <a:gd name="T29" fmla="*/ 1 h 565"/>
                <a:gd name="T30" fmla="*/ 445 w 682"/>
                <a:gd name="T31" fmla="*/ 6 h 565"/>
                <a:gd name="T32" fmla="*/ 513 w 682"/>
                <a:gd name="T33" fmla="*/ 12 h 565"/>
                <a:gd name="T34" fmla="*/ 579 w 682"/>
                <a:gd name="T35" fmla="*/ 22 h 565"/>
                <a:gd name="T36" fmla="*/ 634 w 682"/>
                <a:gd name="T37" fmla="*/ 34 h 565"/>
                <a:gd name="T38" fmla="*/ 682 w 682"/>
                <a:gd name="T39" fmla="*/ 45 h 565"/>
                <a:gd name="T40" fmla="*/ 540 w 682"/>
                <a:gd name="T41" fmla="*/ 565 h 5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82"/>
                <a:gd name="T64" fmla="*/ 0 h 565"/>
                <a:gd name="T65" fmla="*/ 682 w 682"/>
                <a:gd name="T66" fmla="*/ 565 h 5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82" h="565">
                  <a:moveTo>
                    <a:pt x="540" y="565"/>
                  </a:moveTo>
                  <a:lnTo>
                    <a:pt x="505" y="556"/>
                  </a:lnTo>
                  <a:lnTo>
                    <a:pt x="444" y="546"/>
                  </a:lnTo>
                  <a:lnTo>
                    <a:pt x="384" y="541"/>
                  </a:lnTo>
                  <a:lnTo>
                    <a:pt x="321" y="540"/>
                  </a:lnTo>
                  <a:lnTo>
                    <a:pt x="271" y="543"/>
                  </a:lnTo>
                  <a:lnTo>
                    <a:pt x="222" y="549"/>
                  </a:lnTo>
                  <a:lnTo>
                    <a:pt x="181" y="556"/>
                  </a:lnTo>
                  <a:lnTo>
                    <a:pt x="154" y="561"/>
                  </a:lnTo>
                  <a:lnTo>
                    <a:pt x="0" y="43"/>
                  </a:lnTo>
                  <a:lnTo>
                    <a:pt x="63" y="30"/>
                  </a:lnTo>
                  <a:lnTo>
                    <a:pt x="132" y="16"/>
                  </a:lnTo>
                  <a:lnTo>
                    <a:pt x="211" y="7"/>
                  </a:lnTo>
                  <a:lnTo>
                    <a:pt x="297" y="0"/>
                  </a:lnTo>
                  <a:lnTo>
                    <a:pt x="378" y="1"/>
                  </a:lnTo>
                  <a:lnTo>
                    <a:pt x="445" y="6"/>
                  </a:lnTo>
                  <a:lnTo>
                    <a:pt x="513" y="12"/>
                  </a:lnTo>
                  <a:lnTo>
                    <a:pt x="579" y="22"/>
                  </a:lnTo>
                  <a:lnTo>
                    <a:pt x="634" y="34"/>
                  </a:lnTo>
                  <a:lnTo>
                    <a:pt x="682" y="45"/>
                  </a:lnTo>
                  <a:lnTo>
                    <a:pt x="540" y="565"/>
                  </a:lnTo>
                  <a:close/>
                </a:path>
              </a:pathLst>
            </a:custGeom>
            <a:solidFill>
              <a:srgbClr val="008000"/>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008000"/>
              </a:extrusionClr>
            </a:sp3d>
          </p:spPr>
          <p:txBody>
            <a:bodyPr wrap="none" lIns="17059" tIns="8697" rIns="17059" bIns="8697">
              <a:spAutoFit/>
              <a:flatTx/>
            </a:bodyPr>
            <a:lstStyle/>
            <a:p>
              <a:endParaRPr lang="zh-TW" altLang="en-US"/>
            </a:p>
          </p:txBody>
        </p:sp>
        <p:sp>
          <p:nvSpPr>
            <p:cNvPr id="240671" name="Line 28"/>
            <p:cNvSpPr>
              <a:spLocks noChangeShapeType="1"/>
            </p:cNvSpPr>
            <p:nvPr/>
          </p:nvSpPr>
          <p:spPr bwMode="auto">
            <a:xfrm flipH="1">
              <a:off x="4512" y="874"/>
              <a:ext cx="161" cy="572"/>
            </a:xfrm>
            <a:prstGeom prst="line">
              <a:avLst/>
            </a:prstGeom>
            <a:noFill/>
            <a:ln w="88900">
              <a:solidFill>
                <a:srgbClr val="9999A7"/>
              </a:solidFill>
              <a:round/>
              <a:headEnd/>
              <a:tailEnd/>
            </a:ln>
            <a:scene3d>
              <a:camera prst="legacyObliqueTopRight"/>
              <a:lightRig rig="legacyFlat3" dir="r"/>
            </a:scene3d>
            <a:sp3d extrusionH="430200" prstMaterial="legacyMatte">
              <a:bevelT w="13500" h="13500" prst="angle"/>
              <a:bevelB w="13500" h="13500" prst="angle"/>
              <a:extrusionClr>
                <a:srgbClr val="9999A7"/>
              </a:extrusionClr>
            </a:sp3d>
          </p:spPr>
          <p:txBody>
            <a:bodyPr wrap="none" lIns="17059" tIns="8697" rIns="17059" bIns="8697">
              <a:spAutoFit/>
              <a:flatTx/>
            </a:bodyPr>
            <a:lstStyle/>
            <a:p>
              <a:endParaRPr lang="zh-TW" altLang="en-US"/>
            </a:p>
          </p:txBody>
        </p:sp>
        <p:sp>
          <p:nvSpPr>
            <p:cNvPr id="240672" name="Freeform 29"/>
            <p:cNvSpPr>
              <a:spLocks/>
            </p:cNvSpPr>
            <p:nvPr/>
          </p:nvSpPr>
          <p:spPr bwMode="auto">
            <a:xfrm>
              <a:off x="4536" y="882"/>
              <a:ext cx="845" cy="835"/>
            </a:xfrm>
            <a:custGeom>
              <a:avLst/>
              <a:gdLst>
                <a:gd name="T0" fmla="*/ 384 w 746"/>
                <a:gd name="T1" fmla="*/ 759 h 759"/>
                <a:gd name="T2" fmla="*/ 345 w 746"/>
                <a:gd name="T3" fmla="*/ 719 h 759"/>
                <a:gd name="T4" fmla="*/ 290 w 746"/>
                <a:gd name="T5" fmla="*/ 669 h 759"/>
                <a:gd name="T6" fmla="*/ 246 w 746"/>
                <a:gd name="T7" fmla="*/ 638 h 759"/>
                <a:gd name="T8" fmla="*/ 188 w 746"/>
                <a:gd name="T9" fmla="*/ 600 h 759"/>
                <a:gd name="T10" fmla="*/ 129 w 746"/>
                <a:gd name="T11" fmla="*/ 570 h 759"/>
                <a:gd name="T12" fmla="*/ 69 w 746"/>
                <a:gd name="T13" fmla="*/ 545 h 759"/>
                <a:gd name="T14" fmla="*/ 29 w 746"/>
                <a:gd name="T15" fmla="*/ 530 h 759"/>
                <a:gd name="T16" fmla="*/ 0 w 746"/>
                <a:gd name="T17" fmla="*/ 521 h 759"/>
                <a:gd name="T18" fmla="*/ 143 w 746"/>
                <a:gd name="T19" fmla="*/ 0 h 759"/>
                <a:gd name="T20" fmla="*/ 186 w 746"/>
                <a:gd name="T21" fmla="*/ 12 h 759"/>
                <a:gd name="T22" fmla="*/ 234 w 746"/>
                <a:gd name="T23" fmla="*/ 29 h 759"/>
                <a:gd name="T24" fmla="*/ 309 w 746"/>
                <a:gd name="T25" fmla="*/ 59 h 759"/>
                <a:gd name="T26" fmla="*/ 386 w 746"/>
                <a:gd name="T27" fmla="*/ 93 h 759"/>
                <a:gd name="T28" fmla="*/ 455 w 746"/>
                <a:gd name="T29" fmla="*/ 131 h 759"/>
                <a:gd name="T30" fmla="*/ 527 w 746"/>
                <a:gd name="T31" fmla="*/ 174 h 759"/>
                <a:gd name="T32" fmla="*/ 588 w 746"/>
                <a:gd name="T33" fmla="*/ 219 h 759"/>
                <a:gd name="T34" fmla="*/ 671 w 746"/>
                <a:gd name="T35" fmla="*/ 284 h 759"/>
                <a:gd name="T36" fmla="*/ 714 w 746"/>
                <a:gd name="T37" fmla="*/ 324 h 759"/>
                <a:gd name="T38" fmla="*/ 746 w 746"/>
                <a:gd name="T39" fmla="*/ 356 h 759"/>
                <a:gd name="T40" fmla="*/ 384 w 746"/>
                <a:gd name="T41" fmla="*/ 759 h 7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46"/>
                <a:gd name="T64" fmla="*/ 0 h 759"/>
                <a:gd name="T65" fmla="*/ 746 w 746"/>
                <a:gd name="T66" fmla="*/ 759 h 75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46" h="759">
                  <a:moveTo>
                    <a:pt x="384" y="759"/>
                  </a:moveTo>
                  <a:lnTo>
                    <a:pt x="345" y="719"/>
                  </a:lnTo>
                  <a:lnTo>
                    <a:pt x="290" y="669"/>
                  </a:lnTo>
                  <a:lnTo>
                    <a:pt x="246" y="638"/>
                  </a:lnTo>
                  <a:lnTo>
                    <a:pt x="188" y="600"/>
                  </a:lnTo>
                  <a:lnTo>
                    <a:pt x="129" y="570"/>
                  </a:lnTo>
                  <a:lnTo>
                    <a:pt x="69" y="545"/>
                  </a:lnTo>
                  <a:lnTo>
                    <a:pt x="29" y="530"/>
                  </a:lnTo>
                  <a:lnTo>
                    <a:pt x="0" y="521"/>
                  </a:lnTo>
                  <a:lnTo>
                    <a:pt x="143" y="0"/>
                  </a:lnTo>
                  <a:lnTo>
                    <a:pt x="186" y="12"/>
                  </a:lnTo>
                  <a:lnTo>
                    <a:pt x="234" y="29"/>
                  </a:lnTo>
                  <a:lnTo>
                    <a:pt x="309" y="59"/>
                  </a:lnTo>
                  <a:lnTo>
                    <a:pt x="386" y="93"/>
                  </a:lnTo>
                  <a:lnTo>
                    <a:pt x="455" y="131"/>
                  </a:lnTo>
                  <a:lnTo>
                    <a:pt x="527" y="174"/>
                  </a:lnTo>
                  <a:lnTo>
                    <a:pt x="588" y="219"/>
                  </a:lnTo>
                  <a:lnTo>
                    <a:pt x="671" y="284"/>
                  </a:lnTo>
                  <a:lnTo>
                    <a:pt x="714" y="324"/>
                  </a:lnTo>
                  <a:lnTo>
                    <a:pt x="746" y="356"/>
                  </a:lnTo>
                  <a:lnTo>
                    <a:pt x="384" y="759"/>
                  </a:lnTo>
                  <a:close/>
                </a:path>
              </a:pathLst>
            </a:custGeom>
            <a:solidFill>
              <a:srgbClr val="FFFF00"/>
            </a:solidFill>
            <a:ln w="9525">
              <a:miter lim="800000"/>
              <a:headEnd/>
              <a:tailEnd/>
            </a:ln>
            <a:scene3d>
              <a:camera prst="legacyObliqueTopRight"/>
              <a:lightRig rig="legacyFlat3" dir="r"/>
            </a:scene3d>
            <a:sp3d extrusionH="430200" prstMaterial="legacyMatte">
              <a:bevelT w="13500" h="13500" prst="angle"/>
              <a:bevelB w="13500" h="13500" prst="angle"/>
              <a:extrusionClr>
                <a:srgbClr val="FFFF00"/>
              </a:extrusionClr>
            </a:sp3d>
          </p:spPr>
          <p:txBody>
            <a:bodyPr wrap="none" lIns="17059" tIns="8697" rIns="17059" bIns="8697">
              <a:spAutoFit/>
              <a:flatTx/>
            </a:bodyPr>
            <a:lstStyle/>
            <a:p>
              <a:endParaRPr lang="zh-TW" altLang="en-US"/>
            </a:p>
          </p:txBody>
        </p:sp>
        <p:sp>
          <p:nvSpPr>
            <p:cNvPr id="240673" name="Line 30"/>
            <p:cNvSpPr>
              <a:spLocks noChangeShapeType="1"/>
            </p:cNvSpPr>
            <p:nvPr/>
          </p:nvSpPr>
          <p:spPr bwMode="auto">
            <a:xfrm flipV="1">
              <a:off x="2080" y="1775"/>
              <a:ext cx="0" cy="58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74" name="Line 31"/>
            <p:cNvSpPr>
              <a:spLocks noChangeShapeType="1"/>
            </p:cNvSpPr>
            <p:nvPr/>
          </p:nvSpPr>
          <p:spPr bwMode="auto">
            <a:xfrm flipV="1">
              <a:off x="2078" y="1653"/>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75" name="Line 32"/>
            <p:cNvSpPr>
              <a:spLocks noChangeShapeType="1"/>
            </p:cNvSpPr>
            <p:nvPr/>
          </p:nvSpPr>
          <p:spPr bwMode="auto">
            <a:xfrm flipV="1">
              <a:off x="2792" y="1653"/>
              <a:ext cx="126" cy="125"/>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76" name="Freeform 33"/>
            <p:cNvSpPr>
              <a:spLocks/>
            </p:cNvSpPr>
            <p:nvPr/>
          </p:nvSpPr>
          <p:spPr bwMode="auto">
            <a:xfrm>
              <a:off x="2677" y="1776"/>
              <a:ext cx="117" cy="578"/>
            </a:xfrm>
            <a:custGeom>
              <a:avLst/>
              <a:gdLst>
                <a:gd name="T0" fmla="*/ 0 w 103"/>
                <a:gd name="T1" fmla="*/ 526 h 526"/>
                <a:gd name="T2" fmla="*/ 5 w 103"/>
                <a:gd name="T3" fmla="*/ 437 h 526"/>
                <a:gd name="T4" fmla="*/ 14 w 103"/>
                <a:gd name="T5" fmla="*/ 339 h 526"/>
                <a:gd name="T6" fmla="*/ 26 w 103"/>
                <a:gd name="T7" fmla="*/ 254 h 526"/>
                <a:gd name="T8" fmla="*/ 46 w 103"/>
                <a:gd name="T9" fmla="*/ 168 h 526"/>
                <a:gd name="T10" fmla="*/ 68 w 103"/>
                <a:gd name="T11" fmla="*/ 95 h 526"/>
                <a:gd name="T12" fmla="*/ 86 w 103"/>
                <a:gd name="T13" fmla="*/ 44 h 526"/>
                <a:gd name="T14" fmla="*/ 103 w 103"/>
                <a:gd name="T15" fmla="*/ 0 h 526"/>
                <a:gd name="T16" fmla="*/ 0 60000 65536"/>
                <a:gd name="T17" fmla="*/ 0 60000 65536"/>
                <a:gd name="T18" fmla="*/ 0 60000 65536"/>
                <a:gd name="T19" fmla="*/ 0 60000 65536"/>
                <a:gd name="T20" fmla="*/ 0 60000 65536"/>
                <a:gd name="T21" fmla="*/ 0 60000 65536"/>
                <a:gd name="T22" fmla="*/ 0 60000 65536"/>
                <a:gd name="T23" fmla="*/ 0 60000 65536"/>
                <a:gd name="T24" fmla="*/ 0 w 103"/>
                <a:gd name="T25" fmla="*/ 0 h 526"/>
                <a:gd name="T26" fmla="*/ 103 w 103"/>
                <a:gd name="T27" fmla="*/ 526 h 5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3" h="526">
                  <a:moveTo>
                    <a:pt x="0" y="526"/>
                  </a:moveTo>
                  <a:lnTo>
                    <a:pt x="5" y="437"/>
                  </a:lnTo>
                  <a:lnTo>
                    <a:pt x="14" y="339"/>
                  </a:lnTo>
                  <a:lnTo>
                    <a:pt x="26" y="254"/>
                  </a:lnTo>
                  <a:lnTo>
                    <a:pt x="46" y="168"/>
                  </a:lnTo>
                  <a:lnTo>
                    <a:pt x="68" y="95"/>
                  </a:lnTo>
                  <a:lnTo>
                    <a:pt x="86" y="44"/>
                  </a:lnTo>
                  <a:lnTo>
                    <a:pt x="103" y="0"/>
                  </a:lnTo>
                </a:path>
              </a:pathLst>
            </a:custGeom>
            <a:noFill/>
            <a:ln w="12700">
              <a:solidFill>
                <a:srgbClr val="FFFFFF"/>
              </a:solidFill>
              <a:round/>
              <a:headEnd/>
              <a:tailEnd/>
            </a:ln>
          </p:spPr>
          <p:txBody>
            <a:bodyPr wrap="none" lIns="17059" tIns="8697" rIns="17059" bIns="8697">
              <a:spAutoFit/>
            </a:bodyPr>
            <a:lstStyle/>
            <a:p>
              <a:endParaRPr lang="zh-TW" altLang="en-US"/>
            </a:p>
          </p:txBody>
        </p:sp>
        <p:sp>
          <p:nvSpPr>
            <p:cNvPr id="240677" name="Line 34"/>
            <p:cNvSpPr>
              <a:spLocks noChangeShapeType="1"/>
            </p:cNvSpPr>
            <p:nvPr/>
          </p:nvSpPr>
          <p:spPr bwMode="auto">
            <a:xfrm flipV="1">
              <a:off x="2838" y="2772"/>
              <a:ext cx="554" cy="274"/>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78" name="Line 35"/>
            <p:cNvSpPr>
              <a:spLocks noChangeShapeType="1"/>
            </p:cNvSpPr>
            <p:nvPr/>
          </p:nvSpPr>
          <p:spPr bwMode="auto">
            <a:xfrm flipV="1">
              <a:off x="3389" y="2650"/>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79" name="Line 36"/>
            <p:cNvSpPr>
              <a:spLocks noChangeShapeType="1"/>
            </p:cNvSpPr>
            <p:nvPr/>
          </p:nvSpPr>
          <p:spPr bwMode="auto">
            <a:xfrm flipV="1">
              <a:off x="4092" y="3168"/>
              <a:ext cx="124"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0" name="Line 37"/>
            <p:cNvSpPr>
              <a:spLocks noChangeShapeType="1"/>
            </p:cNvSpPr>
            <p:nvPr/>
          </p:nvSpPr>
          <p:spPr bwMode="auto">
            <a:xfrm flipV="1">
              <a:off x="4029" y="3283"/>
              <a:ext cx="68" cy="616"/>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1" name="Line 38"/>
            <p:cNvSpPr>
              <a:spLocks noChangeShapeType="1"/>
            </p:cNvSpPr>
            <p:nvPr/>
          </p:nvSpPr>
          <p:spPr bwMode="auto">
            <a:xfrm flipV="1">
              <a:off x="4589" y="3131"/>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2" name="Line 39"/>
            <p:cNvSpPr>
              <a:spLocks noChangeShapeType="1"/>
            </p:cNvSpPr>
            <p:nvPr/>
          </p:nvSpPr>
          <p:spPr bwMode="auto">
            <a:xfrm flipH="1" flipV="1">
              <a:off x="4590" y="3251"/>
              <a:ext cx="229" cy="561"/>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3" name="Line 40"/>
            <p:cNvSpPr>
              <a:spLocks noChangeShapeType="1"/>
            </p:cNvSpPr>
            <p:nvPr/>
          </p:nvSpPr>
          <p:spPr bwMode="auto">
            <a:xfrm flipV="1">
              <a:off x="5793" y="2599"/>
              <a:ext cx="124"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4" name="Line 41"/>
            <p:cNvSpPr>
              <a:spLocks noChangeShapeType="1"/>
            </p:cNvSpPr>
            <p:nvPr/>
          </p:nvSpPr>
          <p:spPr bwMode="auto">
            <a:xfrm flipH="1" flipV="1">
              <a:off x="5185" y="2564"/>
              <a:ext cx="612" cy="158"/>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5" name="Line 42"/>
            <p:cNvSpPr>
              <a:spLocks noChangeShapeType="1"/>
            </p:cNvSpPr>
            <p:nvPr/>
          </p:nvSpPr>
          <p:spPr bwMode="auto">
            <a:xfrm flipH="1">
              <a:off x="5194" y="1933"/>
              <a:ext cx="596" cy="206"/>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6" name="Line 43"/>
            <p:cNvSpPr>
              <a:spLocks noChangeShapeType="1"/>
            </p:cNvSpPr>
            <p:nvPr/>
          </p:nvSpPr>
          <p:spPr bwMode="auto">
            <a:xfrm flipV="1">
              <a:off x="5787" y="1811"/>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7" name="Line 44"/>
            <p:cNvSpPr>
              <a:spLocks noChangeShapeType="1"/>
            </p:cNvSpPr>
            <p:nvPr/>
          </p:nvSpPr>
          <p:spPr bwMode="auto">
            <a:xfrm flipH="1">
              <a:off x="4957" y="1277"/>
              <a:ext cx="423" cy="448"/>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8" name="Line 45"/>
            <p:cNvSpPr>
              <a:spLocks noChangeShapeType="1"/>
            </p:cNvSpPr>
            <p:nvPr/>
          </p:nvSpPr>
          <p:spPr bwMode="auto">
            <a:xfrm flipV="1">
              <a:off x="5378" y="1158"/>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89" name="Line 46"/>
            <p:cNvSpPr>
              <a:spLocks noChangeShapeType="1"/>
            </p:cNvSpPr>
            <p:nvPr/>
          </p:nvSpPr>
          <p:spPr bwMode="auto">
            <a:xfrm>
              <a:off x="3876" y="864"/>
              <a:ext cx="178" cy="584"/>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90" name="Line 47"/>
            <p:cNvSpPr>
              <a:spLocks noChangeShapeType="1"/>
            </p:cNvSpPr>
            <p:nvPr/>
          </p:nvSpPr>
          <p:spPr bwMode="auto">
            <a:xfrm flipV="1">
              <a:off x="3874" y="745"/>
              <a:ext cx="123" cy="123"/>
            </a:xfrm>
            <a:prstGeom prst="line">
              <a:avLst/>
            </a:prstGeom>
            <a:noFill/>
            <a:ln w="12700">
              <a:solidFill>
                <a:srgbClr val="FFFFFF"/>
              </a:solidFill>
              <a:round/>
              <a:headEnd/>
              <a:tailEnd/>
            </a:ln>
          </p:spPr>
          <p:txBody>
            <a:bodyPr wrap="none" lIns="17059" tIns="8697" rIns="17059" bIns="8697">
              <a:spAutoFit/>
            </a:bodyPr>
            <a:lstStyle/>
            <a:p>
              <a:endParaRPr lang="zh-TW" altLang="en-US"/>
            </a:p>
          </p:txBody>
        </p:sp>
        <p:sp>
          <p:nvSpPr>
            <p:cNvPr id="240691" name="Rectangle 48"/>
            <p:cNvSpPr>
              <a:spLocks noChangeArrowheads="1"/>
            </p:cNvSpPr>
            <p:nvPr/>
          </p:nvSpPr>
          <p:spPr bwMode="auto">
            <a:xfrm>
              <a:off x="2727" y="1872"/>
              <a:ext cx="568" cy="286"/>
            </a:xfrm>
            <a:prstGeom prst="rect">
              <a:avLst/>
            </a:prstGeom>
            <a:noFill/>
            <a:ln w="9525">
              <a:noFill/>
              <a:miter lim="800000"/>
              <a:headEnd/>
              <a:tailEnd/>
            </a:ln>
          </p:spPr>
          <p:txBody>
            <a:bodyPr wrap="none" lIns="17059" tIns="8697" rIns="17059" bIns="8697">
              <a:spAutoFit/>
            </a:bodyPr>
            <a:lstStyle/>
            <a:p>
              <a:pPr defTabSz="865188" eaLnBrk="0" hangingPunct="0">
                <a:lnSpc>
                  <a:spcPct val="90000"/>
                </a:lnSpc>
              </a:pPr>
              <a:r>
                <a:rPr kumimoji="0" lang="en-US" altLang="zh-TW" sz="1000" b="1"/>
                <a:t>Establish</a:t>
              </a:r>
            </a:p>
            <a:p>
              <a:pPr defTabSz="865188" eaLnBrk="0" hangingPunct="0">
                <a:lnSpc>
                  <a:spcPct val="90000"/>
                </a:lnSpc>
              </a:pPr>
              <a:r>
                <a:rPr kumimoji="0" lang="en-US" altLang="zh-TW" sz="1000" b="1"/>
                <a:t>improvement</a:t>
              </a:r>
            </a:p>
            <a:p>
              <a:pPr defTabSz="865188" eaLnBrk="0" hangingPunct="0">
                <a:lnSpc>
                  <a:spcPct val="90000"/>
                </a:lnSpc>
              </a:pPr>
              <a:r>
                <a:rPr kumimoji="0" lang="en-US" altLang="zh-TW" sz="1000" b="1"/>
                <a:t>infrastructure</a:t>
              </a:r>
            </a:p>
          </p:txBody>
        </p:sp>
        <p:sp>
          <p:nvSpPr>
            <p:cNvPr id="240692" name="Text Box 49"/>
            <p:cNvSpPr txBox="1">
              <a:spLocks noChangeArrowheads="1"/>
            </p:cNvSpPr>
            <p:nvPr/>
          </p:nvSpPr>
          <p:spPr bwMode="auto">
            <a:xfrm>
              <a:off x="3436" y="480"/>
              <a:ext cx="698" cy="205"/>
            </a:xfrm>
            <a:prstGeom prst="rect">
              <a:avLst/>
            </a:prstGeom>
            <a:noFill/>
            <a:ln w="9525">
              <a:noFill/>
              <a:miter lim="800000"/>
              <a:headEnd/>
              <a:tailEnd/>
            </a:ln>
          </p:spPr>
          <p:txBody>
            <a:bodyPr wrap="none" lIns="17059" tIns="8697" rIns="17059" bIns="8697">
              <a:spAutoFit/>
            </a:bodyPr>
            <a:lstStyle/>
            <a:p>
              <a:pPr algn="l" defTabSz="865188" eaLnBrk="0" hangingPunct="0"/>
              <a:r>
                <a:rPr kumimoji="0" lang="en-US" altLang="zh-TW" sz="1900" b="1">
                  <a:solidFill>
                    <a:srgbClr val="FFFF00"/>
                  </a:solidFill>
                </a:rPr>
                <a:t>Learning</a:t>
              </a:r>
              <a:endParaRPr kumimoji="0" lang="en-US" altLang="zh-TW" sz="1300" b="1">
                <a:solidFill>
                  <a:srgbClr val="FFFF00"/>
                </a:solidFill>
              </a:endParaRPr>
            </a:p>
          </p:txBody>
        </p:sp>
        <p:sp>
          <p:nvSpPr>
            <p:cNvPr id="240693" name="Text Box 50"/>
            <p:cNvSpPr txBox="1">
              <a:spLocks noChangeArrowheads="1"/>
            </p:cNvSpPr>
            <p:nvPr/>
          </p:nvSpPr>
          <p:spPr bwMode="auto">
            <a:xfrm>
              <a:off x="4973" y="3696"/>
              <a:ext cx="973" cy="204"/>
            </a:xfrm>
            <a:prstGeom prst="rect">
              <a:avLst/>
            </a:prstGeom>
            <a:noFill/>
            <a:ln w="9525">
              <a:noFill/>
              <a:miter lim="800000"/>
              <a:headEnd/>
              <a:tailEnd/>
            </a:ln>
          </p:spPr>
          <p:txBody>
            <a:bodyPr wrap="none" lIns="17059" tIns="8697" rIns="17059" bIns="8697">
              <a:spAutoFit/>
            </a:bodyPr>
            <a:lstStyle/>
            <a:p>
              <a:pPr algn="l" defTabSz="865188" eaLnBrk="0" hangingPunct="0"/>
              <a:r>
                <a:rPr kumimoji="0" lang="en-US" altLang="zh-TW" sz="1900" b="1">
                  <a:solidFill>
                    <a:srgbClr val="FFFF00"/>
                  </a:solidFill>
                </a:rPr>
                <a:t>Establishing</a:t>
              </a:r>
            </a:p>
          </p:txBody>
        </p:sp>
        <p:sp>
          <p:nvSpPr>
            <p:cNvPr id="240694" name="Text Box 51"/>
            <p:cNvSpPr txBox="1">
              <a:spLocks noChangeArrowheads="1"/>
            </p:cNvSpPr>
            <p:nvPr/>
          </p:nvSpPr>
          <p:spPr bwMode="auto">
            <a:xfrm>
              <a:off x="5404" y="864"/>
              <a:ext cx="521" cy="205"/>
            </a:xfrm>
            <a:prstGeom prst="rect">
              <a:avLst/>
            </a:prstGeom>
            <a:noFill/>
            <a:ln w="9525">
              <a:noFill/>
              <a:miter lim="800000"/>
              <a:headEnd/>
              <a:tailEnd/>
            </a:ln>
          </p:spPr>
          <p:txBody>
            <a:bodyPr wrap="none" lIns="17059" tIns="8697" rIns="17059" bIns="8697">
              <a:spAutoFit/>
            </a:bodyPr>
            <a:lstStyle/>
            <a:p>
              <a:pPr algn="l" defTabSz="865188" eaLnBrk="0" hangingPunct="0"/>
              <a:r>
                <a:rPr kumimoji="0" lang="en-US" altLang="zh-TW" sz="1900" b="1">
                  <a:solidFill>
                    <a:srgbClr val="FFFF00"/>
                  </a:solidFill>
                </a:rPr>
                <a:t>Acting</a:t>
              </a:r>
            </a:p>
          </p:txBody>
        </p:sp>
        <p:sp>
          <p:nvSpPr>
            <p:cNvPr id="240695" name="Text Box 52"/>
            <p:cNvSpPr txBox="1">
              <a:spLocks noChangeArrowheads="1"/>
            </p:cNvSpPr>
            <p:nvPr/>
          </p:nvSpPr>
          <p:spPr bwMode="auto">
            <a:xfrm>
              <a:off x="1014" y="1872"/>
              <a:ext cx="377" cy="318"/>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Stimulus</a:t>
              </a:r>
            </a:p>
            <a:p>
              <a:pPr defTabSz="865188" eaLnBrk="0" hangingPunct="0"/>
              <a:r>
                <a:rPr kumimoji="0" lang="en-US" altLang="zh-TW" sz="1000" b="1"/>
                <a:t>for</a:t>
              </a:r>
            </a:p>
            <a:p>
              <a:pPr defTabSz="865188" eaLnBrk="0" hangingPunct="0"/>
              <a:r>
                <a:rPr kumimoji="0" lang="en-US" altLang="zh-TW" sz="1000" b="1"/>
                <a:t>change</a:t>
              </a:r>
            </a:p>
          </p:txBody>
        </p:sp>
        <p:sp>
          <p:nvSpPr>
            <p:cNvPr id="240696" name="Text Box 53"/>
            <p:cNvSpPr txBox="1">
              <a:spLocks noChangeArrowheads="1"/>
            </p:cNvSpPr>
            <p:nvPr/>
          </p:nvSpPr>
          <p:spPr bwMode="auto">
            <a:xfrm>
              <a:off x="1665" y="1920"/>
              <a:ext cx="321"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Set</a:t>
              </a:r>
            </a:p>
            <a:p>
              <a:pPr defTabSz="865188" eaLnBrk="0" hangingPunct="0"/>
              <a:r>
                <a:rPr kumimoji="0" lang="en-US" altLang="zh-TW" sz="1000" b="1"/>
                <a:t>context</a:t>
              </a:r>
            </a:p>
          </p:txBody>
        </p:sp>
        <p:sp>
          <p:nvSpPr>
            <p:cNvPr id="240697" name="Text Box 54"/>
            <p:cNvSpPr txBox="1">
              <a:spLocks noChangeArrowheads="1"/>
            </p:cNvSpPr>
            <p:nvPr/>
          </p:nvSpPr>
          <p:spPr bwMode="auto">
            <a:xfrm>
              <a:off x="2118" y="1920"/>
              <a:ext cx="526"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Build</a:t>
              </a:r>
            </a:p>
            <a:p>
              <a:pPr defTabSz="865188" eaLnBrk="0" hangingPunct="0"/>
              <a:r>
                <a:rPr kumimoji="0" lang="en-US" altLang="zh-TW" sz="1000" b="1"/>
                <a:t>sponsorship</a:t>
              </a:r>
            </a:p>
          </p:txBody>
        </p:sp>
        <p:sp>
          <p:nvSpPr>
            <p:cNvPr id="240698" name="Text Box 55"/>
            <p:cNvSpPr txBox="1">
              <a:spLocks noChangeArrowheads="1"/>
            </p:cNvSpPr>
            <p:nvPr/>
          </p:nvSpPr>
          <p:spPr bwMode="auto">
            <a:xfrm>
              <a:off x="2744" y="2424"/>
              <a:ext cx="585" cy="318"/>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Characterize</a:t>
              </a:r>
            </a:p>
            <a:p>
              <a:pPr defTabSz="865188" eaLnBrk="0" hangingPunct="0"/>
              <a:r>
                <a:rPr kumimoji="0" lang="en-US" altLang="zh-TW" sz="1000" b="1"/>
                <a:t>current and</a:t>
              </a:r>
            </a:p>
            <a:p>
              <a:pPr defTabSz="865188" eaLnBrk="0" hangingPunct="0"/>
              <a:r>
                <a:rPr kumimoji="0" lang="en-US" altLang="zh-TW" sz="1000" b="1"/>
                <a:t>desired states</a:t>
              </a:r>
            </a:p>
          </p:txBody>
        </p:sp>
        <p:sp>
          <p:nvSpPr>
            <p:cNvPr id="240699" name="Text Box 56"/>
            <p:cNvSpPr txBox="1">
              <a:spLocks noChangeArrowheads="1"/>
            </p:cNvSpPr>
            <p:nvPr/>
          </p:nvSpPr>
          <p:spPr bwMode="auto">
            <a:xfrm>
              <a:off x="3016" y="2921"/>
              <a:ext cx="526" cy="318"/>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Develop</a:t>
              </a:r>
            </a:p>
            <a:p>
              <a:pPr defTabSz="865188" eaLnBrk="0" hangingPunct="0"/>
              <a:r>
                <a:rPr kumimoji="0" lang="en-US" altLang="zh-TW" sz="1000" b="1"/>
                <a:t>recommend-</a:t>
              </a:r>
            </a:p>
            <a:p>
              <a:pPr defTabSz="865188" eaLnBrk="0" hangingPunct="0"/>
              <a:r>
                <a:rPr kumimoji="0" lang="en-US" altLang="zh-TW" sz="1000" b="1"/>
                <a:t>ations</a:t>
              </a:r>
            </a:p>
          </p:txBody>
        </p:sp>
        <p:sp>
          <p:nvSpPr>
            <p:cNvPr id="240700" name="Text Box 57"/>
            <p:cNvSpPr txBox="1">
              <a:spLocks noChangeArrowheads="1"/>
            </p:cNvSpPr>
            <p:nvPr/>
          </p:nvSpPr>
          <p:spPr bwMode="auto">
            <a:xfrm>
              <a:off x="3587" y="3360"/>
              <a:ext cx="382"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Set</a:t>
              </a:r>
            </a:p>
            <a:p>
              <a:pPr defTabSz="865188" eaLnBrk="0" hangingPunct="0"/>
              <a:r>
                <a:rPr kumimoji="0" lang="en-US" altLang="zh-TW" sz="1000" b="1"/>
                <a:t>priorities</a:t>
              </a:r>
            </a:p>
          </p:txBody>
        </p:sp>
        <p:sp>
          <p:nvSpPr>
            <p:cNvPr id="240701" name="Text Box 58"/>
            <p:cNvSpPr txBox="1">
              <a:spLocks noChangeArrowheads="1"/>
            </p:cNvSpPr>
            <p:nvPr/>
          </p:nvSpPr>
          <p:spPr bwMode="auto">
            <a:xfrm>
              <a:off x="4165" y="3456"/>
              <a:ext cx="400"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Develop</a:t>
              </a:r>
            </a:p>
            <a:p>
              <a:pPr defTabSz="865188" eaLnBrk="0" hangingPunct="0"/>
              <a:r>
                <a:rPr kumimoji="0" lang="en-US" altLang="zh-TW" sz="1000" b="1"/>
                <a:t>approach</a:t>
              </a:r>
            </a:p>
          </p:txBody>
        </p:sp>
        <p:sp>
          <p:nvSpPr>
            <p:cNvPr id="240702" name="Text Box 59"/>
            <p:cNvSpPr txBox="1">
              <a:spLocks noChangeArrowheads="1"/>
            </p:cNvSpPr>
            <p:nvPr/>
          </p:nvSpPr>
          <p:spPr bwMode="auto">
            <a:xfrm>
              <a:off x="4834" y="3264"/>
              <a:ext cx="316"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Plan</a:t>
              </a:r>
            </a:p>
            <a:p>
              <a:pPr defTabSz="865188" eaLnBrk="0" hangingPunct="0"/>
              <a:r>
                <a:rPr kumimoji="0" lang="en-US" altLang="zh-TW" sz="1000" b="1"/>
                <a:t>actions</a:t>
              </a:r>
            </a:p>
          </p:txBody>
        </p:sp>
        <p:sp>
          <p:nvSpPr>
            <p:cNvPr id="240703" name="Text Box 60"/>
            <p:cNvSpPr txBox="1">
              <a:spLocks noChangeArrowheads="1"/>
            </p:cNvSpPr>
            <p:nvPr/>
          </p:nvSpPr>
          <p:spPr bwMode="auto">
            <a:xfrm>
              <a:off x="5218" y="2784"/>
              <a:ext cx="350"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Create</a:t>
              </a:r>
            </a:p>
            <a:p>
              <a:pPr defTabSz="865188" eaLnBrk="0" hangingPunct="0"/>
              <a:r>
                <a:rPr kumimoji="0" lang="en-US" altLang="zh-TW" sz="1000" b="1"/>
                <a:t>solution</a:t>
              </a:r>
            </a:p>
          </p:txBody>
        </p:sp>
        <p:sp>
          <p:nvSpPr>
            <p:cNvPr id="240704" name="Text Box 61"/>
            <p:cNvSpPr txBox="1">
              <a:spLocks noChangeArrowheads="1"/>
            </p:cNvSpPr>
            <p:nvPr/>
          </p:nvSpPr>
          <p:spPr bwMode="auto">
            <a:xfrm>
              <a:off x="5363" y="2208"/>
              <a:ext cx="377"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Pilot/test</a:t>
              </a:r>
            </a:p>
            <a:p>
              <a:pPr defTabSz="865188" eaLnBrk="0" hangingPunct="0"/>
              <a:r>
                <a:rPr kumimoji="0" lang="en-US" altLang="zh-TW" sz="1000" b="1"/>
                <a:t>solution</a:t>
              </a:r>
            </a:p>
          </p:txBody>
        </p:sp>
        <p:sp>
          <p:nvSpPr>
            <p:cNvPr id="240705" name="Text Box 62"/>
            <p:cNvSpPr txBox="1">
              <a:spLocks noChangeArrowheads="1"/>
            </p:cNvSpPr>
            <p:nvPr/>
          </p:nvSpPr>
          <p:spPr bwMode="auto">
            <a:xfrm>
              <a:off x="5218" y="1632"/>
              <a:ext cx="350"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Refine</a:t>
              </a:r>
            </a:p>
            <a:p>
              <a:pPr defTabSz="865188" eaLnBrk="0" hangingPunct="0"/>
              <a:r>
                <a:rPr kumimoji="0" lang="en-US" altLang="zh-TW" sz="1000" b="1"/>
                <a:t>solution</a:t>
              </a:r>
            </a:p>
          </p:txBody>
        </p:sp>
        <p:sp>
          <p:nvSpPr>
            <p:cNvPr id="240706" name="Text Box 63"/>
            <p:cNvSpPr txBox="1">
              <a:spLocks noChangeArrowheads="1"/>
            </p:cNvSpPr>
            <p:nvPr/>
          </p:nvSpPr>
          <p:spPr bwMode="auto">
            <a:xfrm>
              <a:off x="4692" y="1152"/>
              <a:ext cx="442" cy="215"/>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Implement</a:t>
              </a:r>
            </a:p>
            <a:p>
              <a:pPr defTabSz="865188" eaLnBrk="0" hangingPunct="0"/>
              <a:r>
                <a:rPr kumimoji="0" lang="en-US" altLang="zh-TW" sz="1000" b="1"/>
                <a:t>solution</a:t>
              </a:r>
            </a:p>
          </p:txBody>
        </p:sp>
        <p:sp>
          <p:nvSpPr>
            <p:cNvPr id="240707" name="Text Box 64"/>
            <p:cNvSpPr txBox="1">
              <a:spLocks noChangeArrowheads="1"/>
            </p:cNvSpPr>
            <p:nvPr/>
          </p:nvSpPr>
          <p:spPr bwMode="auto">
            <a:xfrm>
              <a:off x="4115" y="912"/>
              <a:ext cx="339" cy="318"/>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Analyze</a:t>
              </a:r>
            </a:p>
            <a:p>
              <a:pPr defTabSz="865188" eaLnBrk="0" hangingPunct="0"/>
              <a:r>
                <a:rPr kumimoji="0" lang="en-US" altLang="zh-TW" sz="1000" b="1"/>
                <a:t>and</a:t>
              </a:r>
            </a:p>
            <a:p>
              <a:pPr defTabSz="865188" eaLnBrk="0" hangingPunct="0"/>
              <a:r>
                <a:rPr kumimoji="0" lang="en-US" altLang="zh-TW" sz="1000" b="1"/>
                <a:t>validate</a:t>
              </a:r>
            </a:p>
          </p:txBody>
        </p:sp>
        <p:sp>
          <p:nvSpPr>
            <p:cNvPr id="240708" name="Text Box 65"/>
            <p:cNvSpPr txBox="1">
              <a:spLocks noChangeArrowheads="1"/>
            </p:cNvSpPr>
            <p:nvPr/>
          </p:nvSpPr>
          <p:spPr bwMode="auto">
            <a:xfrm>
              <a:off x="3492" y="1056"/>
              <a:ext cx="358" cy="318"/>
            </a:xfrm>
            <a:prstGeom prst="rect">
              <a:avLst/>
            </a:prstGeom>
            <a:noFill/>
            <a:ln w="9525">
              <a:noFill/>
              <a:miter lim="800000"/>
              <a:headEnd/>
              <a:tailEnd/>
            </a:ln>
          </p:spPr>
          <p:txBody>
            <a:bodyPr wrap="none" lIns="17059" tIns="8697" rIns="17059" bIns="8697">
              <a:spAutoFit/>
            </a:bodyPr>
            <a:lstStyle/>
            <a:p>
              <a:pPr defTabSz="865188" eaLnBrk="0" hangingPunct="0"/>
              <a:r>
                <a:rPr kumimoji="0" lang="en-US" altLang="zh-TW" sz="1000" b="1"/>
                <a:t>Propose</a:t>
              </a:r>
            </a:p>
            <a:p>
              <a:pPr defTabSz="865188" eaLnBrk="0" hangingPunct="0"/>
              <a:r>
                <a:rPr kumimoji="0" lang="en-US" altLang="zh-TW" sz="1000" b="1"/>
                <a:t>future</a:t>
              </a:r>
            </a:p>
            <a:p>
              <a:pPr defTabSz="865188" eaLnBrk="0" hangingPunct="0"/>
              <a:r>
                <a:rPr kumimoji="0" lang="en-US" altLang="zh-TW" sz="1000" b="1"/>
                <a:t>actions</a:t>
              </a:r>
            </a:p>
          </p:txBody>
        </p:sp>
        <p:sp>
          <p:nvSpPr>
            <p:cNvPr id="240709" name="Text Box 66"/>
            <p:cNvSpPr txBox="1">
              <a:spLocks noChangeArrowheads="1"/>
            </p:cNvSpPr>
            <p:nvPr/>
          </p:nvSpPr>
          <p:spPr bwMode="auto">
            <a:xfrm>
              <a:off x="1852" y="2976"/>
              <a:ext cx="894" cy="204"/>
            </a:xfrm>
            <a:prstGeom prst="rect">
              <a:avLst/>
            </a:prstGeom>
            <a:noFill/>
            <a:ln w="9525">
              <a:noFill/>
              <a:miter lim="800000"/>
              <a:headEnd/>
              <a:tailEnd/>
            </a:ln>
          </p:spPr>
          <p:txBody>
            <a:bodyPr wrap="none" lIns="17059" tIns="8697" rIns="17059" bIns="8697">
              <a:spAutoFit/>
            </a:bodyPr>
            <a:lstStyle/>
            <a:p>
              <a:pPr algn="l" defTabSz="865188" eaLnBrk="0" hangingPunct="0"/>
              <a:r>
                <a:rPr kumimoji="0" lang="en-US" altLang="zh-TW" sz="1900" b="1">
                  <a:solidFill>
                    <a:srgbClr val="FFFF00"/>
                  </a:solidFill>
                </a:rPr>
                <a:t>Diagnosing</a:t>
              </a:r>
            </a:p>
          </p:txBody>
        </p:sp>
        <p:sp>
          <p:nvSpPr>
            <p:cNvPr id="240710" name="Text Box 67"/>
            <p:cNvSpPr txBox="1">
              <a:spLocks noChangeArrowheads="1"/>
            </p:cNvSpPr>
            <p:nvPr/>
          </p:nvSpPr>
          <p:spPr bwMode="auto">
            <a:xfrm>
              <a:off x="1804" y="1392"/>
              <a:ext cx="689" cy="205"/>
            </a:xfrm>
            <a:prstGeom prst="rect">
              <a:avLst/>
            </a:prstGeom>
            <a:noFill/>
            <a:ln w="9525">
              <a:noFill/>
              <a:miter lim="800000"/>
              <a:headEnd/>
              <a:tailEnd/>
            </a:ln>
          </p:spPr>
          <p:txBody>
            <a:bodyPr wrap="none" lIns="17059" tIns="8697" rIns="17059" bIns="8697">
              <a:spAutoFit/>
            </a:bodyPr>
            <a:lstStyle/>
            <a:p>
              <a:pPr algn="l" defTabSz="865188" eaLnBrk="0" hangingPunct="0"/>
              <a:r>
                <a:rPr kumimoji="0" lang="en-US" altLang="zh-TW" sz="1900" b="1">
                  <a:solidFill>
                    <a:srgbClr val="FFFF00"/>
                  </a:solidFill>
                </a:rPr>
                <a:t>Initiating</a:t>
              </a:r>
            </a:p>
          </p:txBody>
        </p:sp>
        <p:sp>
          <p:nvSpPr>
            <p:cNvPr id="240711" name="Line 68"/>
            <p:cNvSpPr>
              <a:spLocks noChangeShapeType="1"/>
            </p:cNvSpPr>
            <p:nvPr/>
          </p:nvSpPr>
          <p:spPr bwMode="auto">
            <a:xfrm>
              <a:off x="1427" y="1775"/>
              <a:ext cx="176" cy="316"/>
            </a:xfrm>
            <a:prstGeom prst="line">
              <a:avLst/>
            </a:prstGeom>
            <a:noFill/>
            <a:ln w="12700">
              <a:solidFill>
                <a:schemeClr val="bg1"/>
              </a:solidFill>
              <a:round/>
              <a:headEnd type="none" w="sm" len="sm"/>
              <a:tailEnd type="none" w="sm" len="sm"/>
            </a:ln>
          </p:spPr>
          <p:txBody>
            <a:bodyPr wrap="none" lIns="17059" tIns="8697" rIns="17059" bIns="8697">
              <a:spAutoFit/>
            </a:bodyPr>
            <a:lstStyle/>
            <a:p>
              <a:endParaRPr lang="zh-TW" altLang="en-US"/>
            </a:p>
          </p:txBody>
        </p:sp>
        <p:sp>
          <p:nvSpPr>
            <p:cNvPr id="240712" name="Line 69"/>
            <p:cNvSpPr>
              <a:spLocks noChangeShapeType="1"/>
            </p:cNvSpPr>
            <p:nvPr/>
          </p:nvSpPr>
          <p:spPr bwMode="auto">
            <a:xfrm flipH="1">
              <a:off x="1424" y="2091"/>
              <a:ext cx="180" cy="267"/>
            </a:xfrm>
            <a:prstGeom prst="line">
              <a:avLst/>
            </a:prstGeom>
            <a:noFill/>
            <a:ln w="12700">
              <a:solidFill>
                <a:schemeClr val="bg1"/>
              </a:solidFill>
              <a:round/>
              <a:headEnd type="none" w="sm" len="sm"/>
              <a:tailEnd type="none" w="sm" len="sm"/>
            </a:ln>
          </p:spPr>
          <p:txBody>
            <a:bodyPr wrap="none" lIns="17059" tIns="8697" rIns="17059" bIns="8697">
              <a:spAutoFit/>
            </a:bodyPr>
            <a:lstStyle/>
            <a:p>
              <a:endParaRPr lang="zh-TW" altLang="en-US"/>
            </a:p>
          </p:txBody>
        </p:sp>
      </p:grpSp>
      <p:sp>
        <p:nvSpPr>
          <p:cNvPr id="240644" name="Text Box 70"/>
          <p:cNvSpPr txBox="1">
            <a:spLocks noChangeArrowheads="1"/>
          </p:cNvSpPr>
          <p:nvPr/>
        </p:nvSpPr>
        <p:spPr bwMode="auto">
          <a:xfrm>
            <a:off x="2700338" y="260350"/>
            <a:ext cx="3271837" cy="536575"/>
          </a:xfrm>
          <a:prstGeom prst="rect">
            <a:avLst/>
          </a:prstGeom>
          <a:noFill/>
          <a:ln w="9525">
            <a:noFill/>
            <a:miter lim="800000"/>
            <a:headEnd type="none" w="sm" len="sm"/>
            <a:tailEnd type="none" w="sm" len="sm"/>
          </a:ln>
        </p:spPr>
        <p:txBody>
          <a:bodyPr wrap="none" lIns="86493" tIns="43247" rIns="86493" bIns="43247">
            <a:spAutoFit/>
          </a:bodyPr>
          <a:lstStyle/>
          <a:p>
            <a:pPr algn="l" defTabSz="865188" eaLnBrk="0" hangingPunct="0">
              <a:lnSpc>
                <a:spcPct val="87000"/>
              </a:lnSpc>
            </a:pPr>
            <a:r>
              <a:rPr kumimoji="0" lang="en-US" altLang="zh-TW" sz="3400" b="1">
                <a:solidFill>
                  <a:srgbClr val="FFFF00"/>
                </a:solidFill>
              </a:rPr>
              <a:t>IDEAL</a:t>
            </a:r>
            <a:r>
              <a:rPr kumimoji="0" lang="en-US" altLang="zh-TW" sz="3400" b="1" baseline="30000">
                <a:solidFill>
                  <a:srgbClr val="FFFF00"/>
                </a:solidFill>
              </a:rPr>
              <a:t>SM</a:t>
            </a:r>
            <a:r>
              <a:rPr kumimoji="0" lang="en-US" altLang="zh-TW" sz="3400" b="1">
                <a:solidFill>
                  <a:srgbClr val="FFFF00"/>
                </a:solidFill>
              </a:rPr>
              <a:t> Model</a:t>
            </a:r>
          </a:p>
        </p:txBody>
      </p:sp>
      <p:sp>
        <p:nvSpPr>
          <p:cNvPr id="240645" name="Text Box 71"/>
          <p:cNvSpPr txBox="1">
            <a:spLocks noChangeArrowheads="1"/>
          </p:cNvSpPr>
          <p:nvPr/>
        </p:nvSpPr>
        <p:spPr bwMode="auto">
          <a:xfrm>
            <a:off x="323850" y="5949950"/>
            <a:ext cx="2668588" cy="482600"/>
          </a:xfrm>
          <a:prstGeom prst="rect">
            <a:avLst/>
          </a:prstGeom>
          <a:noFill/>
          <a:ln w="9525">
            <a:noFill/>
            <a:miter lim="800000"/>
            <a:headEnd type="none" w="sm" len="sm"/>
            <a:tailEnd type="none" w="sm" len="sm"/>
          </a:ln>
        </p:spPr>
        <p:txBody>
          <a:bodyPr wrap="none" lIns="86493" tIns="43247" rIns="86493" bIns="43247">
            <a:spAutoFit/>
          </a:bodyPr>
          <a:lstStyle/>
          <a:p>
            <a:pPr algn="l" defTabSz="865188" eaLnBrk="0" hangingPunct="0">
              <a:lnSpc>
                <a:spcPct val="87000"/>
              </a:lnSpc>
            </a:pPr>
            <a:r>
              <a:rPr kumimoji="0" lang="en-US" altLang="zh-TW" sz="1500" b="1" baseline="30000">
                <a:latin typeface="Century Schoolbook" pitchFamily="18" charset="0"/>
              </a:rPr>
              <a:t>SM </a:t>
            </a:r>
            <a:r>
              <a:rPr kumimoji="0" lang="en-US" altLang="zh-TW" sz="1500" b="1">
                <a:latin typeface="Century Schoolbook" pitchFamily="18" charset="0"/>
              </a:rPr>
              <a:t>IDEAL is a service mark of </a:t>
            </a:r>
          </a:p>
          <a:p>
            <a:pPr algn="l" defTabSz="865188" eaLnBrk="0" hangingPunct="0">
              <a:lnSpc>
                <a:spcPct val="87000"/>
              </a:lnSpc>
            </a:pPr>
            <a:r>
              <a:rPr kumimoji="0" lang="en-US" altLang="zh-TW" sz="1500" b="1">
                <a:latin typeface="Century Schoolbook" pitchFamily="18" charset="0"/>
              </a:rPr>
              <a:t>Carnegie Mellon University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5186" name="Rectangle 2"/>
          <p:cNvSpPr>
            <a:spLocks noGrp="1" noChangeArrowheads="1"/>
          </p:cNvSpPr>
          <p:nvPr>
            <p:ph type="title"/>
          </p:nvPr>
        </p:nvSpPr>
        <p:spPr>
          <a:xfrm>
            <a:off x="755650" y="333375"/>
            <a:ext cx="8037513" cy="685800"/>
          </a:xfrm>
        </p:spPr>
        <p:txBody>
          <a:bodyPr lIns="0" tIns="0" rIns="0" bIns="0" anchor="t"/>
          <a:lstStyle/>
          <a:p>
            <a:pPr defTabSz="762000" eaLnBrk="1" hangingPunct="1">
              <a:defRPr/>
            </a:pPr>
            <a:r>
              <a:rPr lang="en-US" b="0" smtClean="0">
                <a:solidFill>
                  <a:srgbClr val="FFFF00"/>
                </a:solidFill>
              </a:rPr>
              <a:t>Ongoing Communication is Key</a:t>
            </a:r>
          </a:p>
        </p:txBody>
      </p:sp>
      <p:sp>
        <p:nvSpPr>
          <p:cNvPr id="1885187" name="Rectangle 3"/>
          <p:cNvSpPr>
            <a:spLocks noChangeArrowheads="1"/>
          </p:cNvSpPr>
          <p:nvPr/>
        </p:nvSpPr>
        <p:spPr bwMode="auto">
          <a:xfrm>
            <a:off x="6651625" y="3573463"/>
            <a:ext cx="1620838" cy="469900"/>
          </a:xfrm>
          <a:prstGeom prst="rect">
            <a:avLst/>
          </a:prstGeom>
          <a:noFill/>
          <a:ln w="9525">
            <a:noFill/>
            <a:miter lim="800000"/>
            <a:headEnd/>
            <a:tailEnd/>
          </a:ln>
        </p:spPr>
        <p:txBody>
          <a:bodyPr lIns="73013" tIns="36506" rIns="73013" bIns="36506">
            <a:spAutoFit/>
          </a:bodyPr>
          <a:lstStyle/>
          <a:p>
            <a:pPr algn="l" defTabSz="584200" eaLnBrk="0" hangingPunct="0">
              <a:spcBef>
                <a:spcPct val="50000"/>
              </a:spcBef>
            </a:pPr>
            <a:r>
              <a:rPr kumimoji="0" lang="en-US" altLang="zh-TW" sz="1300" b="1"/>
              <a:t>How individuals commit to change</a:t>
            </a:r>
          </a:p>
        </p:txBody>
      </p:sp>
      <p:sp>
        <p:nvSpPr>
          <p:cNvPr id="241668" name="Rectangle 4"/>
          <p:cNvSpPr>
            <a:spLocks noChangeArrowheads="1"/>
          </p:cNvSpPr>
          <p:nvPr/>
        </p:nvSpPr>
        <p:spPr bwMode="auto">
          <a:xfrm>
            <a:off x="1236663" y="1665288"/>
            <a:ext cx="5235575" cy="3746500"/>
          </a:xfrm>
          <a:prstGeom prst="rect">
            <a:avLst/>
          </a:prstGeom>
          <a:solidFill>
            <a:srgbClr val="CCECFF"/>
          </a:solidFill>
          <a:ln w="9525">
            <a:solidFill>
              <a:schemeClr val="tx1"/>
            </a:solidFill>
            <a:miter lim="800000"/>
            <a:headEnd/>
            <a:tailEnd/>
          </a:ln>
        </p:spPr>
        <p:txBody>
          <a:bodyPr/>
          <a:lstStyle/>
          <a:p>
            <a:endParaRPr lang="zh-TW" altLang="en-US"/>
          </a:p>
        </p:txBody>
      </p:sp>
      <p:sp>
        <p:nvSpPr>
          <p:cNvPr id="241669" name="Line 5"/>
          <p:cNvSpPr>
            <a:spLocks noChangeShapeType="1"/>
          </p:cNvSpPr>
          <p:nvPr/>
        </p:nvSpPr>
        <p:spPr bwMode="auto">
          <a:xfrm flipV="1">
            <a:off x="1344613" y="1773238"/>
            <a:ext cx="1587" cy="3530600"/>
          </a:xfrm>
          <a:prstGeom prst="line">
            <a:avLst/>
          </a:prstGeom>
          <a:noFill/>
          <a:ln w="107950">
            <a:solidFill>
              <a:srgbClr val="3399FF"/>
            </a:solidFill>
            <a:round/>
            <a:headEnd/>
            <a:tailEnd/>
          </a:ln>
        </p:spPr>
        <p:txBody>
          <a:bodyPr/>
          <a:lstStyle/>
          <a:p>
            <a:endParaRPr lang="zh-TW" altLang="en-US"/>
          </a:p>
        </p:txBody>
      </p:sp>
      <p:sp>
        <p:nvSpPr>
          <p:cNvPr id="241670" name="Line 6"/>
          <p:cNvSpPr>
            <a:spLocks noChangeShapeType="1"/>
          </p:cNvSpPr>
          <p:nvPr/>
        </p:nvSpPr>
        <p:spPr bwMode="auto">
          <a:xfrm>
            <a:off x="1344613" y="5303838"/>
            <a:ext cx="5005387" cy="1587"/>
          </a:xfrm>
          <a:prstGeom prst="line">
            <a:avLst/>
          </a:prstGeom>
          <a:noFill/>
          <a:ln w="107950">
            <a:solidFill>
              <a:srgbClr val="3399FF"/>
            </a:solidFill>
            <a:round/>
            <a:headEnd/>
            <a:tailEnd/>
          </a:ln>
        </p:spPr>
        <p:txBody>
          <a:bodyPr/>
          <a:lstStyle/>
          <a:p>
            <a:endParaRPr lang="zh-TW" altLang="en-US"/>
          </a:p>
        </p:txBody>
      </p:sp>
      <p:sp>
        <p:nvSpPr>
          <p:cNvPr id="241671" name="Freeform 7"/>
          <p:cNvSpPr>
            <a:spLocks/>
          </p:cNvSpPr>
          <p:nvPr/>
        </p:nvSpPr>
        <p:spPr bwMode="auto">
          <a:xfrm>
            <a:off x="1941513" y="2152650"/>
            <a:ext cx="4070350" cy="2947988"/>
          </a:xfrm>
          <a:custGeom>
            <a:avLst/>
            <a:gdLst>
              <a:gd name="T0" fmla="*/ 0 w 2564"/>
              <a:gd name="T1" fmla="*/ 1857 h 1857"/>
              <a:gd name="T2" fmla="*/ 282 w 2564"/>
              <a:gd name="T3" fmla="*/ 1814 h 1857"/>
              <a:gd name="T4" fmla="*/ 436 w 2564"/>
              <a:gd name="T5" fmla="*/ 1772 h 1857"/>
              <a:gd name="T6" fmla="*/ 564 w 2564"/>
              <a:gd name="T7" fmla="*/ 1729 h 1857"/>
              <a:gd name="T8" fmla="*/ 641 w 2564"/>
              <a:gd name="T9" fmla="*/ 1678 h 1857"/>
              <a:gd name="T10" fmla="*/ 761 w 2564"/>
              <a:gd name="T11" fmla="*/ 1593 h 1857"/>
              <a:gd name="T12" fmla="*/ 889 w 2564"/>
              <a:gd name="T13" fmla="*/ 1482 h 1857"/>
              <a:gd name="T14" fmla="*/ 1000 w 2564"/>
              <a:gd name="T15" fmla="*/ 1346 h 1857"/>
              <a:gd name="T16" fmla="*/ 1094 w 2564"/>
              <a:gd name="T17" fmla="*/ 1184 h 1857"/>
              <a:gd name="T18" fmla="*/ 1162 w 2564"/>
              <a:gd name="T19" fmla="*/ 1039 h 1857"/>
              <a:gd name="T20" fmla="*/ 1239 w 2564"/>
              <a:gd name="T21" fmla="*/ 894 h 1857"/>
              <a:gd name="T22" fmla="*/ 1333 w 2564"/>
              <a:gd name="T23" fmla="*/ 741 h 1857"/>
              <a:gd name="T24" fmla="*/ 1436 w 2564"/>
              <a:gd name="T25" fmla="*/ 596 h 1857"/>
              <a:gd name="T26" fmla="*/ 1547 w 2564"/>
              <a:gd name="T27" fmla="*/ 477 h 1857"/>
              <a:gd name="T28" fmla="*/ 1641 w 2564"/>
              <a:gd name="T29" fmla="*/ 392 h 1857"/>
              <a:gd name="T30" fmla="*/ 1666 w 2564"/>
              <a:gd name="T31" fmla="*/ 366 h 1857"/>
              <a:gd name="T32" fmla="*/ 1675 w 2564"/>
              <a:gd name="T33" fmla="*/ 358 h 1857"/>
              <a:gd name="T34" fmla="*/ 1683 w 2564"/>
              <a:gd name="T35" fmla="*/ 349 h 1857"/>
              <a:gd name="T36" fmla="*/ 1718 w 2564"/>
              <a:gd name="T37" fmla="*/ 332 h 1857"/>
              <a:gd name="T38" fmla="*/ 1820 w 2564"/>
              <a:gd name="T39" fmla="*/ 264 h 1857"/>
              <a:gd name="T40" fmla="*/ 1965 w 2564"/>
              <a:gd name="T41" fmla="*/ 179 h 1857"/>
              <a:gd name="T42" fmla="*/ 2136 w 2564"/>
              <a:gd name="T43" fmla="*/ 110 h 1857"/>
              <a:gd name="T44" fmla="*/ 2358 w 2564"/>
              <a:gd name="T45" fmla="*/ 34 h 1857"/>
              <a:gd name="T46" fmla="*/ 2470 w 2564"/>
              <a:gd name="T47" fmla="*/ 8 h 1857"/>
              <a:gd name="T48" fmla="*/ 2564 w 2564"/>
              <a:gd name="T49" fmla="*/ 0 h 18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564"/>
              <a:gd name="T76" fmla="*/ 0 h 1857"/>
              <a:gd name="T77" fmla="*/ 2564 w 2564"/>
              <a:gd name="T78" fmla="*/ 1857 h 18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564" h="1857">
                <a:moveTo>
                  <a:pt x="0" y="1857"/>
                </a:moveTo>
                <a:lnTo>
                  <a:pt x="282" y="1814"/>
                </a:lnTo>
                <a:lnTo>
                  <a:pt x="436" y="1772"/>
                </a:lnTo>
                <a:lnTo>
                  <a:pt x="564" y="1729"/>
                </a:lnTo>
                <a:lnTo>
                  <a:pt x="641" y="1678"/>
                </a:lnTo>
                <a:lnTo>
                  <a:pt x="761" y="1593"/>
                </a:lnTo>
                <a:lnTo>
                  <a:pt x="889" y="1482"/>
                </a:lnTo>
                <a:lnTo>
                  <a:pt x="1000" y="1346"/>
                </a:lnTo>
                <a:lnTo>
                  <a:pt x="1094" y="1184"/>
                </a:lnTo>
                <a:lnTo>
                  <a:pt x="1162" y="1039"/>
                </a:lnTo>
                <a:lnTo>
                  <a:pt x="1239" y="894"/>
                </a:lnTo>
                <a:lnTo>
                  <a:pt x="1333" y="741"/>
                </a:lnTo>
                <a:lnTo>
                  <a:pt x="1436" y="596"/>
                </a:lnTo>
                <a:lnTo>
                  <a:pt x="1547" y="477"/>
                </a:lnTo>
                <a:lnTo>
                  <a:pt x="1641" y="392"/>
                </a:lnTo>
                <a:lnTo>
                  <a:pt x="1666" y="366"/>
                </a:lnTo>
                <a:lnTo>
                  <a:pt x="1675" y="358"/>
                </a:lnTo>
                <a:lnTo>
                  <a:pt x="1683" y="349"/>
                </a:lnTo>
                <a:lnTo>
                  <a:pt x="1718" y="332"/>
                </a:lnTo>
                <a:lnTo>
                  <a:pt x="1820" y="264"/>
                </a:lnTo>
                <a:lnTo>
                  <a:pt x="1965" y="179"/>
                </a:lnTo>
                <a:lnTo>
                  <a:pt x="2136" y="110"/>
                </a:lnTo>
                <a:lnTo>
                  <a:pt x="2358" y="34"/>
                </a:lnTo>
                <a:lnTo>
                  <a:pt x="2470" y="8"/>
                </a:lnTo>
                <a:lnTo>
                  <a:pt x="2564" y="0"/>
                </a:lnTo>
              </a:path>
            </a:pathLst>
          </a:custGeom>
          <a:noFill/>
          <a:ln w="53975">
            <a:solidFill>
              <a:srgbClr val="FFFFFF"/>
            </a:solidFill>
            <a:round/>
            <a:headEnd/>
            <a:tailEnd/>
          </a:ln>
        </p:spPr>
        <p:txBody>
          <a:bodyPr/>
          <a:lstStyle/>
          <a:p>
            <a:endParaRPr lang="zh-TW" altLang="en-US"/>
          </a:p>
        </p:txBody>
      </p:sp>
      <p:sp>
        <p:nvSpPr>
          <p:cNvPr id="241672" name="Oval 8"/>
          <p:cNvSpPr>
            <a:spLocks noChangeArrowheads="1"/>
          </p:cNvSpPr>
          <p:nvPr/>
        </p:nvSpPr>
        <p:spPr bwMode="auto">
          <a:xfrm>
            <a:off x="2227263" y="4978400"/>
            <a:ext cx="122237" cy="122238"/>
          </a:xfrm>
          <a:prstGeom prst="ellipse">
            <a:avLst/>
          </a:prstGeom>
          <a:solidFill>
            <a:srgbClr val="3399FF"/>
          </a:solidFill>
          <a:ln w="9525">
            <a:noFill/>
            <a:round/>
            <a:headEnd/>
            <a:tailEnd/>
          </a:ln>
        </p:spPr>
        <p:txBody>
          <a:bodyPr/>
          <a:lstStyle/>
          <a:p>
            <a:endParaRPr lang="zh-TW" altLang="en-US"/>
          </a:p>
        </p:txBody>
      </p:sp>
      <p:sp>
        <p:nvSpPr>
          <p:cNvPr id="241673" name="Oval 9"/>
          <p:cNvSpPr>
            <a:spLocks noChangeArrowheads="1"/>
          </p:cNvSpPr>
          <p:nvPr/>
        </p:nvSpPr>
        <p:spPr bwMode="auto">
          <a:xfrm>
            <a:off x="2227263" y="4978400"/>
            <a:ext cx="122237" cy="122238"/>
          </a:xfrm>
          <a:prstGeom prst="ellipse">
            <a:avLst/>
          </a:prstGeom>
          <a:noFill/>
          <a:ln w="14288">
            <a:solidFill>
              <a:srgbClr val="000000"/>
            </a:solidFill>
            <a:round/>
            <a:headEnd/>
            <a:tailEnd/>
          </a:ln>
        </p:spPr>
        <p:txBody>
          <a:bodyPr/>
          <a:lstStyle/>
          <a:p>
            <a:endParaRPr lang="zh-TW" altLang="en-US"/>
          </a:p>
        </p:txBody>
      </p:sp>
      <p:sp>
        <p:nvSpPr>
          <p:cNvPr id="241674" name="Oval 10"/>
          <p:cNvSpPr>
            <a:spLocks noChangeArrowheads="1"/>
          </p:cNvSpPr>
          <p:nvPr/>
        </p:nvSpPr>
        <p:spPr bwMode="auto">
          <a:xfrm>
            <a:off x="2863850" y="4776788"/>
            <a:ext cx="122238" cy="120650"/>
          </a:xfrm>
          <a:prstGeom prst="ellipse">
            <a:avLst/>
          </a:prstGeom>
          <a:solidFill>
            <a:srgbClr val="3399FF"/>
          </a:solidFill>
          <a:ln w="9525">
            <a:noFill/>
            <a:round/>
            <a:headEnd/>
            <a:tailEnd/>
          </a:ln>
        </p:spPr>
        <p:txBody>
          <a:bodyPr/>
          <a:lstStyle/>
          <a:p>
            <a:endParaRPr lang="zh-TW" altLang="en-US"/>
          </a:p>
        </p:txBody>
      </p:sp>
      <p:sp>
        <p:nvSpPr>
          <p:cNvPr id="241675" name="Oval 11"/>
          <p:cNvSpPr>
            <a:spLocks noChangeArrowheads="1"/>
          </p:cNvSpPr>
          <p:nvPr/>
        </p:nvSpPr>
        <p:spPr bwMode="auto">
          <a:xfrm>
            <a:off x="2863850" y="4776788"/>
            <a:ext cx="122238" cy="120650"/>
          </a:xfrm>
          <a:prstGeom prst="ellipse">
            <a:avLst/>
          </a:prstGeom>
          <a:noFill/>
          <a:ln w="14288">
            <a:solidFill>
              <a:srgbClr val="000000"/>
            </a:solidFill>
            <a:round/>
            <a:headEnd/>
            <a:tailEnd/>
          </a:ln>
        </p:spPr>
        <p:txBody>
          <a:bodyPr/>
          <a:lstStyle/>
          <a:p>
            <a:endParaRPr lang="zh-TW" altLang="en-US"/>
          </a:p>
        </p:txBody>
      </p:sp>
      <p:sp>
        <p:nvSpPr>
          <p:cNvPr id="241676" name="Oval 12"/>
          <p:cNvSpPr>
            <a:spLocks noChangeArrowheads="1"/>
          </p:cNvSpPr>
          <p:nvPr/>
        </p:nvSpPr>
        <p:spPr bwMode="auto">
          <a:xfrm>
            <a:off x="3460750" y="4208463"/>
            <a:ext cx="136525" cy="120650"/>
          </a:xfrm>
          <a:prstGeom prst="ellipse">
            <a:avLst/>
          </a:prstGeom>
          <a:solidFill>
            <a:srgbClr val="3399FF"/>
          </a:solidFill>
          <a:ln w="9525">
            <a:noFill/>
            <a:round/>
            <a:headEnd/>
            <a:tailEnd/>
          </a:ln>
        </p:spPr>
        <p:txBody>
          <a:bodyPr/>
          <a:lstStyle/>
          <a:p>
            <a:endParaRPr lang="zh-TW" altLang="en-US"/>
          </a:p>
        </p:txBody>
      </p:sp>
      <p:sp>
        <p:nvSpPr>
          <p:cNvPr id="241677" name="Oval 13"/>
          <p:cNvSpPr>
            <a:spLocks noChangeArrowheads="1"/>
          </p:cNvSpPr>
          <p:nvPr/>
        </p:nvSpPr>
        <p:spPr bwMode="auto">
          <a:xfrm>
            <a:off x="3460750" y="4208463"/>
            <a:ext cx="136525" cy="120650"/>
          </a:xfrm>
          <a:prstGeom prst="ellipse">
            <a:avLst/>
          </a:prstGeom>
          <a:noFill/>
          <a:ln w="14288">
            <a:solidFill>
              <a:srgbClr val="000000"/>
            </a:solidFill>
            <a:round/>
            <a:headEnd/>
            <a:tailEnd/>
          </a:ln>
        </p:spPr>
        <p:txBody>
          <a:bodyPr/>
          <a:lstStyle/>
          <a:p>
            <a:endParaRPr lang="zh-TW" altLang="en-US"/>
          </a:p>
        </p:txBody>
      </p:sp>
      <p:sp>
        <p:nvSpPr>
          <p:cNvPr id="241678" name="Oval 14"/>
          <p:cNvSpPr>
            <a:spLocks noChangeArrowheads="1"/>
          </p:cNvSpPr>
          <p:nvPr/>
        </p:nvSpPr>
        <p:spPr bwMode="auto">
          <a:xfrm>
            <a:off x="3908425" y="3397250"/>
            <a:ext cx="122238" cy="120650"/>
          </a:xfrm>
          <a:prstGeom prst="ellipse">
            <a:avLst/>
          </a:prstGeom>
          <a:solidFill>
            <a:srgbClr val="3399FF"/>
          </a:solidFill>
          <a:ln w="9525">
            <a:noFill/>
            <a:round/>
            <a:headEnd/>
            <a:tailEnd/>
          </a:ln>
        </p:spPr>
        <p:txBody>
          <a:bodyPr/>
          <a:lstStyle/>
          <a:p>
            <a:endParaRPr lang="zh-TW" altLang="en-US"/>
          </a:p>
        </p:txBody>
      </p:sp>
      <p:sp>
        <p:nvSpPr>
          <p:cNvPr id="241679" name="Oval 15"/>
          <p:cNvSpPr>
            <a:spLocks noChangeArrowheads="1"/>
          </p:cNvSpPr>
          <p:nvPr/>
        </p:nvSpPr>
        <p:spPr bwMode="auto">
          <a:xfrm>
            <a:off x="3908425" y="3397250"/>
            <a:ext cx="122238" cy="120650"/>
          </a:xfrm>
          <a:prstGeom prst="ellipse">
            <a:avLst/>
          </a:prstGeom>
          <a:noFill/>
          <a:ln w="14288">
            <a:solidFill>
              <a:srgbClr val="000000"/>
            </a:solidFill>
            <a:round/>
            <a:headEnd/>
            <a:tailEnd/>
          </a:ln>
        </p:spPr>
        <p:txBody>
          <a:bodyPr/>
          <a:lstStyle/>
          <a:p>
            <a:endParaRPr lang="zh-TW" altLang="en-US"/>
          </a:p>
        </p:txBody>
      </p:sp>
      <p:sp>
        <p:nvSpPr>
          <p:cNvPr id="241680" name="Oval 16"/>
          <p:cNvSpPr>
            <a:spLocks noChangeArrowheads="1"/>
          </p:cNvSpPr>
          <p:nvPr/>
        </p:nvSpPr>
        <p:spPr bwMode="auto">
          <a:xfrm>
            <a:off x="4519613" y="2679700"/>
            <a:ext cx="122237" cy="122238"/>
          </a:xfrm>
          <a:prstGeom prst="ellipse">
            <a:avLst/>
          </a:prstGeom>
          <a:solidFill>
            <a:srgbClr val="3399FF"/>
          </a:solidFill>
          <a:ln w="9525">
            <a:noFill/>
            <a:round/>
            <a:headEnd/>
            <a:tailEnd/>
          </a:ln>
        </p:spPr>
        <p:txBody>
          <a:bodyPr/>
          <a:lstStyle/>
          <a:p>
            <a:endParaRPr lang="zh-TW" altLang="en-US"/>
          </a:p>
        </p:txBody>
      </p:sp>
      <p:sp>
        <p:nvSpPr>
          <p:cNvPr id="241681" name="Oval 17"/>
          <p:cNvSpPr>
            <a:spLocks noChangeArrowheads="1"/>
          </p:cNvSpPr>
          <p:nvPr/>
        </p:nvSpPr>
        <p:spPr bwMode="auto">
          <a:xfrm>
            <a:off x="4519613" y="2679700"/>
            <a:ext cx="122237" cy="122238"/>
          </a:xfrm>
          <a:prstGeom prst="ellipse">
            <a:avLst/>
          </a:prstGeom>
          <a:noFill/>
          <a:ln w="14288">
            <a:solidFill>
              <a:srgbClr val="000000"/>
            </a:solidFill>
            <a:round/>
            <a:headEnd/>
            <a:tailEnd/>
          </a:ln>
        </p:spPr>
        <p:txBody>
          <a:bodyPr/>
          <a:lstStyle/>
          <a:p>
            <a:endParaRPr lang="zh-TW" altLang="en-US"/>
          </a:p>
        </p:txBody>
      </p:sp>
      <p:sp>
        <p:nvSpPr>
          <p:cNvPr id="241682" name="Oval 18"/>
          <p:cNvSpPr>
            <a:spLocks noChangeArrowheads="1"/>
          </p:cNvSpPr>
          <p:nvPr/>
        </p:nvSpPr>
        <p:spPr bwMode="auto">
          <a:xfrm>
            <a:off x="5441950" y="2192338"/>
            <a:ext cx="134938" cy="122237"/>
          </a:xfrm>
          <a:prstGeom prst="ellipse">
            <a:avLst/>
          </a:prstGeom>
          <a:solidFill>
            <a:srgbClr val="3399FF"/>
          </a:solidFill>
          <a:ln w="9525">
            <a:noFill/>
            <a:round/>
            <a:headEnd/>
            <a:tailEnd/>
          </a:ln>
        </p:spPr>
        <p:txBody>
          <a:bodyPr/>
          <a:lstStyle/>
          <a:p>
            <a:endParaRPr lang="zh-TW" altLang="en-US"/>
          </a:p>
        </p:txBody>
      </p:sp>
      <p:sp>
        <p:nvSpPr>
          <p:cNvPr id="241683" name="Oval 19"/>
          <p:cNvSpPr>
            <a:spLocks noChangeArrowheads="1"/>
          </p:cNvSpPr>
          <p:nvPr/>
        </p:nvSpPr>
        <p:spPr bwMode="auto">
          <a:xfrm>
            <a:off x="5441950" y="2192338"/>
            <a:ext cx="134938" cy="122237"/>
          </a:xfrm>
          <a:prstGeom prst="ellipse">
            <a:avLst/>
          </a:prstGeom>
          <a:noFill/>
          <a:ln w="14288">
            <a:solidFill>
              <a:srgbClr val="000000"/>
            </a:solidFill>
            <a:round/>
            <a:headEnd/>
            <a:tailEnd/>
          </a:ln>
        </p:spPr>
        <p:txBody>
          <a:bodyPr/>
          <a:lstStyle/>
          <a:p>
            <a:endParaRPr lang="zh-TW" altLang="en-US"/>
          </a:p>
        </p:txBody>
      </p:sp>
      <p:sp>
        <p:nvSpPr>
          <p:cNvPr id="241684" name="Rectangle 20"/>
          <p:cNvSpPr>
            <a:spLocks noChangeArrowheads="1"/>
          </p:cNvSpPr>
          <p:nvPr/>
        </p:nvSpPr>
        <p:spPr bwMode="auto">
          <a:xfrm>
            <a:off x="3700463" y="5467350"/>
            <a:ext cx="542925" cy="271463"/>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t>Time</a:t>
            </a:r>
          </a:p>
        </p:txBody>
      </p:sp>
      <p:sp>
        <p:nvSpPr>
          <p:cNvPr id="241685" name="Rectangle 21"/>
          <p:cNvSpPr>
            <a:spLocks noChangeArrowheads="1"/>
          </p:cNvSpPr>
          <p:nvPr/>
        </p:nvSpPr>
        <p:spPr bwMode="auto">
          <a:xfrm>
            <a:off x="1546225" y="4692650"/>
            <a:ext cx="763588" cy="271463"/>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rgbClr val="CCCC00"/>
                </a:solidFill>
              </a:rPr>
              <a:t>Contact</a:t>
            </a:r>
          </a:p>
        </p:txBody>
      </p:sp>
      <p:sp>
        <p:nvSpPr>
          <p:cNvPr id="241686" name="Rectangle 22"/>
          <p:cNvSpPr>
            <a:spLocks noChangeArrowheads="1"/>
          </p:cNvSpPr>
          <p:nvPr/>
        </p:nvSpPr>
        <p:spPr bwMode="auto">
          <a:xfrm>
            <a:off x="1874838" y="4443413"/>
            <a:ext cx="1019175" cy="271462"/>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chemeClr val="accent1"/>
                </a:solidFill>
              </a:rPr>
              <a:t>Awareness</a:t>
            </a:r>
          </a:p>
        </p:txBody>
      </p:sp>
      <p:sp>
        <p:nvSpPr>
          <p:cNvPr id="241687" name="Rectangle 23"/>
          <p:cNvSpPr>
            <a:spLocks noChangeArrowheads="1"/>
          </p:cNvSpPr>
          <p:nvPr/>
        </p:nvSpPr>
        <p:spPr bwMode="auto">
          <a:xfrm>
            <a:off x="2130425" y="4044950"/>
            <a:ext cx="1316038" cy="271463"/>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rgbClr val="3333CC"/>
                </a:solidFill>
              </a:rPr>
              <a:t>Understanding</a:t>
            </a:r>
          </a:p>
        </p:txBody>
      </p:sp>
      <p:sp>
        <p:nvSpPr>
          <p:cNvPr id="241688" name="Rectangle 24"/>
          <p:cNvSpPr>
            <a:spLocks noChangeArrowheads="1"/>
          </p:cNvSpPr>
          <p:nvPr/>
        </p:nvSpPr>
        <p:spPr bwMode="auto">
          <a:xfrm>
            <a:off x="3540125" y="2495550"/>
            <a:ext cx="874713" cy="271463"/>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rgbClr val="008000"/>
                </a:solidFill>
              </a:rPr>
              <a:t>Adoption</a:t>
            </a:r>
          </a:p>
        </p:txBody>
      </p:sp>
      <p:sp>
        <p:nvSpPr>
          <p:cNvPr id="241689" name="Rectangle 25"/>
          <p:cNvSpPr>
            <a:spLocks noChangeArrowheads="1"/>
          </p:cNvSpPr>
          <p:nvPr/>
        </p:nvSpPr>
        <p:spPr bwMode="auto">
          <a:xfrm>
            <a:off x="3819525" y="1960563"/>
            <a:ext cx="1612900" cy="271462"/>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rgbClr val="FF3300"/>
                </a:solidFill>
              </a:rPr>
              <a:t>Institutionalization</a:t>
            </a:r>
          </a:p>
        </p:txBody>
      </p:sp>
      <p:sp>
        <p:nvSpPr>
          <p:cNvPr id="241690" name="Rectangle 26"/>
          <p:cNvSpPr>
            <a:spLocks noChangeArrowheads="1"/>
          </p:cNvSpPr>
          <p:nvPr/>
        </p:nvSpPr>
        <p:spPr bwMode="auto">
          <a:xfrm rot="-5400000">
            <a:off x="432594" y="3510756"/>
            <a:ext cx="1163638" cy="276225"/>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t>Commitment</a:t>
            </a:r>
          </a:p>
        </p:txBody>
      </p:sp>
      <p:sp>
        <p:nvSpPr>
          <p:cNvPr id="241691" name="Rectangle 27"/>
          <p:cNvSpPr>
            <a:spLocks noChangeArrowheads="1"/>
          </p:cNvSpPr>
          <p:nvPr/>
        </p:nvSpPr>
        <p:spPr bwMode="auto">
          <a:xfrm>
            <a:off x="2846388" y="3281363"/>
            <a:ext cx="1022350" cy="271462"/>
          </a:xfrm>
          <a:prstGeom prst="rect">
            <a:avLst/>
          </a:prstGeom>
          <a:noFill/>
          <a:ln w="9525">
            <a:noFill/>
            <a:miter lim="800000"/>
            <a:headEnd/>
            <a:tailEnd/>
          </a:ln>
        </p:spPr>
        <p:txBody>
          <a:bodyPr wrap="none" lIns="73013" tIns="36506" rIns="73013" bIns="36506">
            <a:spAutoFit/>
          </a:bodyPr>
          <a:lstStyle/>
          <a:p>
            <a:pPr algn="l" defTabSz="584200"/>
            <a:r>
              <a:rPr kumimoji="0" lang="en-US" altLang="zh-TW" sz="1300" b="1">
                <a:solidFill>
                  <a:schemeClr val="bg2"/>
                </a:solidFill>
              </a:rPr>
              <a:t>Installation</a:t>
            </a:r>
          </a:p>
        </p:txBody>
      </p:sp>
      <p:sp>
        <p:nvSpPr>
          <p:cNvPr id="1885212" name="Rectangle 28"/>
          <p:cNvSpPr>
            <a:spLocks noChangeArrowheads="1"/>
          </p:cNvSpPr>
          <p:nvPr/>
        </p:nvSpPr>
        <p:spPr bwMode="auto">
          <a:xfrm>
            <a:off x="914400" y="5786438"/>
            <a:ext cx="7467600" cy="465137"/>
          </a:xfrm>
          <a:prstGeom prst="rect">
            <a:avLst/>
          </a:prstGeom>
          <a:noFill/>
          <a:ln w="9525">
            <a:noFill/>
            <a:miter lim="800000"/>
            <a:headEnd/>
            <a:tailEnd/>
          </a:ln>
        </p:spPr>
        <p:txBody>
          <a:bodyPr lIns="92060" tIns="46030" rIns="92060" bIns="46030">
            <a:spAutoFit/>
          </a:bodyPr>
          <a:lstStyle/>
          <a:p>
            <a:pPr algn="l">
              <a:spcBef>
                <a:spcPct val="50000"/>
              </a:spcBef>
            </a:pPr>
            <a:r>
              <a:rPr kumimoji="0" lang="en-US" altLang="zh-TW" sz="1200"/>
              <a:t>Daryl R. Conner and Robert W. Patterson. “Building Commitment to Organizational Change,” </a:t>
            </a:r>
            <a:r>
              <a:rPr kumimoji="0" lang="en-US" altLang="zh-TW" sz="1200" i="1"/>
              <a:t>Training and Development Journal</a:t>
            </a:r>
            <a:r>
              <a:rPr kumimoji="0" lang="en-US" altLang="zh-TW" sz="1200"/>
              <a:t> (April 1983):18-30.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2000"/>
                                  </p:stCondLst>
                                  <p:childTnLst>
                                    <p:set>
                                      <p:cBhvr>
                                        <p:cTn id="6" dur="1" fill="hold">
                                          <p:stCondLst>
                                            <p:cond delay="0"/>
                                          </p:stCondLst>
                                        </p:cTn>
                                        <p:tgtEl>
                                          <p:spTgt spid="1885187"/>
                                        </p:tgtEl>
                                        <p:attrNameLst>
                                          <p:attrName>style.visibility</p:attrName>
                                        </p:attrNameLst>
                                      </p:cBhvr>
                                      <p:to>
                                        <p:strVal val="visible"/>
                                      </p:to>
                                    </p:set>
                                    <p:animEffect transition="in" filter="dissolve">
                                      <p:cBhvr>
                                        <p:cTn id="7" dur="500"/>
                                        <p:tgtEl>
                                          <p:spTgt spid="1885187"/>
                                        </p:tgtEl>
                                      </p:cBhvr>
                                    </p:animEffect>
                                  </p:childTnLst>
                                </p:cTn>
                              </p:par>
                            </p:childTnLst>
                          </p:cTn>
                        </p:par>
                        <p:par>
                          <p:cTn id="8" fill="hold">
                            <p:stCondLst>
                              <p:cond delay="2500"/>
                            </p:stCondLst>
                            <p:childTnLst>
                              <p:par>
                                <p:cTn id="9" presetID="9" presetClass="entr" presetSubtype="0" fill="hold" grpId="0" nodeType="afterEffect">
                                  <p:stCondLst>
                                    <p:cond delay="1000"/>
                                  </p:stCondLst>
                                  <p:childTnLst>
                                    <p:set>
                                      <p:cBhvr>
                                        <p:cTn id="10" dur="1" fill="hold">
                                          <p:stCondLst>
                                            <p:cond delay="0"/>
                                          </p:stCondLst>
                                        </p:cTn>
                                        <p:tgtEl>
                                          <p:spTgt spid="1885212"/>
                                        </p:tgtEl>
                                        <p:attrNameLst>
                                          <p:attrName>style.visibility</p:attrName>
                                        </p:attrNameLst>
                                      </p:cBhvr>
                                      <p:to>
                                        <p:strVal val="visible"/>
                                      </p:to>
                                    </p:set>
                                    <p:animEffect transition="in" filter="dissolve">
                                      <p:cBhvr>
                                        <p:cTn id="11" dur="500"/>
                                        <p:tgtEl>
                                          <p:spTgt spid="1885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5187" grpId="0" autoUpdateAnimBg="0"/>
      <p:bldP spid="188521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51405A28-8381-402F-92C5-8347F1B6373E}" type="slidenum">
              <a:rPr lang="en-US" altLang="zh-TW"/>
              <a:pPr>
                <a:defRPr/>
              </a:pPr>
              <a:t>16</a:t>
            </a:fld>
            <a:endParaRPr lang="en-US" altLang="zh-TW"/>
          </a:p>
        </p:txBody>
      </p:sp>
      <p:pic>
        <p:nvPicPr>
          <p:cNvPr id="242691" name="Picture 2"/>
          <p:cNvPicPr>
            <a:picLocks noGrp="1" noChangeAspect="1" noChangeArrowheads="1"/>
          </p:cNvPicPr>
          <p:nvPr>
            <p:ph idx="1"/>
          </p:nvPr>
        </p:nvPicPr>
        <p:blipFill>
          <a:blip r:embed="rId2"/>
          <a:srcRect/>
          <a:stretch>
            <a:fillRect/>
          </a:stretch>
        </p:blipFill>
        <p:spPr>
          <a:xfrm>
            <a:off x="746125" y="279400"/>
            <a:ext cx="7921625" cy="4800600"/>
          </a:xfrm>
          <a:noFill/>
        </p:spPr>
      </p:pic>
      <p:sp>
        <p:nvSpPr>
          <p:cNvPr id="242692" name="Text Box 3"/>
          <p:cNvSpPr txBox="1">
            <a:spLocks noChangeArrowheads="1"/>
          </p:cNvSpPr>
          <p:nvPr/>
        </p:nvSpPr>
        <p:spPr bwMode="auto">
          <a:xfrm>
            <a:off x="611188" y="5184775"/>
            <a:ext cx="8248650" cy="641350"/>
          </a:xfrm>
          <a:prstGeom prst="rect">
            <a:avLst/>
          </a:prstGeom>
          <a:solidFill>
            <a:schemeClr val="bg2"/>
          </a:solidFill>
          <a:ln w="9525">
            <a:noFill/>
            <a:miter lim="800000"/>
            <a:headEnd/>
            <a:tailEnd/>
          </a:ln>
        </p:spPr>
        <p:txBody>
          <a:bodyPr wrap="none">
            <a:spAutoFit/>
          </a:bodyPr>
          <a:lstStyle/>
          <a:p>
            <a:pPr algn="l"/>
            <a:r>
              <a:rPr lang="en-US" altLang="zh-TW" b="1"/>
              <a:t>Frame: </a:t>
            </a:r>
            <a:r>
              <a:rPr lang="en-US" altLang="zh-TW"/>
              <a:t>Cognitive lens on the world that affects what we see and what it means.</a:t>
            </a:r>
            <a:endParaRPr lang="en-US" altLang="zh-TW" b="1"/>
          </a:p>
          <a:p>
            <a:pPr algn="l"/>
            <a:r>
              <a:rPr lang="en-US" altLang="zh-TW" b="1"/>
              <a:t>Reframing: </a:t>
            </a:r>
            <a:r>
              <a:rPr lang="en-US" altLang="zh-TW"/>
              <a:t>Viewing situations from multiple perspectives.</a:t>
            </a:r>
          </a:p>
        </p:txBody>
      </p:sp>
      <p:sp>
        <p:nvSpPr>
          <p:cNvPr id="242693" name="Rectangle 4"/>
          <p:cNvSpPr>
            <a:spLocks noChangeArrowheads="1"/>
          </p:cNvSpPr>
          <p:nvPr/>
        </p:nvSpPr>
        <p:spPr bwMode="auto">
          <a:xfrm>
            <a:off x="881063" y="6084888"/>
            <a:ext cx="7435850" cy="366712"/>
          </a:xfrm>
          <a:prstGeom prst="rect">
            <a:avLst/>
          </a:prstGeom>
          <a:noFill/>
          <a:ln w="9525">
            <a:noFill/>
            <a:miter lim="800000"/>
            <a:headEnd/>
            <a:tailEnd/>
          </a:ln>
        </p:spPr>
        <p:txBody>
          <a:bodyPr wrap="none">
            <a:spAutoFit/>
          </a:bodyPr>
          <a:lstStyle/>
          <a:p>
            <a:pPr algn="l"/>
            <a:r>
              <a:rPr lang="zh-TW" altLang="en-US">
                <a:solidFill>
                  <a:srgbClr val="FFFF00"/>
                </a:solidFill>
                <a:latin typeface="Times New Roman" pitchFamily="18" charset="0"/>
                <a:ea typeface="標楷體" pitchFamily="65" charset="-120"/>
              </a:rPr>
              <a:t>資料來源：</a:t>
            </a:r>
            <a:r>
              <a:rPr lang="en-US" altLang="zh-TW"/>
              <a:t>2003 by Joan V. Gallos and Jossey-Bass/A Wiley Company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投影片編號版面配置區 5"/>
          <p:cNvSpPr>
            <a:spLocks noGrp="1"/>
          </p:cNvSpPr>
          <p:nvPr>
            <p:ph type="sldNum" sz="quarter" idx="12"/>
          </p:nvPr>
        </p:nvSpPr>
        <p:spPr/>
        <p:txBody>
          <a:bodyPr/>
          <a:lstStyle/>
          <a:p>
            <a:pPr>
              <a:defRPr/>
            </a:pPr>
            <a:fld id="{236ADFEF-D4AF-4506-9D04-50FC1EDF8240}" type="slidenum">
              <a:rPr lang="en-US" altLang="zh-TW"/>
              <a:pPr>
                <a:defRPr/>
              </a:pPr>
              <a:t>17</a:t>
            </a:fld>
            <a:endParaRPr lang="en-US" altLang="zh-TW"/>
          </a:p>
        </p:txBody>
      </p:sp>
      <p:sp>
        <p:nvSpPr>
          <p:cNvPr id="2527234" name="Rectangle 2"/>
          <p:cNvSpPr>
            <a:spLocks noGrp="1" noChangeArrowheads="1"/>
          </p:cNvSpPr>
          <p:nvPr>
            <p:ph type="title"/>
          </p:nvPr>
        </p:nvSpPr>
        <p:spPr/>
        <p:txBody>
          <a:bodyPr/>
          <a:lstStyle/>
          <a:p>
            <a:pPr eaLnBrk="1" hangingPunct="1">
              <a:defRPr/>
            </a:pPr>
            <a:r>
              <a:rPr lang="en-US" altLang="zh-TW" sz="3200" smtClean="0">
                <a:ea typeface="新細明體" pitchFamily="18" charset="-120"/>
              </a:rPr>
              <a:t>Reframing Kotter</a:t>
            </a:r>
            <a:r>
              <a:rPr lang="en-US" altLang="zh-TW" sz="3200" smtClean="0">
                <a:latin typeface="Times New Roman"/>
                <a:ea typeface="新細明體" pitchFamily="18" charset="-120"/>
              </a:rPr>
              <a:t>’</a:t>
            </a:r>
            <a:r>
              <a:rPr lang="en-US" altLang="zh-TW" sz="3200" smtClean="0">
                <a:ea typeface="新細明體" pitchFamily="18" charset="-120"/>
              </a:rPr>
              <a:t>s Change Model</a:t>
            </a:r>
          </a:p>
        </p:txBody>
      </p:sp>
      <p:graphicFrame>
        <p:nvGraphicFramePr>
          <p:cNvPr id="2527268" name="Group 36"/>
          <p:cNvGraphicFramePr>
            <a:graphicFrameLocks noGrp="1"/>
          </p:cNvGraphicFramePr>
          <p:nvPr>
            <p:ph idx="1"/>
          </p:nvPr>
        </p:nvGraphicFramePr>
        <p:xfrm>
          <a:off x="476250" y="1344613"/>
          <a:ext cx="8229600" cy="4581843"/>
        </p:xfrm>
        <a:graphic>
          <a:graphicData uri="http://schemas.openxmlformats.org/drawingml/2006/table">
            <a:tbl>
              <a:tblPr/>
              <a:tblGrid>
                <a:gridCol w="1646238"/>
                <a:gridCol w="1662112"/>
                <a:gridCol w="1630363"/>
                <a:gridCol w="1644650"/>
                <a:gridCol w="1646237"/>
              </a:tblGrid>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Kotter Stage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Structural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Human Resource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Political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Symbolic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Sense of urgency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zh-TW"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Involve, solicit input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Network with key players, build power base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Tell compelling 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34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Build guiding team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Coordination strategy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Team building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Stack team with key players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Put CEO on team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Uplifting vision, strategy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Implemen-tation plan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zh-TW"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Map political terrain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Create vision rooted in past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
        <p:nvSpPr>
          <p:cNvPr id="243748" name="Rectangle 35"/>
          <p:cNvSpPr>
            <a:spLocks noChangeArrowheads="1"/>
          </p:cNvSpPr>
          <p:nvPr/>
        </p:nvSpPr>
        <p:spPr bwMode="auto">
          <a:xfrm>
            <a:off x="881063" y="6084888"/>
            <a:ext cx="7435850" cy="366712"/>
          </a:xfrm>
          <a:prstGeom prst="rect">
            <a:avLst/>
          </a:prstGeom>
          <a:noFill/>
          <a:ln w="9525">
            <a:noFill/>
            <a:miter lim="800000"/>
            <a:headEnd/>
            <a:tailEnd/>
          </a:ln>
        </p:spPr>
        <p:txBody>
          <a:bodyPr wrap="none">
            <a:spAutoFit/>
          </a:bodyPr>
          <a:lstStyle/>
          <a:p>
            <a:pPr algn="l"/>
            <a:r>
              <a:rPr lang="zh-TW" altLang="en-US">
                <a:solidFill>
                  <a:srgbClr val="FFFF00"/>
                </a:solidFill>
                <a:latin typeface="Times New Roman" pitchFamily="18" charset="0"/>
                <a:ea typeface="標楷體" pitchFamily="65" charset="-120"/>
              </a:rPr>
              <a:t>資料來源：</a:t>
            </a:r>
            <a:r>
              <a:rPr lang="en-US" altLang="zh-TW"/>
              <a:t>2003 by Joan V. Gallos and Jossey-Bass/A Wiley Company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投影片編號版面配置區 5"/>
          <p:cNvSpPr>
            <a:spLocks noGrp="1"/>
          </p:cNvSpPr>
          <p:nvPr>
            <p:ph type="sldNum" sz="quarter" idx="12"/>
          </p:nvPr>
        </p:nvSpPr>
        <p:spPr/>
        <p:txBody>
          <a:bodyPr/>
          <a:lstStyle/>
          <a:p>
            <a:pPr>
              <a:defRPr/>
            </a:pPr>
            <a:fld id="{E15BFE19-F2EE-4663-AF20-E14C418E1E63}" type="slidenum">
              <a:rPr lang="en-US" altLang="zh-TW"/>
              <a:pPr>
                <a:defRPr/>
              </a:pPr>
              <a:t>18</a:t>
            </a:fld>
            <a:endParaRPr lang="en-US" altLang="zh-TW"/>
          </a:p>
        </p:txBody>
      </p:sp>
      <p:sp>
        <p:nvSpPr>
          <p:cNvPr id="2528258" name="Rectangle 2"/>
          <p:cNvSpPr>
            <a:spLocks noGrp="1" noChangeArrowheads="1"/>
          </p:cNvSpPr>
          <p:nvPr>
            <p:ph type="title"/>
          </p:nvPr>
        </p:nvSpPr>
        <p:spPr/>
        <p:txBody>
          <a:bodyPr/>
          <a:lstStyle/>
          <a:p>
            <a:pPr eaLnBrk="1" hangingPunct="1">
              <a:defRPr/>
            </a:pPr>
            <a:r>
              <a:rPr lang="en-US" altLang="zh-TW" sz="3200" smtClean="0">
                <a:ea typeface="新細明體" pitchFamily="18" charset="-120"/>
              </a:rPr>
              <a:t>Reframing Kotter</a:t>
            </a:r>
            <a:r>
              <a:rPr lang="en-US" altLang="zh-TW" sz="3200" smtClean="0">
                <a:latin typeface="Times New Roman"/>
                <a:ea typeface="新細明體" pitchFamily="18" charset="-120"/>
              </a:rPr>
              <a:t>’</a:t>
            </a:r>
            <a:r>
              <a:rPr lang="en-US" altLang="zh-TW" sz="3200" smtClean="0">
                <a:ea typeface="新細明體" pitchFamily="18" charset="-120"/>
              </a:rPr>
              <a:t>s Change Model, Cont.</a:t>
            </a:r>
          </a:p>
        </p:txBody>
      </p:sp>
      <p:graphicFrame>
        <p:nvGraphicFramePr>
          <p:cNvPr id="2528292" name="Group 36"/>
          <p:cNvGraphicFramePr>
            <a:graphicFrameLocks noGrp="1"/>
          </p:cNvGraphicFramePr>
          <p:nvPr>
            <p:ph idx="1"/>
          </p:nvPr>
        </p:nvGraphicFramePr>
        <p:xfrm>
          <a:off x="900113" y="981075"/>
          <a:ext cx="7772400" cy="5191443"/>
        </p:xfrm>
        <a:graphic>
          <a:graphicData uri="http://schemas.openxmlformats.org/drawingml/2006/table">
            <a:tbl>
              <a:tblPr/>
              <a:tblGrid>
                <a:gridCol w="1554162"/>
                <a:gridCol w="1554163"/>
                <a:gridCol w="1555750"/>
                <a:gridCol w="1554162"/>
                <a:gridCol w="1554163"/>
              </a:tblGrid>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Kotter Stage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Structural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Human Resource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Political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Symbolic Frame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Communi-cate through words, deeds, symbols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Build structures to support change process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Meetings to communi-cate, get feedback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Create arenas, build alliances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Kickoff ceremonies, visible leadership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34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Remove obstacles, empower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Change old structures </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Training, support, resources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Stack team with key players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Public hangings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Early wins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Plan for short-term victories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zh-TW"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Do what it takes to get wins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Celebrate early progress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
        <p:nvSpPr>
          <p:cNvPr id="244772" name="Rectangle 35"/>
          <p:cNvSpPr>
            <a:spLocks noChangeArrowheads="1"/>
          </p:cNvSpPr>
          <p:nvPr/>
        </p:nvSpPr>
        <p:spPr bwMode="auto">
          <a:xfrm>
            <a:off x="900113" y="6237288"/>
            <a:ext cx="7435850" cy="366712"/>
          </a:xfrm>
          <a:prstGeom prst="rect">
            <a:avLst/>
          </a:prstGeom>
          <a:noFill/>
          <a:ln w="9525">
            <a:noFill/>
            <a:miter lim="800000"/>
            <a:headEnd/>
            <a:tailEnd/>
          </a:ln>
        </p:spPr>
        <p:txBody>
          <a:bodyPr wrap="none">
            <a:spAutoFit/>
          </a:bodyPr>
          <a:lstStyle/>
          <a:p>
            <a:pPr algn="l"/>
            <a:r>
              <a:rPr lang="zh-TW" altLang="en-US">
                <a:solidFill>
                  <a:srgbClr val="FFFF00"/>
                </a:solidFill>
                <a:latin typeface="Times New Roman" pitchFamily="18" charset="0"/>
                <a:ea typeface="標楷體" pitchFamily="65" charset="-120"/>
              </a:rPr>
              <a:t>資料來源：</a:t>
            </a:r>
            <a:r>
              <a:rPr lang="en-US" altLang="zh-TW"/>
              <a:t>2003 by Joan V. Gallos and Jossey-Bass/A Wiley Company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5"/>
          <p:cNvSpPr>
            <a:spLocks noGrp="1"/>
          </p:cNvSpPr>
          <p:nvPr>
            <p:ph type="sldNum" sz="quarter" idx="12"/>
          </p:nvPr>
        </p:nvSpPr>
        <p:spPr/>
        <p:txBody>
          <a:bodyPr/>
          <a:lstStyle/>
          <a:p>
            <a:pPr>
              <a:defRPr/>
            </a:pPr>
            <a:fld id="{A31FE0EA-E1EB-424A-8B56-A5ECA417ED76}" type="slidenum">
              <a:rPr lang="en-US" altLang="zh-TW"/>
              <a:pPr>
                <a:defRPr/>
              </a:pPr>
              <a:t>19</a:t>
            </a:fld>
            <a:endParaRPr lang="en-US" altLang="zh-TW"/>
          </a:p>
        </p:txBody>
      </p:sp>
      <p:sp>
        <p:nvSpPr>
          <p:cNvPr id="2529282" name="Rectangle 2"/>
          <p:cNvSpPr>
            <a:spLocks noGrp="1" noChangeArrowheads="1"/>
          </p:cNvSpPr>
          <p:nvPr>
            <p:ph type="title"/>
          </p:nvPr>
        </p:nvSpPr>
        <p:spPr/>
        <p:txBody>
          <a:bodyPr/>
          <a:lstStyle/>
          <a:p>
            <a:pPr eaLnBrk="1" hangingPunct="1">
              <a:defRPr/>
            </a:pPr>
            <a:r>
              <a:rPr lang="en-US" altLang="zh-TW" sz="3200" smtClean="0">
                <a:ea typeface="新細明體" pitchFamily="18" charset="-120"/>
              </a:rPr>
              <a:t>Reframing Kotter</a:t>
            </a:r>
            <a:r>
              <a:rPr lang="en-US" altLang="zh-TW" sz="3200" smtClean="0">
                <a:latin typeface="Times New Roman"/>
                <a:ea typeface="新細明體" pitchFamily="18" charset="-120"/>
              </a:rPr>
              <a:t>’</a:t>
            </a:r>
            <a:r>
              <a:rPr lang="en-US" altLang="zh-TW" sz="3200" smtClean="0">
                <a:ea typeface="新細明體" pitchFamily="18" charset="-120"/>
              </a:rPr>
              <a:t>s Change Model, Cont.</a:t>
            </a:r>
          </a:p>
        </p:txBody>
      </p:sp>
      <p:graphicFrame>
        <p:nvGraphicFramePr>
          <p:cNvPr id="2529309" name="Group 29"/>
          <p:cNvGraphicFramePr>
            <a:graphicFrameLocks noGrp="1"/>
          </p:cNvGraphicFramePr>
          <p:nvPr>
            <p:ph idx="1"/>
          </p:nvPr>
        </p:nvGraphicFramePr>
        <p:xfrm>
          <a:off x="476250" y="1419225"/>
          <a:ext cx="8229600" cy="4137343"/>
        </p:xfrm>
        <a:graphic>
          <a:graphicData uri="http://schemas.openxmlformats.org/drawingml/2006/table">
            <a:tbl>
              <a:tblPr/>
              <a:tblGrid>
                <a:gridCol w="1646238"/>
                <a:gridCol w="1644650"/>
                <a:gridCol w="1647825"/>
                <a:gridCol w="1644650"/>
                <a:gridCol w="1646237"/>
              </a:tblGrid>
              <a:tr h="8382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Kotter Stage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Structural Frame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Human Resource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Political Frame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1" i="0" u="none" strike="noStrike" cap="none" normalizeH="0" baseline="0" smtClean="0">
                          <a:ln>
                            <a:noFill/>
                          </a:ln>
                          <a:solidFill>
                            <a:schemeClr val="tx1"/>
                          </a:solidFill>
                          <a:effectLst/>
                          <a:latin typeface="Arial" pitchFamily="34" charset="0"/>
                          <a:ea typeface="新細明體" pitchFamily="18" charset="-120"/>
                        </a:rPr>
                        <a:t>Symbolic Frame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2112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Keep going when going gets tough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Keep people on plan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zh-TW"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zh-TW"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Revival meetings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133475">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New culture to support new ways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Align structure to new culture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Create “culture” team; broad involvement in creating new culture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Stack team with key players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chemeClr val="tx1"/>
                          </a:solidFill>
                          <a:effectLst/>
                          <a:latin typeface="Arial" pitchFamily="34" charset="0"/>
                          <a:ea typeface="新細明體" pitchFamily="18" charset="-120"/>
                        </a:rPr>
                        <a:t>Mourn past, celebrate heroes, share stories</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2000" b="0" i="0" u="none" strike="noStrike" cap="none" normalizeH="0" baseline="0" smtClean="0">
                        <a:ln>
                          <a:noFill/>
                        </a:ln>
                        <a:solidFill>
                          <a:schemeClr val="tx1"/>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
        <p:nvSpPr>
          <p:cNvPr id="245790" name="Rectangle 30"/>
          <p:cNvSpPr>
            <a:spLocks noChangeArrowheads="1"/>
          </p:cNvSpPr>
          <p:nvPr/>
        </p:nvSpPr>
        <p:spPr bwMode="auto">
          <a:xfrm>
            <a:off x="881063" y="6084888"/>
            <a:ext cx="7435850" cy="366712"/>
          </a:xfrm>
          <a:prstGeom prst="rect">
            <a:avLst/>
          </a:prstGeom>
          <a:noFill/>
          <a:ln w="9525">
            <a:noFill/>
            <a:miter lim="800000"/>
            <a:headEnd/>
            <a:tailEnd/>
          </a:ln>
        </p:spPr>
        <p:txBody>
          <a:bodyPr wrap="none">
            <a:spAutoFit/>
          </a:bodyPr>
          <a:lstStyle/>
          <a:p>
            <a:pPr algn="l"/>
            <a:r>
              <a:rPr lang="zh-TW" altLang="en-US">
                <a:solidFill>
                  <a:srgbClr val="FFFF00"/>
                </a:solidFill>
                <a:latin typeface="Times New Roman" pitchFamily="18" charset="0"/>
                <a:ea typeface="標楷體" pitchFamily="65" charset="-120"/>
              </a:rPr>
              <a:t>資料來源：</a:t>
            </a:r>
            <a:r>
              <a:rPr lang="en-US" altLang="zh-TW"/>
              <a:t>2003 by Joan V. Gallos and Jossey-Bass/A Wiley Company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投影片編號版面配置區 3"/>
          <p:cNvSpPr>
            <a:spLocks noGrp="1"/>
          </p:cNvSpPr>
          <p:nvPr>
            <p:ph type="sldNum" sz="quarter" idx="12"/>
          </p:nvPr>
        </p:nvSpPr>
        <p:spPr/>
        <p:txBody>
          <a:bodyPr/>
          <a:lstStyle/>
          <a:p>
            <a:pPr>
              <a:defRPr/>
            </a:pPr>
            <a:fld id="{9B1C2701-153C-49FF-A81C-16B2A1BF0C00}" type="slidenum">
              <a:rPr lang="en-US" altLang="zh-TW"/>
              <a:pPr>
                <a:defRPr/>
              </a:pPr>
              <a:t>2</a:t>
            </a:fld>
            <a:endParaRPr lang="en-US" altLang="zh-TW"/>
          </a:p>
        </p:txBody>
      </p:sp>
      <p:sp>
        <p:nvSpPr>
          <p:cNvPr id="228355" name="Rectangle 2"/>
          <p:cNvSpPr>
            <a:spLocks noChangeArrowheads="1"/>
          </p:cNvSpPr>
          <p:nvPr/>
        </p:nvSpPr>
        <p:spPr bwMode="auto">
          <a:xfrm>
            <a:off x="1444625" y="1317625"/>
            <a:ext cx="2662238" cy="390525"/>
          </a:xfrm>
          <a:prstGeom prst="rect">
            <a:avLst/>
          </a:prstGeom>
          <a:noFill/>
          <a:ln w="9525">
            <a:noFill/>
            <a:miter lim="800000"/>
            <a:headEnd/>
            <a:tailEnd/>
          </a:ln>
        </p:spPr>
        <p:txBody>
          <a:bodyPr/>
          <a:lstStyle/>
          <a:p>
            <a:endParaRPr lang="zh-TW" altLang="en-US"/>
          </a:p>
        </p:txBody>
      </p:sp>
      <p:grpSp>
        <p:nvGrpSpPr>
          <p:cNvPr id="2" name="Group 3"/>
          <p:cNvGrpSpPr>
            <a:grpSpLocks/>
          </p:cNvGrpSpPr>
          <p:nvPr/>
        </p:nvGrpSpPr>
        <p:grpSpPr bwMode="auto">
          <a:xfrm>
            <a:off x="1371600" y="1676400"/>
            <a:ext cx="6665913" cy="4494213"/>
            <a:chOff x="864" y="1056"/>
            <a:chExt cx="4199" cy="2831"/>
          </a:xfrm>
        </p:grpSpPr>
        <p:sp>
          <p:nvSpPr>
            <p:cNvPr id="1548292" name="Rectangle 4"/>
            <p:cNvSpPr>
              <a:spLocks noChangeArrowheads="1"/>
            </p:cNvSpPr>
            <p:nvPr/>
          </p:nvSpPr>
          <p:spPr bwMode="auto">
            <a:xfrm>
              <a:off x="864" y="1056"/>
              <a:ext cx="4199" cy="2831"/>
            </a:xfrm>
            <a:prstGeom prst="rect">
              <a:avLst/>
            </a:prstGeom>
            <a:solidFill>
              <a:schemeClr val="hlink"/>
            </a:solidFill>
            <a:ln w="14288">
              <a:solidFill>
                <a:srgbClr val="000000"/>
              </a:solidFill>
              <a:miter lim="800000"/>
              <a:headEnd/>
              <a:tailEnd/>
            </a:ln>
            <a:effectLst>
              <a:outerShdw dist="35921" dir="2700000" algn="ctr" rotWithShape="0">
                <a:srgbClr val="808080"/>
              </a:outerShdw>
            </a:effectLst>
          </p:spPr>
          <p:txBody>
            <a:bodyPr/>
            <a:lstStyle/>
            <a:p>
              <a:pPr>
                <a:defRPr/>
              </a:pPr>
              <a:endParaRPr lang="zh-TW" altLang="en-US"/>
            </a:p>
          </p:txBody>
        </p:sp>
        <p:sp>
          <p:nvSpPr>
            <p:cNvPr id="228362" name="Freeform 5"/>
            <p:cNvSpPr>
              <a:spLocks/>
            </p:cNvSpPr>
            <p:nvPr/>
          </p:nvSpPr>
          <p:spPr bwMode="auto">
            <a:xfrm>
              <a:off x="2272" y="1152"/>
              <a:ext cx="1971" cy="2086"/>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0000"/>
            </a:solidFill>
            <a:ln w="9525">
              <a:noFill/>
              <a:round/>
              <a:headEnd/>
              <a:tailEnd/>
            </a:ln>
          </p:spPr>
          <p:txBody>
            <a:bodyPr/>
            <a:lstStyle/>
            <a:p>
              <a:endParaRPr lang="zh-TW" altLang="en-US"/>
            </a:p>
          </p:txBody>
        </p:sp>
        <p:sp>
          <p:nvSpPr>
            <p:cNvPr id="228363" name="Freeform 6"/>
            <p:cNvSpPr>
              <a:spLocks/>
            </p:cNvSpPr>
            <p:nvPr/>
          </p:nvSpPr>
          <p:spPr bwMode="auto">
            <a:xfrm>
              <a:off x="1693" y="2686"/>
              <a:ext cx="2617" cy="1157"/>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00CC99"/>
            </a:solidFill>
            <a:ln w="14288">
              <a:solidFill>
                <a:srgbClr val="000000"/>
              </a:solidFill>
              <a:round/>
              <a:headEnd/>
              <a:tailEnd/>
            </a:ln>
          </p:spPr>
          <p:txBody>
            <a:bodyPr/>
            <a:lstStyle/>
            <a:p>
              <a:endParaRPr lang="zh-TW" altLang="en-US"/>
            </a:p>
          </p:txBody>
        </p:sp>
        <p:sp>
          <p:nvSpPr>
            <p:cNvPr id="228364" name="Freeform 7"/>
            <p:cNvSpPr>
              <a:spLocks/>
            </p:cNvSpPr>
            <p:nvPr/>
          </p:nvSpPr>
          <p:spPr bwMode="auto">
            <a:xfrm>
              <a:off x="1248" y="1433"/>
              <a:ext cx="1327" cy="2068"/>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66FF"/>
            </a:solidFill>
            <a:ln w="14288">
              <a:solidFill>
                <a:srgbClr val="000000"/>
              </a:solidFill>
              <a:round/>
              <a:headEnd/>
              <a:tailEnd/>
            </a:ln>
          </p:spPr>
          <p:txBody>
            <a:bodyPr/>
            <a:lstStyle/>
            <a:p>
              <a:endParaRPr lang="zh-TW" altLang="en-US"/>
            </a:p>
          </p:txBody>
        </p:sp>
        <p:sp>
          <p:nvSpPr>
            <p:cNvPr id="228365" name="Freeform 8"/>
            <p:cNvSpPr>
              <a:spLocks/>
            </p:cNvSpPr>
            <p:nvPr/>
          </p:nvSpPr>
          <p:spPr bwMode="auto">
            <a:xfrm>
              <a:off x="2272" y="1152"/>
              <a:ext cx="1971" cy="186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00CC00"/>
            </a:solidFill>
            <a:ln w="14288">
              <a:solidFill>
                <a:srgbClr val="000000"/>
              </a:solidFill>
              <a:round/>
              <a:headEnd/>
              <a:tailEnd/>
            </a:ln>
          </p:spPr>
          <p:txBody>
            <a:bodyPr/>
            <a:lstStyle/>
            <a:p>
              <a:endParaRPr lang="zh-TW" altLang="en-US"/>
            </a:p>
          </p:txBody>
        </p:sp>
        <p:sp>
          <p:nvSpPr>
            <p:cNvPr id="228366" name="Rectangle 9"/>
            <p:cNvSpPr>
              <a:spLocks noChangeArrowheads="1"/>
            </p:cNvSpPr>
            <p:nvPr/>
          </p:nvSpPr>
          <p:spPr bwMode="auto">
            <a:xfrm>
              <a:off x="960" y="1104"/>
              <a:ext cx="1512" cy="202"/>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合適模式下之新典範</a:t>
              </a:r>
              <a:endParaRPr lang="zh-TW" altLang="en-US" sz="2400">
                <a:latin typeface="Times New Roman" pitchFamily="18" charset="0"/>
                <a:ea typeface="標楷體" pitchFamily="65" charset="-120"/>
              </a:endParaRPr>
            </a:p>
          </p:txBody>
        </p:sp>
        <p:sp>
          <p:nvSpPr>
            <p:cNvPr id="228367" name="Rectangle 10"/>
            <p:cNvSpPr>
              <a:spLocks noChangeArrowheads="1"/>
            </p:cNvSpPr>
            <p:nvPr/>
          </p:nvSpPr>
          <p:spPr bwMode="auto">
            <a:xfrm>
              <a:off x="3408" y="2016"/>
              <a:ext cx="672" cy="202"/>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組織學習</a:t>
              </a:r>
              <a:endParaRPr lang="zh-TW" altLang="en-US" sz="2400">
                <a:latin typeface="Times New Roman" pitchFamily="18" charset="0"/>
                <a:ea typeface="標楷體" pitchFamily="65" charset="-120"/>
              </a:endParaRPr>
            </a:p>
          </p:txBody>
        </p:sp>
        <p:sp>
          <p:nvSpPr>
            <p:cNvPr id="228368" name="Rectangle 11"/>
            <p:cNvSpPr>
              <a:spLocks noChangeArrowheads="1"/>
            </p:cNvSpPr>
            <p:nvPr/>
          </p:nvSpPr>
          <p:spPr bwMode="auto">
            <a:xfrm>
              <a:off x="1554" y="1593"/>
              <a:ext cx="796" cy="236"/>
            </a:xfrm>
            <a:prstGeom prst="rect">
              <a:avLst/>
            </a:prstGeom>
            <a:noFill/>
            <a:ln w="9525">
              <a:noFill/>
              <a:miter lim="800000"/>
              <a:headEnd/>
              <a:tailEnd/>
            </a:ln>
          </p:spPr>
          <p:txBody>
            <a:bodyPr/>
            <a:lstStyle/>
            <a:p>
              <a:endParaRPr lang="zh-TW" altLang="en-US"/>
            </a:p>
          </p:txBody>
        </p:sp>
        <p:sp>
          <p:nvSpPr>
            <p:cNvPr id="228369" name="Rectangle 12"/>
            <p:cNvSpPr>
              <a:spLocks noChangeArrowheads="1"/>
            </p:cNvSpPr>
            <p:nvPr/>
          </p:nvSpPr>
          <p:spPr bwMode="auto">
            <a:xfrm>
              <a:off x="1632" y="1968"/>
              <a:ext cx="672" cy="202"/>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群組互動</a:t>
              </a:r>
              <a:endParaRPr lang="zh-TW" altLang="en-US" sz="2400">
                <a:latin typeface="Times New Roman" pitchFamily="18" charset="0"/>
                <a:ea typeface="標楷體" pitchFamily="65" charset="-120"/>
              </a:endParaRPr>
            </a:p>
          </p:txBody>
        </p:sp>
        <p:sp>
          <p:nvSpPr>
            <p:cNvPr id="228370" name="Rectangle 13"/>
            <p:cNvSpPr>
              <a:spLocks noChangeArrowheads="1"/>
            </p:cNvSpPr>
            <p:nvPr/>
          </p:nvSpPr>
          <p:spPr bwMode="auto">
            <a:xfrm>
              <a:off x="2352" y="3456"/>
              <a:ext cx="672" cy="202"/>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企業改造</a:t>
              </a:r>
              <a:endParaRPr lang="zh-TW" altLang="en-US" sz="2400">
                <a:latin typeface="Times New Roman" pitchFamily="18" charset="0"/>
                <a:ea typeface="標楷體" pitchFamily="65" charset="-120"/>
              </a:endParaRPr>
            </a:p>
          </p:txBody>
        </p:sp>
        <p:sp>
          <p:nvSpPr>
            <p:cNvPr id="228371" name="Rectangle 14"/>
            <p:cNvSpPr>
              <a:spLocks noChangeArrowheads="1"/>
            </p:cNvSpPr>
            <p:nvPr/>
          </p:nvSpPr>
          <p:spPr bwMode="auto">
            <a:xfrm>
              <a:off x="2426" y="2154"/>
              <a:ext cx="796" cy="236"/>
            </a:xfrm>
            <a:prstGeom prst="rect">
              <a:avLst/>
            </a:prstGeom>
            <a:noFill/>
            <a:ln w="9525">
              <a:noFill/>
              <a:miter lim="800000"/>
              <a:headEnd/>
              <a:tailEnd/>
            </a:ln>
          </p:spPr>
          <p:txBody>
            <a:bodyPr/>
            <a:lstStyle/>
            <a:p>
              <a:endParaRPr lang="zh-TW" altLang="en-US"/>
            </a:p>
          </p:txBody>
        </p:sp>
        <p:sp>
          <p:nvSpPr>
            <p:cNvPr id="228372" name="Rectangle 15"/>
            <p:cNvSpPr>
              <a:spLocks noChangeArrowheads="1"/>
            </p:cNvSpPr>
            <p:nvPr/>
          </p:nvSpPr>
          <p:spPr bwMode="auto">
            <a:xfrm>
              <a:off x="2352" y="2448"/>
              <a:ext cx="1028" cy="307"/>
            </a:xfrm>
            <a:prstGeom prst="rect">
              <a:avLst/>
            </a:prstGeom>
            <a:noFill/>
            <a:ln w="9525">
              <a:noFill/>
              <a:miter lim="800000"/>
              <a:headEnd/>
              <a:tailEnd/>
            </a:ln>
          </p:spPr>
          <p:txBody>
            <a:bodyPr wrap="none" lIns="0" tIns="0" rIns="0" bIns="0">
              <a:spAutoFit/>
            </a:bodyPr>
            <a:lstStyle/>
            <a:p>
              <a:pPr algn="l"/>
              <a:r>
                <a:rPr lang="zh-TW" altLang="en-US" sz="3200" b="1">
                  <a:solidFill>
                    <a:srgbClr val="000000"/>
                  </a:solidFill>
                  <a:latin typeface="新細明體" pitchFamily="18" charset="-120"/>
                  <a:ea typeface="標楷體" pitchFamily="65" charset="-120"/>
                </a:rPr>
                <a:t>變革管理</a:t>
              </a:r>
              <a:endParaRPr lang="zh-TW" altLang="en-US" sz="3200" b="1">
                <a:latin typeface="Times New Roman" pitchFamily="18" charset="0"/>
                <a:ea typeface="標楷體" pitchFamily="65" charset="-120"/>
              </a:endParaRPr>
            </a:p>
          </p:txBody>
        </p:sp>
      </p:grpSp>
      <p:sp>
        <p:nvSpPr>
          <p:cNvPr id="228357" name="Line 16"/>
          <p:cNvSpPr>
            <a:spLocks noChangeShapeType="1"/>
          </p:cNvSpPr>
          <p:nvPr/>
        </p:nvSpPr>
        <p:spPr bwMode="auto">
          <a:xfrm>
            <a:off x="322263" y="5334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28358" name="Text Box 17"/>
          <p:cNvSpPr txBox="1">
            <a:spLocks noChangeArrowheads="1"/>
          </p:cNvSpPr>
          <p:nvPr/>
        </p:nvSpPr>
        <p:spPr bwMode="auto">
          <a:xfrm>
            <a:off x="228600" y="-49213"/>
            <a:ext cx="4540250" cy="579438"/>
          </a:xfrm>
          <a:prstGeom prst="rect">
            <a:avLst/>
          </a:prstGeom>
          <a:noFill/>
          <a:ln w="9525">
            <a:noFill/>
            <a:miter lim="800000"/>
            <a:headEnd/>
            <a:tailEnd/>
          </a:ln>
        </p:spPr>
        <p:txBody>
          <a:bodyPr wrap="none">
            <a:spAutoFit/>
          </a:bodyPr>
          <a:lstStyle/>
          <a:p>
            <a:pPr algn="l"/>
            <a:r>
              <a:rPr lang="en-US" altLang="zh-TW" sz="3200" b="1">
                <a:latin typeface="Times New Roman" pitchFamily="18" charset="0"/>
                <a:ea typeface="標楷體" pitchFamily="65" charset="-120"/>
                <a:sym typeface="Wingdings" pitchFamily="2" charset="2"/>
              </a:rPr>
              <a:t>  </a:t>
            </a:r>
            <a:r>
              <a:rPr lang="zh-TW" altLang="en-US" sz="3200" b="1">
                <a:solidFill>
                  <a:srgbClr val="FF3300"/>
                </a:solidFill>
                <a:latin typeface="Times New Roman" pitchFamily="18" charset="0"/>
                <a:ea typeface="標楷體" pitchFamily="65" charset="-120"/>
                <a:sym typeface="Wingdings" pitchFamily="2" charset="2"/>
              </a:rPr>
              <a:t>合適模式</a:t>
            </a:r>
            <a:r>
              <a:rPr lang="zh-TW" altLang="en-US" sz="3200" b="1">
                <a:latin typeface="Times New Roman" pitchFamily="18" charset="0"/>
                <a:ea typeface="標楷體" pitchFamily="65" charset="-120"/>
                <a:sym typeface="Wingdings" pitchFamily="2" charset="2"/>
              </a:rPr>
              <a:t>的規劃工具</a:t>
            </a:r>
            <a:endParaRPr lang="zh-TW" altLang="en-US" sz="2400">
              <a:latin typeface="Times New Roman" pitchFamily="18" charset="0"/>
            </a:endParaRPr>
          </a:p>
        </p:txBody>
      </p:sp>
      <p:sp>
        <p:nvSpPr>
          <p:cNvPr id="1548306" name="Text Box 18"/>
          <p:cNvSpPr txBox="1">
            <a:spLocks noChangeArrowheads="1"/>
          </p:cNvSpPr>
          <p:nvPr/>
        </p:nvSpPr>
        <p:spPr bwMode="auto">
          <a:xfrm>
            <a:off x="381000" y="609600"/>
            <a:ext cx="8763000" cy="946150"/>
          </a:xfrm>
          <a:prstGeom prst="rect">
            <a:avLst/>
          </a:prstGeom>
          <a:noFill/>
          <a:ln w="9525">
            <a:noFill/>
            <a:miter lim="800000"/>
            <a:headEnd/>
            <a:tailEnd/>
          </a:ln>
        </p:spPr>
        <p:txBody>
          <a:bodyPr>
            <a:spAutoFit/>
          </a:bodyPr>
          <a:lstStyle/>
          <a:p>
            <a:pPr algn="l">
              <a:buFont typeface="Monotype Sorts" pitchFamily="2" charset="2"/>
              <a:buChar char="q"/>
            </a:pPr>
            <a:r>
              <a:rPr lang="zh-TW" altLang="en-US" sz="2800">
                <a:latin typeface="Times New Roman" pitchFamily="18" charset="0"/>
                <a:ea typeface="標楷體" pitchFamily="65" charset="-120"/>
                <a:sym typeface="Monotype Sorts" pitchFamily="2" charset="2"/>
              </a:rPr>
              <a:t>整合變革管理</a:t>
            </a:r>
            <a:r>
              <a:rPr kumimoji="0" lang="zh-TW" altLang="en-US" sz="2800">
                <a:latin typeface="Times New Roman" pitchFamily="18" charset="0"/>
                <a:ea typeface="標楷體" pitchFamily="65" charset="-120"/>
              </a:rPr>
              <a:t>、 組織學習、群組互動 、企業改造等</a:t>
            </a:r>
          </a:p>
          <a:p>
            <a:pPr algn="l">
              <a:buFont typeface="Monotype Sorts" pitchFamily="2" charset="2"/>
              <a:buNone/>
            </a:pPr>
            <a:r>
              <a:rPr kumimoji="0" lang="zh-TW" altLang="en-US" sz="2800">
                <a:latin typeface="Times New Roman" pitchFamily="18" charset="0"/>
                <a:ea typeface="標楷體" pitchFamily="65" charset="-120"/>
              </a:rPr>
              <a:t>    組織性程序為</a:t>
            </a:r>
            <a:r>
              <a:rPr kumimoji="0" lang="en-US" altLang="en-US" sz="2800">
                <a:latin typeface="Times New Roman" pitchFamily="18" charset="0"/>
                <a:ea typeface="標楷體" pitchFamily="65" charset="-120"/>
              </a:rPr>
              <a:t>SISP</a:t>
            </a:r>
            <a:r>
              <a:rPr kumimoji="0" lang="zh-TW" altLang="en-US" sz="2800">
                <a:latin typeface="Times New Roman" pitchFamily="18" charset="0"/>
                <a:ea typeface="標楷體" pitchFamily="65" charset="-120"/>
              </a:rPr>
              <a:t>方法發展之新典範</a:t>
            </a:r>
          </a:p>
        </p:txBody>
      </p:sp>
      <p:pic>
        <p:nvPicPr>
          <p:cNvPr id="228360" name="Picture 19" descr="j0254423"/>
          <p:cNvPicPr>
            <a:picLocks noChangeAspect="1" noChangeArrowheads="1" noCrop="1"/>
          </p:cNvPicPr>
          <p:nvPr/>
        </p:nvPicPr>
        <p:blipFill>
          <a:blip r:embed="rId2"/>
          <a:srcRect/>
          <a:stretch>
            <a:fillRect/>
          </a:stretch>
        </p:blipFill>
        <p:spPr bwMode="auto">
          <a:xfrm>
            <a:off x="7451725" y="5373688"/>
            <a:ext cx="1390650"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483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830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2317D991-B330-4485-842C-0219C635FD35}" type="slidenum">
              <a:rPr lang="en-US" altLang="zh-TW"/>
              <a:pPr>
                <a:defRPr/>
              </a:pPr>
              <a:t>20</a:t>
            </a:fld>
            <a:endParaRPr lang="en-US" altLang="zh-TW"/>
          </a:p>
        </p:txBody>
      </p:sp>
      <p:sp>
        <p:nvSpPr>
          <p:cNvPr id="246787" name="Line 2"/>
          <p:cNvSpPr>
            <a:spLocks noChangeShapeType="1"/>
          </p:cNvSpPr>
          <p:nvPr/>
        </p:nvSpPr>
        <p:spPr bwMode="auto">
          <a:xfrm>
            <a:off x="304800" y="6858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46788" name="Text Box 3"/>
          <p:cNvSpPr txBox="1">
            <a:spLocks noChangeArrowheads="1"/>
          </p:cNvSpPr>
          <p:nvPr/>
        </p:nvSpPr>
        <p:spPr bwMode="auto">
          <a:xfrm>
            <a:off x="228600" y="0"/>
            <a:ext cx="3327400" cy="579438"/>
          </a:xfrm>
          <a:prstGeom prst="rect">
            <a:avLst/>
          </a:prstGeom>
          <a:noFill/>
          <a:ln w="9525">
            <a:noFill/>
            <a:miter lim="800000"/>
            <a:headEnd/>
            <a:tailEnd/>
          </a:ln>
        </p:spPr>
        <p:txBody>
          <a:bodyPr wrap="none">
            <a:spAutoFit/>
          </a:bodyPr>
          <a:lstStyle/>
          <a:p>
            <a:pPr algn="l"/>
            <a:r>
              <a:rPr lang="en-US" altLang="zh-TW" sz="3200" b="1">
                <a:latin typeface="標楷體" pitchFamily="65" charset="-120"/>
                <a:ea typeface="標楷體" pitchFamily="65" charset="-120"/>
                <a:sym typeface="Wingdings" pitchFamily="2" charset="2"/>
              </a:rPr>
              <a:t> </a:t>
            </a:r>
            <a:r>
              <a:rPr lang="zh-TW" altLang="en-US" sz="3200" b="1">
                <a:latin typeface="標楷體" pitchFamily="65" charset="-120"/>
                <a:ea typeface="標楷體" pitchFamily="65" charset="-120"/>
                <a:sym typeface="Wingdings" pitchFamily="2" charset="2"/>
              </a:rPr>
              <a:t>變革管理程序</a:t>
            </a:r>
            <a:endParaRPr lang="zh-TW" altLang="en-US" sz="2400">
              <a:latin typeface="標楷體" pitchFamily="65" charset="-120"/>
              <a:ea typeface="標楷體" pitchFamily="65" charset="-120"/>
            </a:endParaRPr>
          </a:p>
        </p:txBody>
      </p:sp>
      <p:sp>
        <p:nvSpPr>
          <p:cNvPr id="1550340" name="Text Box 4"/>
          <p:cNvSpPr txBox="1">
            <a:spLocks noChangeArrowheads="1"/>
          </p:cNvSpPr>
          <p:nvPr/>
        </p:nvSpPr>
        <p:spPr bwMode="auto">
          <a:xfrm>
            <a:off x="457200" y="1219200"/>
            <a:ext cx="8451850" cy="4362450"/>
          </a:xfrm>
          <a:prstGeom prst="rect">
            <a:avLst/>
          </a:prstGeom>
          <a:noFill/>
          <a:ln w="9525">
            <a:noFill/>
            <a:miter lim="800000"/>
            <a:headEnd/>
            <a:tailEnd/>
          </a:ln>
        </p:spPr>
        <p:txBody>
          <a:bodyPr wrap="none">
            <a:spAutoFit/>
          </a:bodyPr>
          <a:lstStyle/>
          <a:p>
            <a:pPr algn="l"/>
            <a:r>
              <a:rPr lang="en-US" altLang="zh-TW" sz="2800">
                <a:latin typeface="Times New Roman" pitchFamily="18" charset="0"/>
                <a:ea typeface="標楷體" pitchFamily="65" charset="-120"/>
                <a:sym typeface="Monotype Sorts" pitchFamily="2" charset="2"/>
              </a:rPr>
              <a:t></a:t>
            </a:r>
            <a:r>
              <a:rPr kumimoji="0" lang="zh-TW" altLang="en-US" sz="2800">
                <a:latin typeface="Times New Roman" pitchFamily="18" charset="0"/>
                <a:ea typeface="標楷體" pitchFamily="65" charset="-120"/>
              </a:rPr>
              <a:t>資訊系統導入將導致組織技術性之變革與組織性</a:t>
            </a:r>
          </a:p>
          <a:p>
            <a:pPr algn="l"/>
            <a:r>
              <a:rPr kumimoji="0" lang="zh-TW" altLang="en-US" sz="2800">
                <a:latin typeface="Times New Roman" pitchFamily="18" charset="0"/>
                <a:ea typeface="標楷體" pitchFamily="65" charset="-120"/>
              </a:rPr>
              <a:t>   變革。</a:t>
            </a:r>
          </a:p>
          <a:p>
            <a:pPr algn="l"/>
            <a:r>
              <a:rPr lang="zh-TW" altLang="en-US" sz="2400">
                <a:latin typeface="Times New Roman" pitchFamily="18" charset="0"/>
                <a:ea typeface="標楷體" pitchFamily="65" charset="-120"/>
                <a:sym typeface="Wingdings" pitchFamily="2" charset="2"/>
              </a:rPr>
              <a:t>      </a:t>
            </a:r>
            <a:r>
              <a:rPr kumimoji="0" lang="zh-TW" altLang="en-US" sz="2800">
                <a:latin typeface="Times New Roman" pitchFamily="18" charset="0"/>
                <a:ea typeface="標楷體" pitchFamily="65" charset="-120"/>
              </a:rPr>
              <a:t>人員行為</a:t>
            </a:r>
          </a:p>
          <a:p>
            <a:pPr algn="l"/>
            <a:r>
              <a:rPr lang="zh-TW" altLang="en-US" sz="2400">
                <a:latin typeface="Times New Roman" pitchFamily="18" charset="0"/>
                <a:ea typeface="標楷體" pitchFamily="65" charset="-120"/>
                <a:sym typeface="Wingdings" pitchFamily="2" charset="2"/>
              </a:rPr>
              <a:t>      </a:t>
            </a:r>
            <a:r>
              <a:rPr kumimoji="0" lang="zh-TW" altLang="en-US" sz="2800">
                <a:latin typeface="Times New Roman" pitchFamily="18" charset="0"/>
                <a:ea typeface="標楷體" pitchFamily="65" charset="-120"/>
              </a:rPr>
              <a:t>工作型式</a:t>
            </a:r>
          </a:p>
          <a:p>
            <a:pPr algn="l"/>
            <a:r>
              <a:rPr lang="zh-TW" altLang="en-US" sz="2400">
                <a:latin typeface="Times New Roman" pitchFamily="18" charset="0"/>
                <a:ea typeface="標楷體" pitchFamily="65" charset="-120"/>
                <a:sym typeface="Wingdings" pitchFamily="2" charset="2"/>
              </a:rPr>
              <a:t>      </a:t>
            </a:r>
            <a:r>
              <a:rPr kumimoji="0" lang="zh-TW" altLang="en-US" sz="2800">
                <a:latin typeface="Times New Roman" pitchFamily="18" charset="0"/>
                <a:ea typeface="標楷體" pitchFamily="65" charset="-120"/>
              </a:rPr>
              <a:t>價值觀</a:t>
            </a:r>
          </a:p>
          <a:p>
            <a:pPr algn="l"/>
            <a:r>
              <a:rPr lang="zh-TW" altLang="en-US" sz="2400">
                <a:latin typeface="Times New Roman" pitchFamily="18" charset="0"/>
                <a:ea typeface="標楷體" pitchFamily="65" charset="-120"/>
                <a:sym typeface="Wingdings" pitchFamily="2" charset="2"/>
              </a:rPr>
              <a:t>      </a:t>
            </a:r>
            <a:r>
              <a:rPr kumimoji="0" lang="zh-TW" altLang="en-US" sz="2800">
                <a:latin typeface="Times New Roman" pitchFamily="18" charset="0"/>
                <a:ea typeface="標楷體" pitchFamily="65" charset="-120"/>
              </a:rPr>
              <a:t>相觀的社會政治層面</a:t>
            </a:r>
          </a:p>
          <a:p>
            <a:pPr algn="l"/>
            <a:r>
              <a:rPr lang="zh-TW" altLang="en-US" sz="2800">
                <a:latin typeface="Times New Roman" pitchFamily="18" charset="0"/>
                <a:ea typeface="標楷體" pitchFamily="65" charset="-120"/>
                <a:sym typeface="Monotype Sorts" pitchFamily="2" charset="2"/>
              </a:rPr>
              <a:t> </a:t>
            </a:r>
            <a:r>
              <a:rPr kumimoji="0" lang="en-US" altLang="zh-TW" sz="2800">
                <a:solidFill>
                  <a:schemeClr val="hlink"/>
                </a:solidFill>
                <a:latin typeface="Times New Roman" pitchFamily="18" charset="0"/>
                <a:ea typeface="標楷體" pitchFamily="65" charset="-120"/>
              </a:rPr>
              <a:t>SISP</a:t>
            </a:r>
            <a:r>
              <a:rPr kumimoji="0" lang="zh-TW" altLang="zh-TW" sz="2800">
                <a:solidFill>
                  <a:schemeClr val="hlink"/>
                </a:solidFill>
                <a:latin typeface="Times New Roman" pitchFamily="18" charset="0"/>
                <a:ea typeface="標楷體" pitchFamily="65" charset="-120"/>
              </a:rPr>
              <a:t>架構</a:t>
            </a:r>
            <a:r>
              <a:rPr kumimoji="0" lang="zh-TW" altLang="en-US" sz="2800">
                <a:solidFill>
                  <a:schemeClr val="hlink"/>
                </a:solidFill>
                <a:latin typeface="Times New Roman" pitchFamily="18" charset="0"/>
                <a:ea typeface="標楷體" pitchFamily="65" charset="-120"/>
              </a:rPr>
              <a:t>需整合變革管理程序，以減少組織抗拒。</a:t>
            </a:r>
          </a:p>
          <a:p>
            <a:pPr algn="l"/>
            <a:r>
              <a:rPr lang="zh-TW" altLang="en-US" sz="2800">
                <a:latin typeface="Times New Roman" pitchFamily="18" charset="0"/>
                <a:ea typeface="標楷體" pitchFamily="65" charset="-120"/>
                <a:sym typeface="Monotype Sorts" pitchFamily="2" charset="2"/>
              </a:rPr>
              <a:t> 參與和溝通被認為是減少組</a:t>
            </a:r>
            <a:r>
              <a:rPr kumimoji="0" lang="zh-TW" altLang="en-US" sz="2800">
                <a:latin typeface="Times New Roman" pitchFamily="18" charset="0"/>
                <a:ea typeface="標楷體" pitchFamily="65" charset="-120"/>
              </a:rPr>
              <a:t>織抗拒的最佳方法。</a:t>
            </a:r>
          </a:p>
          <a:p>
            <a:pPr algn="l"/>
            <a:r>
              <a:rPr lang="zh-TW" altLang="en-US" sz="2800">
                <a:latin typeface="Times New Roman" pitchFamily="18" charset="0"/>
                <a:ea typeface="標楷體" pitchFamily="65" charset="-120"/>
                <a:sym typeface="Monotype Sorts" pitchFamily="2" charset="2"/>
              </a:rPr>
              <a:t> 教育亦是變革管理程序之關鍵因素</a:t>
            </a:r>
            <a:r>
              <a:rPr kumimoji="0" lang="zh-TW" altLang="en-US" sz="2800">
                <a:latin typeface="Times New Roman" pitchFamily="18" charset="0"/>
                <a:ea typeface="標楷體" pitchFamily="65" charset="-120"/>
              </a:rPr>
              <a:t>，</a:t>
            </a:r>
            <a:r>
              <a:rPr kumimoji="0" lang="en-US" altLang="en-US" sz="2800">
                <a:latin typeface="Times New Roman" pitchFamily="18" charset="0"/>
                <a:ea typeface="標楷體" pitchFamily="65" charset="-120"/>
              </a:rPr>
              <a:t>SISP</a:t>
            </a:r>
            <a:r>
              <a:rPr kumimoji="0" lang="zh-TW" altLang="en-US" sz="2800">
                <a:latin typeface="Times New Roman" pitchFamily="18" charset="0"/>
                <a:ea typeface="標楷體" pitchFamily="65" charset="-120"/>
              </a:rPr>
              <a:t>亦必須</a:t>
            </a:r>
          </a:p>
          <a:p>
            <a:pPr algn="l"/>
            <a:r>
              <a:rPr kumimoji="0" lang="zh-TW" altLang="en-US" sz="2800">
                <a:latin typeface="Times New Roman" pitchFamily="18" charset="0"/>
                <a:ea typeface="標楷體" pitchFamily="65" charset="-120"/>
              </a:rPr>
              <a:t>    對所有參與者施以資訊管理教育以增進管理學習。</a:t>
            </a:r>
            <a:r>
              <a:rPr lang="zh-TW" altLang="en-US" sz="2800">
                <a:latin typeface="Times New Roman" pitchFamily="18" charset="0"/>
                <a:ea typeface="標楷體" pitchFamily="65" charset="-120"/>
                <a:sym typeface="Monotype Sorts" pitchFamily="2" charset="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03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03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503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5034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5034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5034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5034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5034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55034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55034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0340"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pPr>
              <a:defRPr/>
            </a:pPr>
            <a:fld id="{4A097A09-CF3C-4A52-941C-38E2EB410465}" type="slidenum">
              <a:rPr lang="en-US" altLang="zh-TW"/>
              <a:pPr>
                <a:defRPr/>
              </a:pPr>
              <a:t>21</a:t>
            </a:fld>
            <a:endParaRPr lang="en-US" altLang="zh-TW"/>
          </a:p>
        </p:txBody>
      </p:sp>
      <p:sp>
        <p:nvSpPr>
          <p:cNvPr id="247811" name="Line 2"/>
          <p:cNvSpPr>
            <a:spLocks noChangeShapeType="1"/>
          </p:cNvSpPr>
          <p:nvPr/>
        </p:nvSpPr>
        <p:spPr bwMode="auto">
          <a:xfrm>
            <a:off x="304800" y="6858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47812" name="Text Box 3"/>
          <p:cNvSpPr txBox="1">
            <a:spLocks noChangeArrowheads="1"/>
          </p:cNvSpPr>
          <p:nvPr/>
        </p:nvSpPr>
        <p:spPr bwMode="auto">
          <a:xfrm>
            <a:off x="228600" y="0"/>
            <a:ext cx="3527425" cy="579438"/>
          </a:xfrm>
          <a:prstGeom prst="rect">
            <a:avLst/>
          </a:prstGeom>
          <a:noFill/>
          <a:ln w="9525">
            <a:noFill/>
            <a:miter lim="800000"/>
            <a:headEnd/>
            <a:tailEnd/>
          </a:ln>
        </p:spPr>
        <p:txBody>
          <a:bodyPr wrap="none">
            <a:spAutoFit/>
          </a:bodyPr>
          <a:lstStyle/>
          <a:p>
            <a:pPr algn="l"/>
            <a:r>
              <a:rPr lang="en-US" altLang="zh-TW" sz="3200" b="1">
                <a:latin typeface="標楷體" pitchFamily="65" charset="-120"/>
                <a:ea typeface="標楷體" pitchFamily="65" charset="-120"/>
                <a:sym typeface="Wingdings" pitchFamily="2" charset="2"/>
              </a:rPr>
              <a:t>  </a:t>
            </a:r>
            <a:r>
              <a:rPr lang="zh-TW" altLang="en-US" sz="3200" b="1">
                <a:latin typeface="標楷體" pitchFamily="65" charset="-120"/>
                <a:ea typeface="標楷體" pitchFamily="65" charset="-120"/>
                <a:sym typeface="Wingdings" pitchFamily="2" charset="2"/>
              </a:rPr>
              <a:t>組織學習程序</a:t>
            </a:r>
            <a:endParaRPr lang="zh-TW" altLang="en-US" sz="2400">
              <a:latin typeface="標楷體" pitchFamily="65" charset="-120"/>
              <a:ea typeface="標楷體" pitchFamily="65" charset="-120"/>
            </a:endParaRPr>
          </a:p>
        </p:txBody>
      </p:sp>
      <p:sp>
        <p:nvSpPr>
          <p:cNvPr id="1551364" name="Text Box 4"/>
          <p:cNvSpPr txBox="1">
            <a:spLocks noChangeArrowheads="1"/>
          </p:cNvSpPr>
          <p:nvPr/>
        </p:nvSpPr>
        <p:spPr bwMode="auto">
          <a:xfrm>
            <a:off x="381000" y="787400"/>
            <a:ext cx="8763000" cy="5216525"/>
          </a:xfrm>
          <a:prstGeom prst="rect">
            <a:avLst/>
          </a:prstGeom>
          <a:noFill/>
          <a:ln w="9525">
            <a:noFill/>
            <a:miter lim="800000"/>
            <a:headEnd/>
            <a:tailEnd/>
          </a:ln>
        </p:spPr>
        <p:txBody>
          <a:bodyPr>
            <a:spAutoFit/>
          </a:bodyPr>
          <a:lstStyle/>
          <a:p>
            <a:pPr algn="l"/>
            <a:r>
              <a:rPr lang="en-US" altLang="zh-TW" sz="2800">
                <a:latin typeface="Times New Roman" pitchFamily="18" charset="0"/>
                <a:ea typeface="標楷體" pitchFamily="65" charset="-120"/>
                <a:sym typeface="Monotype Sorts" pitchFamily="2" charset="2"/>
              </a:rPr>
              <a:t> </a:t>
            </a:r>
            <a:r>
              <a:rPr lang="zh-TW" altLang="en-US" sz="2800">
                <a:latin typeface="Times New Roman" pitchFamily="18" charset="0"/>
                <a:ea typeface="標楷體" pitchFamily="65" charset="-120"/>
                <a:sym typeface="Monotype Sorts" pitchFamily="2" charset="2"/>
              </a:rPr>
              <a:t>組織學習的觀念</a:t>
            </a:r>
          </a:p>
          <a:p>
            <a:pPr algn="l"/>
            <a:endParaRPr lang="zh-TW" altLang="en-US" sz="2800">
              <a:latin typeface="Times New Roman" pitchFamily="18" charset="0"/>
              <a:ea typeface="標楷體" pitchFamily="65" charset="-120"/>
              <a:sym typeface="Monotype Sorts" pitchFamily="2" charset="2"/>
            </a:endParaRPr>
          </a:p>
          <a:p>
            <a:pPr algn="l"/>
            <a:r>
              <a:rPr lang="zh-TW" altLang="en-US" sz="24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Monotype Sorts" pitchFamily="2" charset="2"/>
              </a:rPr>
              <a:t> </a:t>
            </a:r>
            <a:r>
              <a:rPr kumimoji="0" lang="zh-TW" altLang="en-US" sz="2800">
                <a:latin typeface="Times New Roman" pitchFamily="18" charset="0"/>
                <a:ea typeface="標楷體" pitchFamily="65" charset="-120"/>
              </a:rPr>
              <a:t>組織學習是一個組織獲得和使用新知識</a:t>
            </a:r>
            <a:r>
              <a:rPr kumimoji="0" lang="zh-TW" altLang="en-US" sz="2400">
                <a:latin typeface="Times New Roman" pitchFamily="18" charset="0"/>
                <a:ea typeface="標楷體" pitchFamily="65" charset="-120"/>
              </a:rPr>
              <a:t>、</a:t>
            </a:r>
            <a:r>
              <a:rPr kumimoji="0" lang="zh-TW" altLang="en-US" sz="2800">
                <a:latin typeface="Times New Roman" pitchFamily="18" charset="0"/>
                <a:ea typeface="標楷體" pitchFamily="65" charset="-120"/>
              </a:rPr>
              <a:t> 工具</a:t>
            </a:r>
            <a:r>
              <a:rPr kumimoji="0" lang="zh-TW" altLang="en-US" sz="2400">
                <a:latin typeface="Times New Roman" pitchFamily="18" charset="0"/>
                <a:ea typeface="標楷體" pitchFamily="65" charset="-120"/>
              </a:rPr>
              <a:t>、</a:t>
            </a:r>
            <a:r>
              <a:rPr kumimoji="0" lang="zh-TW" altLang="en-US" sz="2800">
                <a:latin typeface="Times New Roman" pitchFamily="18" charset="0"/>
                <a:ea typeface="標楷體" pitchFamily="65" charset="-120"/>
              </a:rPr>
              <a:t> </a:t>
            </a:r>
          </a:p>
          <a:p>
            <a:pPr algn="l"/>
            <a:r>
              <a:rPr kumimoji="0" lang="zh-TW" altLang="en-US" sz="2800">
                <a:latin typeface="Times New Roman" pitchFamily="18" charset="0"/>
                <a:ea typeface="標楷體" pitchFamily="65" charset="-120"/>
              </a:rPr>
              <a:t>        行為及價值之程序， 它是一個有效能組織的重要</a:t>
            </a:r>
          </a:p>
          <a:p>
            <a:pPr algn="l"/>
            <a:r>
              <a:rPr kumimoji="0" lang="zh-TW" altLang="en-US" sz="2800">
                <a:latin typeface="Times New Roman" pitchFamily="18" charset="0"/>
                <a:ea typeface="標楷體" pitchFamily="65" charset="-120"/>
              </a:rPr>
              <a:t>        關鍵。</a:t>
            </a:r>
          </a:p>
          <a:p>
            <a:pPr algn="l"/>
            <a:endParaRPr kumimoji="0" lang="zh-TW" altLang="en-US" sz="2800">
              <a:latin typeface="Times New Roman" pitchFamily="18" charset="0"/>
              <a:ea typeface="標楷體" pitchFamily="65" charset="-120"/>
            </a:endParaRPr>
          </a:p>
          <a:p>
            <a:pPr algn="l"/>
            <a:r>
              <a:rPr lang="zh-TW" altLang="en-US" sz="2400">
                <a:latin typeface="Times New Roman" pitchFamily="18" charset="0"/>
                <a:ea typeface="標楷體" pitchFamily="65" charset="-120"/>
                <a:sym typeface="Wingdings" pitchFamily="2" charset="2"/>
              </a:rPr>
              <a:t>      </a:t>
            </a:r>
            <a:r>
              <a:rPr lang="zh-TW" altLang="en-US" sz="2800">
                <a:latin typeface="Times New Roman" pitchFamily="18" charset="0"/>
                <a:ea typeface="標楷體" pitchFamily="65" charset="-120"/>
                <a:sym typeface="Monotype Sorts" pitchFamily="2" charset="2"/>
              </a:rPr>
              <a:t>組織學習的觀念通常延伸自個人學習</a:t>
            </a:r>
            <a:r>
              <a:rPr kumimoji="0" lang="zh-TW" altLang="en-US" sz="2800">
                <a:latin typeface="Times New Roman" pitchFamily="18" charset="0"/>
                <a:ea typeface="標楷體" pitchFamily="65" charset="-120"/>
              </a:rPr>
              <a:t>，但是牽涉</a:t>
            </a:r>
          </a:p>
          <a:p>
            <a:pPr algn="l"/>
            <a:r>
              <a:rPr kumimoji="0" lang="zh-TW" altLang="en-US" sz="2800">
                <a:latin typeface="Times New Roman" pitchFamily="18" charset="0"/>
                <a:ea typeface="標楷體" pitchFamily="65" charset="-120"/>
              </a:rPr>
              <a:t>         的因素較個人學習複雜。著重於知識共享、知識</a:t>
            </a:r>
          </a:p>
          <a:p>
            <a:pPr algn="l"/>
            <a:r>
              <a:rPr kumimoji="0" lang="zh-TW" altLang="en-US" sz="2800">
                <a:latin typeface="Times New Roman" pitchFamily="18" charset="0"/>
                <a:ea typeface="標楷體" pitchFamily="65" charset="-120"/>
              </a:rPr>
              <a:t>         與經驗的傳播，強調經由資訊處理過程改善行動</a:t>
            </a:r>
          </a:p>
          <a:p>
            <a:pPr algn="l"/>
            <a:r>
              <a:rPr kumimoji="0" lang="zh-TW" altLang="en-US" sz="2800">
                <a:latin typeface="Times New Roman" pitchFamily="18" charset="0"/>
                <a:ea typeface="標楷體" pitchFamily="65" charset="-120"/>
              </a:rPr>
              <a:t>         ，並創造新知識。</a:t>
            </a:r>
          </a:p>
          <a:p>
            <a:pPr algn="l"/>
            <a:endParaRPr kumimoji="0" lang="zh-TW" altLang="en-US" sz="2800">
              <a:latin typeface="Times New Roman" pitchFamily="18" charset="0"/>
              <a:ea typeface="標楷體" pitchFamily="65" charset="-120"/>
            </a:endParaRPr>
          </a:p>
          <a:p>
            <a:pPr algn="l"/>
            <a:endParaRPr kumimoji="0" lang="en-US" altLang="zh-TW" sz="2800">
              <a:latin typeface="Times New Roman" pitchFamily="18" charset="0"/>
              <a:ea typeface="標楷體" pitchFamily="65" charset="-120"/>
            </a:endParaRPr>
          </a:p>
        </p:txBody>
      </p:sp>
      <p:pic>
        <p:nvPicPr>
          <p:cNvPr id="247814" name="Picture 5" descr="j0303453"/>
          <p:cNvPicPr>
            <a:picLocks noChangeAspect="1" noChangeArrowheads="1" noCrop="1"/>
          </p:cNvPicPr>
          <p:nvPr/>
        </p:nvPicPr>
        <p:blipFill>
          <a:blip r:embed="rId2"/>
          <a:srcRect/>
          <a:stretch>
            <a:fillRect/>
          </a:stretch>
        </p:blipFill>
        <p:spPr bwMode="auto">
          <a:xfrm>
            <a:off x="7019925" y="5157788"/>
            <a:ext cx="1439863" cy="987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13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136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5136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5136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5136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5136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5136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5136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1364"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投影片編號版面配置區 4"/>
          <p:cNvSpPr>
            <a:spLocks noGrp="1"/>
          </p:cNvSpPr>
          <p:nvPr>
            <p:ph type="sldNum" sz="quarter" idx="12"/>
          </p:nvPr>
        </p:nvSpPr>
        <p:spPr/>
        <p:txBody>
          <a:bodyPr/>
          <a:lstStyle/>
          <a:p>
            <a:pPr>
              <a:defRPr/>
            </a:pPr>
            <a:fld id="{C83610DE-F05E-48D3-9DD2-2E748FB504EF}" type="slidenum">
              <a:rPr lang="en-US" altLang="zh-TW"/>
              <a:pPr>
                <a:defRPr/>
              </a:pPr>
              <a:t>22</a:t>
            </a:fld>
            <a:endParaRPr lang="en-US" altLang="zh-TW"/>
          </a:p>
        </p:txBody>
      </p:sp>
      <p:sp>
        <p:nvSpPr>
          <p:cNvPr id="248835" name="Rectangle 2"/>
          <p:cNvSpPr>
            <a:spLocks noChangeArrowheads="1"/>
          </p:cNvSpPr>
          <p:nvPr/>
        </p:nvSpPr>
        <p:spPr bwMode="auto">
          <a:xfrm>
            <a:off x="228600" y="0"/>
            <a:ext cx="8534400" cy="1143000"/>
          </a:xfrm>
          <a:prstGeom prst="rect">
            <a:avLst/>
          </a:prstGeom>
          <a:noFill/>
          <a:ln w="9525">
            <a:noFill/>
            <a:miter lim="800000"/>
            <a:headEnd/>
            <a:tailEnd/>
          </a:ln>
        </p:spPr>
        <p:txBody>
          <a:bodyPr anchor="ctr"/>
          <a:lstStyle/>
          <a:p>
            <a:r>
              <a:rPr lang="zh-TW" altLang="en-US" sz="4000" b="1">
                <a:latin typeface="Times New Roman" pitchFamily="18" charset="0"/>
                <a:ea typeface="標楷體" pitchFamily="65" charset="-120"/>
              </a:rPr>
              <a:t>組織發展：</a:t>
            </a:r>
            <a:r>
              <a:rPr lang="zh-TW" altLang="en-US" sz="2700" b="1">
                <a:latin typeface="Times New Roman" pitchFamily="18" charset="0"/>
                <a:ea typeface="標楷體" pitchFamily="65" charset="-120"/>
              </a:rPr>
              <a:t>學習型組織 </a:t>
            </a:r>
            <a:r>
              <a:rPr lang="en-US" altLang="zh-TW" sz="2700" b="1">
                <a:latin typeface="Times New Roman" pitchFamily="18" charset="0"/>
                <a:ea typeface="標楷體" pitchFamily="65" charset="-120"/>
              </a:rPr>
              <a:t>=  </a:t>
            </a:r>
          </a:p>
          <a:p>
            <a:r>
              <a:rPr lang="en-US" altLang="zh-TW" sz="2700" b="1">
                <a:latin typeface="Times New Roman" pitchFamily="18" charset="0"/>
                <a:ea typeface="標楷體" pitchFamily="65" charset="-120"/>
              </a:rPr>
              <a:t>(</a:t>
            </a:r>
            <a:r>
              <a:rPr lang="zh-TW" altLang="en-US" sz="2700" b="1">
                <a:latin typeface="Times New Roman" pitchFamily="18" charset="0"/>
                <a:ea typeface="標楷體" pitchFamily="65" charset="-120"/>
              </a:rPr>
              <a:t>個人 </a:t>
            </a:r>
            <a:r>
              <a:rPr lang="en-US" altLang="zh-TW" sz="2700" b="1">
                <a:latin typeface="Times New Roman" pitchFamily="18" charset="0"/>
                <a:ea typeface="標楷體" pitchFamily="65" charset="-120"/>
              </a:rPr>
              <a:t>+ </a:t>
            </a:r>
            <a:r>
              <a:rPr lang="zh-TW" altLang="en-US" sz="2700" b="1">
                <a:latin typeface="Times New Roman" pitchFamily="18" charset="0"/>
                <a:ea typeface="標楷體" pitchFamily="65" charset="-120"/>
              </a:rPr>
              <a:t>組內 </a:t>
            </a:r>
            <a:r>
              <a:rPr lang="en-US" altLang="zh-TW" sz="2700" b="1">
                <a:latin typeface="Times New Roman" pitchFamily="18" charset="0"/>
                <a:ea typeface="標楷體" pitchFamily="65" charset="-120"/>
              </a:rPr>
              <a:t>+ </a:t>
            </a:r>
            <a:r>
              <a:rPr lang="zh-TW" altLang="en-US" sz="2700" b="1">
                <a:latin typeface="Times New Roman" pitchFamily="18" charset="0"/>
                <a:ea typeface="標楷體" pitchFamily="65" charset="-120"/>
              </a:rPr>
              <a:t>組間</a:t>
            </a:r>
            <a:r>
              <a:rPr lang="en-US" altLang="zh-TW" sz="2700" b="1">
                <a:latin typeface="Times New Roman" pitchFamily="18" charset="0"/>
                <a:ea typeface="標楷體" pitchFamily="65" charset="-120"/>
              </a:rPr>
              <a:t>)</a:t>
            </a:r>
            <a:r>
              <a:rPr lang="zh-TW" altLang="en-US" sz="2700" b="1">
                <a:latin typeface="Times New Roman" pitchFamily="18" charset="0"/>
                <a:ea typeface="標楷體" pitchFamily="65" charset="-120"/>
              </a:rPr>
              <a:t>制度化學習機制 * 五項修練</a:t>
            </a:r>
          </a:p>
        </p:txBody>
      </p:sp>
      <p:grpSp>
        <p:nvGrpSpPr>
          <p:cNvPr id="2" name="Group 3"/>
          <p:cNvGrpSpPr>
            <a:grpSpLocks/>
          </p:cNvGrpSpPr>
          <p:nvPr/>
        </p:nvGrpSpPr>
        <p:grpSpPr bwMode="auto">
          <a:xfrm>
            <a:off x="5003800" y="3573463"/>
            <a:ext cx="4016375" cy="2447925"/>
            <a:chOff x="3072" y="2112"/>
            <a:chExt cx="2530" cy="1542"/>
          </a:xfrm>
        </p:grpSpPr>
        <p:sp>
          <p:nvSpPr>
            <p:cNvPr id="248862" name="Rectangle 4"/>
            <p:cNvSpPr>
              <a:spLocks noChangeArrowheads="1"/>
            </p:cNvSpPr>
            <p:nvPr/>
          </p:nvSpPr>
          <p:spPr bwMode="auto">
            <a:xfrm>
              <a:off x="3072" y="2112"/>
              <a:ext cx="2530" cy="1542"/>
            </a:xfrm>
            <a:prstGeom prst="rect">
              <a:avLst/>
            </a:prstGeom>
            <a:solidFill>
              <a:srgbClr val="FF66CC"/>
            </a:solidFill>
            <a:ln w="9525">
              <a:solidFill>
                <a:schemeClr val="tx1"/>
              </a:solidFill>
              <a:miter lim="800000"/>
              <a:headEnd/>
              <a:tailEnd/>
            </a:ln>
          </p:spPr>
          <p:txBody>
            <a:bodyPr wrap="none" anchor="ctr"/>
            <a:lstStyle/>
            <a:p>
              <a:endParaRPr lang="zh-TW" altLang="en-US"/>
            </a:p>
          </p:txBody>
        </p:sp>
        <p:sp>
          <p:nvSpPr>
            <p:cNvPr id="248863" name="Rectangle 5"/>
            <p:cNvSpPr>
              <a:spLocks noChangeArrowheads="1"/>
            </p:cNvSpPr>
            <p:nvPr/>
          </p:nvSpPr>
          <p:spPr bwMode="auto">
            <a:xfrm>
              <a:off x="3850" y="2568"/>
              <a:ext cx="946" cy="631"/>
            </a:xfrm>
            <a:prstGeom prst="rect">
              <a:avLst/>
            </a:prstGeom>
            <a:solidFill>
              <a:srgbClr val="FF66CC"/>
            </a:solidFill>
            <a:ln w="9525">
              <a:solidFill>
                <a:schemeClr val="tx1"/>
              </a:solidFill>
              <a:miter lim="800000"/>
              <a:headEnd/>
              <a:tailEnd/>
            </a:ln>
          </p:spPr>
          <p:txBody>
            <a:bodyPr wrap="none" anchor="ctr"/>
            <a:lstStyle/>
            <a:p>
              <a:endParaRPr lang="zh-TW" altLang="en-US"/>
            </a:p>
          </p:txBody>
        </p:sp>
        <p:sp>
          <p:nvSpPr>
            <p:cNvPr id="248864" name="Line 6"/>
            <p:cNvSpPr>
              <a:spLocks noChangeShapeType="1"/>
            </p:cNvSpPr>
            <p:nvPr/>
          </p:nvSpPr>
          <p:spPr bwMode="auto">
            <a:xfrm>
              <a:off x="3072" y="2112"/>
              <a:ext cx="778" cy="456"/>
            </a:xfrm>
            <a:prstGeom prst="line">
              <a:avLst/>
            </a:prstGeom>
            <a:noFill/>
            <a:ln w="9525">
              <a:solidFill>
                <a:schemeClr val="tx1"/>
              </a:solidFill>
              <a:round/>
              <a:headEnd/>
              <a:tailEnd/>
            </a:ln>
          </p:spPr>
          <p:txBody>
            <a:bodyPr wrap="none" anchor="ctr"/>
            <a:lstStyle/>
            <a:p>
              <a:endParaRPr lang="zh-TW" altLang="en-US"/>
            </a:p>
          </p:txBody>
        </p:sp>
        <p:sp>
          <p:nvSpPr>
            <p:cNvPr id="248865" name="Line 7"/>
            <p:cNvSpPr>
              <a:spLocks noChangeShapeType="1"/>
            </p:cNvSpPr>
            <p:nvPr/>
          </p:nvSpPr>
          <p:spPr bwMode="auto">
            <a:xfrm flipH="1">
              <a:off x="4796" y="2112"/>
              <a:ext cx="806" cy="456"/>
            </a:xfrm>
            <a:prstGeom prst="line">
              <a:avLst/>
            </a:prstGeom>
            <a:noFill/>
            <a:ln w="9525">
              <a:solidFill>
                <a:schemeClr val="tx1"/>
              </a:solidFill>
              <a:round/>
              <a:headEnd/>
              <a:tailEnd/>
            </a:ln>
          </p:spPr>
          <p:txBody>
            <a:bodyPr wrap="none" anchor="ctr"/>
            <a:lstStyle/>
            <a:p>
              <a:endParaRPr lang="zh-TW" altLang="en-US"/>
            </a:p>
          </p:txBody>
        </p:sp>
        <p:sp>
          <p:nvSpPr>
            <p:cNvPr id="248866" name="Line 8"/>
            <p:cNvSpPr>
              <a:spLocks noChangeShapeType="1"/>
            </p:cNvSpPr>
            <p:nvPr/>
          </p:nvSpPr>
          <p:spPr bwMode="auto">
            <a:xfrm flipH="1">
              <a:off x="3072" y="3199"/>
              <a:ext cx="778" cy="455"/>
            </a:xfrm>
            <a:prstGeom prst="line">
              <a:avLst/>
            </a:prstGeom>
            <a:noFill/>
            <a:ln w="9525">
              <a:solidFill>
                <a:schemeClr val="tx1"/>
              </a:solidFill>
              <a:round/>
              <a:headEnd/>
              <a:tailEnd/>
            </a:ln>
          </p:spPr>
          <p:txBody>
            <a:bodyPr wrap="none" anchor="ctr"/>
            <a:lstStyle/>
            <a:p>
              <a:endParaRPr lang="zh-TW" altLang="en-US"/>
            </a:p>
          </p:txBody>
        </p:sp>
        <p:sp>
          <p:nvSpPr>
            <p:cNvPr id="248867" name="Line 9"/>
            <p:cNvSpPr>
              <a:spLocks noChangeShapeType="1"/>
            </p:cNvSpPr>
            <p:nvPr/>
          </p:nvSpPr>
          <p:spPr bwMode="auto">
            <a:xfrm>
              <a:off x="4796" y="3199"/>
              <a:ext cx="806" cy="455"/>
            </a:xfrm>
            <a:prstGeom prst="line">
              <a:avLst/>
            </a:prstGeom>
            <a:noFill/>
            <a:ln w="9525">
              <a:solidFill>
                <a:schemeClr val="tx1"/>
              </a:solidFill>
              <a:round/>
              <a:headEnd/>
              <a:tailEnd/>
            </a:ln>
          </p:spPr>
          <p:txBody>
            <a:bodyPr wrap="none" anchor="ctr"/>
            <a:lstStyle/>
            <a:p>
              <a:endParaRPr lang="zh-TW" altLang="en-US"/>
            </a:p>
          </p:txBody>
        </p:sp>
        <p:sp>
          <p:nvSpPr>
            <p:cNvPr id="248868" name="Rectangle 10"/>
            <p:cNvSpPr>
              <a:spLocks noChangeArrowheads="1"/>
            </p:cNvSpPr>
            <p:nvPr/>
          </p:nvSpPr>
          <p:spPr bwMode="auto">
            <a:xfrm>
              <a:off x="3885" y="2749"/>
              <a:ext cx="877" cy="307"/>
            </a:xfrm>
            <a:prstGeom prst="rect">
              <a:avLst/>
            </a:prstGeom>
            <a:solidFill>
              <a:srgbClr val="FF66CC"/>
            </a:solidFill>
            <a:ln w="9525">
              <a:noFill/>
              <a:miter lim="800000"/>
              <a:headEnd/>
              <a:tailEnd/>
            </a:ln>
          </p:spPr>
          <p:txBody>
            <a:bodyPr wrap="none">
              <a:spAutoFit/>
            </a:bodyPr>
            <a:lstStyle/>
            <a:p>
              <a:r>
                <a:rPr lang="zh-TW" altLang="en-US" sz="1400">
                  <a:solidFill>
                    <a:srgbClr val="000000"/>
                  </a:solidFill>
                  <a:latin typeface="Times New Roman" pitchFamily="18" charset="0"/>
                  <a:ea typeface="標楷體" pitchFamily="65" charset="-120"/>
                </a:rPr>
                <a:t>系統思考</a:t>
              </a:r>
            </a:p>
            <a:p>
              <a:r>
                <a:rPr lang="en-US" altLang="zh-TW" sz="1200">
                  <a:solidFill>
                    <a:srgbClr val="000000"/>
                  </a:solidFill>
                  <a:latin typeface="Times New Roman" pitchFamily="18" charset="0"/>
                  <a:ea typeface="標楷體" pitchFamily="65" charset="-120"/>
                </a:rPr>
                <a:t>(Systems Thinking)</a:t>
              </a:r>
            </a:p>
          </p:txBody>
        </p:sp>
        <p:sp>
          <p:nvSpPr>
            <p:cNvPr id="248869" name="Rectangle 11"/>
            <p:cNvSpPr>
              <a:spLocks noChangeArrowheads="1"/>
            </p:cNvSpPr>
            <p:nvPr/>
          </p:nvSpPr>
          <p:spPr bwMode="auto">
            <a:xfrm>
              <a:off x="3648" y="2208"/>
              <a:ext cx="1420" cy="192"/>
            </a:xfrm>
            <a:prstGeom prst="rect">
              <a:avLst/>
            </a:prstGeom>
            <a:solidFill>
              <a:srgbClr val="FF66CC"/>
            </a:solidFill>
            <a:ln w="9525">
              <a:noFill/>
              <a:miter lim="800000"/>
              <a:headEnd/>
              <a:tailEnd/>
            </a:ln>
          </p:spPr>
          <p:txBody>
            <a:bodyPr wrap="none">
              <a:spAutoFit/>
            </a:bodyPr>
            <a:lstStyle/>
            <a:p>
              <a:pPr algn="l"/>
              <a:r>
                <a:rPr lang="zh-TW" altLang="en-US" sz="1400">
                  <a:solidFill>
                    <a:srgbClr val="000000"/>
                  </a:solidFill>
                  <a:latin typeface="Times New Roman" pitchFamily="18" charset="0"/>
                  <a:ea typeface="標楷體" pitchFamily="65" charset="-120"/>
                </a:rPr>
                <a:t>自我超越</a:t>
              </a:r>
              <a:r>
                <a:rPr lang="en-US" altLang="zh-TW" sz="1400">
                  <a:solidFill>
                    <a:srgbClr val="000000"/>
                  </a:solidFill>
                  <a:latin typeface="Times New Roman" pitchFamily="18" charset="0"/>
                  <a:ea typeface="標楷體" pitchFamily="65" charset="-120"/>
                </a:rPr>
                <a:t>(Personal Mastery)</a:t>
              </a:r>
            </a:p>
          </p:txBody>
        </p:sp>
        <p:sp>
          <p:nvSpPr>
            <p:cNvPr id="248870" name="Rectangle 12"/>
            <p:cNvSpPr>
              <a:spLocks noChangeArrowheads="1"/>
            </p:cNvSpPr>
            <p:nvPr/>
          </p:nvSpPr>
          <p:spPr bwMode="auto">
            <a:xfrm>
              <a:off x="3648" y="3312"/>
              <a:ext cx="1373" cy="326"/>
            </a:xfrm>
            <a:prstGeom prst="rect">
              <a:avLst/>
            </a:prstGeom>
            <a:solidFill>
              <a:srgbClr val="FF66CC"/>
            </a:solidFill>
            <a:ln w="9525">
              <a:noFill/>
              <a:miter lim="800000"/>
              <a:headEnd/>
              <a:tailEnd/>
            </a:ln>
          </p:spPr>
          <p:txBody>
            <a:bodyPr>
              <a:spAutoFit/>
            </a:bodyPr>
            <a:lstStyle/>
            <a:p>
              <a:r>
                <a:rPr lang="zh-TW" altLang="en-US" sz="1400">
                  <a:solidFill>
                    <a:srgbClr val="000000"/>
                  </a:solidFill>
                  <a:latin typeface="Times New Roman" pitchFamily="18" charset="0"/>
                  <a:ea typeface="標楷體" pitchFamily="65" charset="-120"/>
                </a:rPr>
                <a:t>改善心智模式</a:t>
              </a:r>
            </a:p>
            <a:p>
              <a:r>
                <a:rPr lang="en-US" altLang="zh-TW" sz="1400">
                  <a:solidFill>
                    <a:srgbClr val="000000"/>
                  </a:solidFill>
                  <a:latin typeface="Times New Roman" pitchFamily="18" charset="0"/>
                  <a:ea typeface="標楷體" pitchFamily="65" charset="-120"/>
                </a:rPr>
                <a:t>(Improving Mental Models)</a:t>
              </a:r>
            </a:p>
          </p:txBody>
        </p:sp>
        <p:sp>
          <p:nvSpPr>
            <p:cNvPr id="248871" name="Rectangle 13"/>
            <p:cNvSpPr>
              <a:spLocks noChangeArrowheads="1"/>
            </p:cNvSpPr>
            <p:nvPr/>
          </p:nvSpPr>
          <p:spPr bwMode="auto">
            <a:xfrm>
              <a:off x="4848" y="2640"/>
              <a:ext cx="720" cy="556"/>
            </a:xfrm>
            <a:prstGeom prst="rect">
              <a:avLst/>
            </a:prstGeom>
            <a:solidFill>
              <a:srgbClr val="FF66CC"/>
            </a:solidFill>
            <a:ln w="9525">
              <a:noFill/>
              <a:miter lim="800000"/>
              <a:headEnd/>
              <a:tailEnd/>
            </a:ln>
          </p:spPr>
          <p:txBody>
            <a:bodyPr>
              <a:spAutoFit/>
            </a:bodyPr>
            <a:lstStyle/>
            <a:p>
              <a:pPr algn="l"/>
              <a:r>
                <a:rPr lang="zh-TW" altLang="en-US" sz="1400">
                  <a:solidFill>
                    <a:srgbClr val="000000"/>
                  </a:solidFill>
                  <a:latin typeface="Times New Roman" pitchFamily="18" charset="0"/>
                  <a:ea typeface="標楷體" pitchFamily="65" charset="-120"/>
                </a:rPr>
                <a:t>建立共同願景</a:t>
              </a:r>
            </a:p>
            <a:p>
              <a:pPr algn="l"/>
              <a:r>
                <a:rPr lang="en-US" altLang="zh-TW" sz="1200">
                  <a:solidFill>
                    <a:srgbClr val="000000"/>
                  </a:solidFill>
                  <a:latin typeface="Times New Roman" pitchFamily="18" charset="0"/>
                  <a:ea typeface="標楷體" pitchFamily="65" charset="-120"/>
                </a:rPr>
                <a:t>(Building</a:t>
              </a:r>
            </a:p>
            <a:p>
              <a:pPr algn="l"/>
              <a:r>
                <a:rPr lang="en-US" altLang="zh-TW" sz="1200">
                  <a:solidFill>
                    <a:srgbClr val="000000"/>
                  </a:solidFill>
                  <a:latin typeface="Times New Roman" pitchFamily="18" charset="0"/>
                  <a:ea typeface="標楷體" pitchFamily="65" charset="-120"/>
                </a:rPr>
                <a:t> Shared Vision)</a:t>
              </a:r>
            </a:p>
          </p:txBody>
        </p:sp>
        <p:sp>
          <p:nvSpPr>
            <p:cNvPr id="248872" name="Rectangle 14"/>
            <p:cNvSpPr>
              <a:spLocks noChangeArrowheads="1"/>
            </p:cNvSpPr>
            <p:nvPr/>
          </p:nvSpPr>
          <p:spPr bwMode="auto">
            <a:xfrm>
              <a:off x="3155" y="2644"/>
              <a:ext cx="585" cy="460"/>
            </a:xfrm>
            <a:prstGeom prst="rect">
              <a:avLst/>
            </a:prstGeom>
            <a:solidFill>
              <a:srgbClr val="FF66CC"/>
            </a:solidFill>
            <a:ln w="9525">
              <a:noFill/>
              <a:miter lim="800000"/>
              <a:headEnd/>
              <a:tailEnd/>
            </a:ln>
          </p:spPr>
          <p:txBody>
            <a:bodyPr wrap="none">
              <a:spAutoFit/>
            </a:bodyPr>
            <a:lstStyle/>
            <a:p>
              <a:pPr algn="l"/>
              <a:r>
                <a:rPr lang="zh-TW" altLang="en-US" sz="1400">
                  <a:solidFill>
                    <a:srgbClr val="000000"/>
                  </a:solidFill>
                  <a:latin typeface="Times New Roman" pitchFamily="18" charset="0"/>
                  <a:ea typeface="標楷體" pitchFamily="65" charset="-120"/>
                </a:rPr>
                <a:t>團隊學習</a:t>
              </a:r>
            </a:p>
            <a:p>
              <a:pPr algn="l"/>
              <a:r>
                <a:rPr lang="en-US" altLang="zh-TW" sz="1400">
                  <a:solidFill>
                    <a:srgbClr val="000000"/>
                  </a:solidFill>
                  <a:latin typeface="Times New Roman" pitchFamily="18" charset="0"/>
                  <a:ea typeface="標楷體" pitchFamily="65" charset="-120"/>
                </a:rPr>
                <a:t>(Team</a:t>
              </a:r>
            </a:p>
            <a:p>
              <a:pPr algn="l"/>
              <a:r>
                <a:rPr lang="en-US" altLang="zh-TW" sz="1400">
                  <a:solidFill>
                    <a:srgbClr val="000000"/>
                  </a:solidFill>
                  <a:latin typeface="Times New Roman" pitchFamily="18" charset="0"/>
                  <a:ea typeface="標楷體" pitchFamily="65" charset="-120"/>
                </a:rPr>
                <a:t> Learning)</a:t>
              </a:r>
            </a:p>
          </p:txBody>
        </p:sp>
      </p:grpSp>
      <p:grpSp>
        <p:nvGrpSpPr>
          <p:cNvPr id="3" name="Group 15"/>
          <p:cNvGrpSpPr>
            <a:grpSpLocks/>
          </p:cNvGrpSpPr>
          <p:nvPr/>
        </p:nvGrpSpPr>
        <p:grpSpPr bwMode="auto">
          <a:xfrm>
            <a:off x="466725" y="1484313"/>
            <a:ext cx="5340350" cy="4724400"/>
            <a:chOff x="68" y="709"/>
            <a:chExt cx="3364" cy="2976"/>
          </a:xfrm>
        </p:grpSpPr>
        <p:grpSp>
          <p:nvGrpSpPr>
            <p:cNvPr id="4" name="Group 16"/>
            <p:cNvGrpSpPr>
              <a:grpSpLocks/>
            </p:cNvGrpSpPr>
            <p:nvPr/>
          </p:nvGrpSpPr>
          <p:grpSpPr bwMode="auto">
            <a:xfrm>
              <a:off x="567" y="1072"/>
              <a:ext cx="1802" cy="1906"/>
              <a:chOff x="722" y="2018"/>
              <a:chExt cx="1752" cy="1813"/>
            </a:xfrm>
          </p:grpSpPr>
          <p:sp>
            <p:nvSpPr>
              <p:cNvPr id="248859" name="Oval 17"/>
              <p:cNvSpPr>
                <a:spLocks noChangeArrowheads="1"/>
              </p:cNvSpPr>
              <p:nvPr/>
            </p:nvSpPr>
            <p:spPr bwMode="auto">
              <a:xfrm>
                <a:off x="1018" y="2018"/>
                <a:ext cx="1157" cy="1166"/>
              </a:xfrm>
              <a:prstGeom prst="ellipse">
                <a:avLst/>
              </a:prstGeom>
              <a:solidFill>
                <a:srgbClr val="FF009F"/>
              </a:solidFill>
              <a:ln w="11113">
                <a:solidFill>
                  <a:srgbClr val="000000"/>
                </a:solidFill>
                <a:round/>
                <a:headEnd/>
                <a:tailEnd/>
              </a:ln>
            </p:spPr>
            <p:txBody>
              <a:bodyPr/>
              <a:lstStyle/>
              <a:p>
                <a:endParaRPr lang="zh-TW" altLang="en-US"/>
              </a:p>
            </p:txBody>
          </p:sp>
          <p:sp>
            <p:nvSpPr>
              <p:cNvPr id="248860" name="Oval 18"/>
              <p:cNvSpPr>
                <a:spLocks noChangeArrowheads="1"/>
              </p:cNvSpPr>
              <p:nvPr/>
            </p:nvSpPr>
            <p:spPr bwMode="auto">
              <a:xfrm>
                <a:off x="722" y="2657"/>
                <a:ext cx="1157" cy="1166"/>
              </a:xfrm>
              <a:prstGeom prst="ellipse">
                <a:avLst/>
              </a:prstGeom>
              <a:solidFill>
                <a:srgbClr val="FF7F7F"/>
              </a:solidFill>
              <a:ln w="11113">
                <a:solidFill>
                  <a:srgbClr val="000000"/>
                </a:solidFill>
                <a:round/>
                <a:headEnd/>
                <a:tailEnd/>
              </a:ln>
            </p:spPr>
            <p:txBody>
              <a:bodyPr/>
              <a:lstStyle/>
              <a:p>
                <a:endParaRPr lang="zh-TW" altLang="en-US"/>
              </a:p>
            </p:txBody>
          </p:sp>
          <p:sp>
            <p:nvSpPr>
              <p:cNvPr id="248861" name="Oval 19"/>
              <p:cNvSpPr>
                <a:spLocks noChangeArrowheads="1"/>
              </p:cNvSpPr>
              <p:nvPr/>
            </p:nvSpPr>
            <p:spPr bwMode="auto">
              <a:xfrm>
                <a:off x="1316" y="2665"/>
                <a:ext cx="1158" cy="1166"/>
              </a:xfrm>
              <a:prstGeom prst="ellipse">
                <a:avLst/>
              </a:prstGeom>
              <a:solidFill>
                <a:srgbClr val="9F3FDF"/>
              </a:solidFill>
              <a:ln w="11113">
                <a:solidFill>
                  <a:srgbClr val="000000"/>
                </a:solidFill>
                <a:round/>
                <a:headEnd/>
                <a:tailEnd/>
              </a:ln>
            </p:spPr>
            <p:txBody>
              <a:bodyPr/>
              <a:lstStyle/>
              <a:p>
                <a:endParaRPr lang="zh-TW" altLang="en-US"/>
              </a:p>
            </p:txBody>
          </p:sp>
        </p:grpSp>
        <p:grpSp>
          <p:nvGrpSpPr>
            <p:cNvPr id="5" name="Group 20"/>
            <p:cNvGrpSpPr>
              <a:grpSpLocks/>
            </p:cNvGrpSpPr>
            <p:nvPr/>
          </p:nvGrpSpPr>
          <p:grpSpPr bwMode="auto">
            <a:xfrm>
              <a:off x="869" y="1758"/>
              <a:ext cx="1163" cy="1145"/>
              <a:chOff x="1031" y="2657"/>
              <a:chExt cx="1131" cy="1089"/>
            </a:xfrm>
          </p:grpSpPr>
          <p:sp>
            <p:nvSpPr>
              <p:cNvPr id="248855" name="Freeform 21"/>
              <p:cNvSpPr>
                <a:spLocks/>
              </p:cNvSpPr>
              <p:nvPr/>
            </p:nvSpPr>
            <p:spPr bwMode="auto">
              <a:xfrm>
                <a:off x="1327" y="2740"/>
                <a:ext cx="540" cy="447"/>
              </a:xfrm>
              <a:custGeom>
                <a:avLst/>
                <a:gdLst>
                  <a:gd name="T0" fmla="*/ 549 w 1081"/>
                  <a:gd name="T1" fmla="*/ 0 h 892"/>
                  <a:gd name="T2" fmla="*/ 518 w 1081"/>
                  <a:gd name="T3" fmla="*/ 19 h 892"/>
                  <a:gd name="T4" fmla="*/ 483 w 1081"/>
                  <a:gd name="T5" fmla="*/ 43 h 892"/>
                  <a:gd name="T6" fmla="*/ 445 w 1081"/>
                  <a:gd name="T7" fmla="*/ 70 h 892"/>
                  <a:gd name="T8" fmla="*/ 413 w 1081"/>
                  <a:gd name="T9" fmla="*/ 95 h 892"/>
                  <a:gd name="T10" fmla="*/ 380 w 1081"/>
                  <a:gd name="T11" fmla="*/ 124 h 892"/>
                  <a:gd name="T12" fmla="*/ 354 w 1081"/>
                  <a:gd name="T13" fmla="*/ 148 h 892"/>
                  <a:gd name="T14" fmla="*/ 321 w 1081"/>
                  <a:gd name="T15" fmla="*/ 179 h 892"/>
                  <a:gd name="T16" fmla="*/ 292 w 1081"/>
                  <a:gd name="T17" fmla="*/ 207 h 892"/>
                  <a:gd name="T18" fmla="*/ 257 w 1081"/>
                  <a:gd name="T19" fmla="*/ 247 h 892"/>
                  <a:gd name="T20" fmla="*/ 226 w 1081"/>
                  <a:gd name="T21" fmla="*/ 285 h 892"/>
                  <a:gd name="T22" fmla="*/ 199 w 1081"/>
                  <a:gd name="T23" fmla="*/ 317 h 892"/>
                  <a:gd name="T24" fmla="*/ 166 w 1081"/>
                  <a:gd name="T25" fmla="*/ 362 h 892"/>
                  <a:gd name="T26" fmla="*/ 140 w 1081"/>
                  <a:gd name="T27" fmla="*/ 400 h 892"/>
                  <a:gd name="T28" fmla="*/ 117 w 1081"/>
                  <a:gd name="T29" fmla="*/ 440 h 892"/>
                  <a:gd name="T30" fmla="*/ 93 w 1081"/>
                  <a:gd name="T31" fmla="*/ 483 h 892"/>
                  <a:gd name="T32" fmla="*/ 72 w 1081"/>
                  <a:gd name="T33" fmla="*/ 525 h 892"/>
                  <a:gd name="T34" fmla="*/ 50 w 1081"/>
                  <a:gd name="T35" fmla="*/ 578 h 892"/>
                  <a:gd name="T36" fmla="*/ 33 w 1081"/>
                  <a:gd name="T37" fmla="*/ 630 h 892"/>
                  <a:gd name="T38" fmla="*/ 17 w 1081"/>
                  <a:gd name="T39" fmla="*/ 680 h 892"/>
                  <a:gd name="T40" fmla="*/ 9 w 1081"/>
                  <a:gd name="T41" fmla="*/ 720 h 892"/>
                  <a:gd name="T42" fmla="*/ 0 w 1081"/>
                  <a:gd name="T43" fmla="*/ 754 h 892"/>
                  <a:gd name="T44" fmla="*/ 38 w 1081"/>
                  <a:gd name="T45" fmla="*/ 778 h 892"/>
                  <a:gd name="T46" fmla="*/ 85 w 1081"/>
                  <a:gd name="T47" fmla="*/ 797 h 892"/>
                  <a:gd name="T48" fmla="*/ 138 w 1081"/>
                  <a:gd name="T49" fmla="*/ 818 h 892"/>
                  <a:gd name="T50" fmla="*/ 197 w 1081"/>
                  <a:gd name="T51" fmla="*/ 837 h 892"/>
                  <a:gd name="T52" fmla="*/ 264 w 1081"/>
                  <a:gd name="T53" fmla="*/ 858 h 892"/>
                  <a:gd name="T54" fmla="*/ 330 w 1081"/>
                  <a:gd name="T55" fmla="*/ 872 h 892"/>
                  <a:gd name="T56" fmla="*/ 382 w 1081"/>
                  <a:gd name="T57" fmla="*/ 880 h 892"/>
                  <a:gd name="T58" fmla="*/ 437 w 1081"/>
                  <a:gd name="T59" fmla="*/ 887 h 892"/>
                  <a:gd name="T60" fmla="*/ 492 w 1081"/>
                  <a:gd name="T61" fmla="*/ 891 h 892"/>
                  <a:gd name="T62" fmla="*/ 540 w 1081"/>
                  <a:gd name="T63" fmla="*/ 892 h 892"/>
                  <a:gd name="T64" fmla="*/ 603 w 1081"/>
                  <a:gd name="T65" fmla="*/ 891 h 892"/>
                  <a:gd name="T66" fmla="*/ 666 w 1081"/>
                  <a:gd name="T67" fmla="*/ 882 h 892"/>
                  <a:gd name="T68" fmla="*/ 737 w 1081"/>
                  <a:gd name="T69" fmla="*/ 873 h 892"/>
                  <a:gd name="T70" fmla="*/ 798 w 1081"/>
                  <a:gd name="T71" fmla="*/ 861 h 892"/>
                  <a:gd name="T72" fmla="*/ 848 w 1081"/>
                  <a:gd name="T73" fmla="*/ 849 h 892"/>
                  <a:gd name="T74" fmla="*/ 901 w 1081"/>
                  <a:gd name="T75" fmla="*/ 832 h 892"/>
                  <a:gd name="T76" fmla="*/ 939 w 1081"/>
                  <a:gd name="T77" fmla="*/ 816 h 892"/>
                  <a:gd name="T78" fmla="*/ 981 w 1081"/>
                  <a:gd name="T79" fmla="*/ 801 h 892"/>
                  <a:gd name="T80" fmla="*/ 1019 w 1081"/>
                  <a:gd name="T81" fmla="*/ 785 h 892"/>
                  <a:gd name="T82" fmla="*/ 1060 w 1081"/>
                  <a:gd name="T83" fmla="*/ 765 h 892"/>
                  <a:gd name="T84" fmla="*/ 1081 w 1081"/>
                  <a:gd name="T85" fmla="*/ 752 h 892"/>
                  <a:gd name="T86" fmla="*/ 1074 w 1081"/>
                  <a:gd name="T87" fmla="*/ 709 h 892"/>
                  <a:gd name="T88" fmla="*/ 1062 w 1081"/>
                  <a:gd name="T89" fmla="*/ 666 h 892"/>
                  <a:gd name="T90" fmla="*/ 1048 w 1081"/>
                  <a:gd name="T91" fmla="*/ 621 h 892"/>
                  <a:gd name="T92" fmla="*/ 1026 w 1081"/>
                  <a:gd name="T93" fmla="*/ 563 h 892"/>
                  <a:gd name="T94" fmla="*/ 996 w 1081"/>
                  <a:gd name="T95" fmla="*/ 502 h 892"/>
                  <a:gd name="T96" fmla="*/ 962 w 1081"/>
                  <a:gd name="T97" fmla="*/ 436 h 892"/>
                  <a:gd name="T98" fmla="*/ 932 w 1081"/>
                  <a:gd name="T99" fmla="*/ 390 h 892"/>
                  <a:gd name="T100" fmla="*/ 901 w 1081"/>
                  <a:gd name="T101" fmla="*/ 340 h 892"/>
                  <a:gd name="T102" fmla="*/ 875 w 1081"/>
                  <a:gd name="T103" fmla="*/ 302 h 892"/>
                  <a:gd name="T104" fmla="*/ 836 w 1081"/>
                  <a:gd name="T105" fmla="*/ 252 h 892"/>
                  <a:gd name="T106" fmla="*/ 805 w 1081"/>
                  <a:gd name="T107" fmla="*/ 214 h 892"/>
                  <a:gd name="T108" fmla="*/ 770 w 1081"/>
                  <a:gd name="T109" fmla="*/ 179 h 892"/>
                  <a:gd name="T110" fmla="*/ 723 w 1081"/>
                  <a:gd name="T111" fmla="*/ 134 h 892"/>
                  <a:gd name="T112" fmla="*/ 691 w 1081"/>
                  <a:gd name="T113" fmla="*/ 105 h 892"/>
                  <a:gd name="T114" fmla="*/ 651 w 1081"/>
                  <a:gd name="T115" fmla="*/ 72 h 892"/>
                  <a:gd name="T116" fmla="*/ 601 w 1081"/>
                  <a:gd name="T117" fmla="*/ 34 h 892"/>
                  <a:gd name="T118" fmla="*/ 549 w 1081"/>
                  <a:gd name="T119" fmla="*/ 0 h 8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81"/>
                  <a:gd name="T181" fmla="*/ 0 h 892"/>
                  <a:gd name="T182" fmla="*/ 1081 w 1081"/>
                  <a:gd name="T183" fmla="*/ 892 h 8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81" h="892">
                    <a:moveTo>
                      <a:pt x="549" y="0"/>
                    </a:moveTo>
                    <a:lnTo>
                      <a:pt x="518" y="19"/>
                    </a:lnTo>
                    <a:lnTo>
                      <a:pt x="483" y="43"/>
                    </a:lnTo>
                    <a:lnTo>
                      <a:pt x="445" y="70"/>
                    </a:lnTo>
                    <a:lnTo>
                      <a:pt x="413" y="95"/>
                    </a:lnTo>
                    <a:lnTo>
                      <a:pt x="380" y="124"/>
                    </a:lnTo>
                    <a:lnTo>
                      <a:pt x="354" y="148"/>
                    </a:lnTo>
                    <a:lnTo>
                      <a:pt x="321" y="179"/>
                    </a:lnTo>
                    <a:lnTo>
                      <a:pt x="292" y="207"/>
                    </a:lnTo>
                    <a:lnTo>
                      <a:pt x="257" y="247"/>
                    </a:lnTo>
                    <a:lnTo>
                      <a:pt x="226" y="285"/>
                    </a:lnTo>
                    <a:lnTo>
                      <a:pt x="199" y="317"/>
                    </a:lnTo>
                    <a:lnTo>
                      <a:pt x="166" y="362"/>
                    </a:lnTo>
                    <a:lnTo>
                      <a:pt x="140" y="400"/>
                    </a:lnTo>
                    <a:lnTo>
                      <a:pt x="117" y="440"/>
                    </a:lnTo>
                    <a:lnTo>
                      <a:pt x="93" y="483"/>
                    </a:lnTo>
                    <a:lnTo>
                      <a:pt x="72" y="525"/>
                    </a:lnTo>
                    <a:lnTo>
                      <a:pt x="50" y="578"/>
                    </a:lnTo>
                    <a:lnTo>
                      <a:pt x="33" y="630"/>
                    </a:lnTo>
                    <a:lnTo>
                      <a:pt x="17" y="680"/>
                    </a:lnTo>
                    <a:lnTo>
                      <a:pt x="9" y="720"/>
                    </a:lnTo>
                    <a:lnTo>
                      <a:pt x="0" y="754"/>
                    </a:lnTo>
                    <a:lnTo>
                      <a:pt x="38" y="778"/>
                    </a:lnTo>
                    <a:lnTo>
                      <a:pt x="85" y="797"/>
                    </a:lnTo>
                    <a:lnTo>
                      <a:pt x="138" y="818"/>
                    </a:lnTo>
                    <a:lnTo>
                      <a:pt x="197" y="837"/>
                    </a:lnTo>
                    <a:lnTo>
                      <a:pt x="264" y="858"/>
                    </a:lnTo>
                    <a:lnTo>
                      <a:pt x="330" y="872"/>
                    </a:lnTo>
                    <a:lnTo>
                      <a:pt x="382" y="880"/>
                    </a:lnTo>
                    <a:lnTo>
                      <a:pt x="437" y="887"/>
                    </a:lnTo>
                    <a:lnTo>
                      <a:pt x="492" y="891"/>
                    </a:lnTo>
                    <a:lnTo>
                      <a:pt x="540" y="892"/>
                    </a:lnTo>
                    <a:lnTo>
                      <a:pt x="603" y="891"/>
                    </a:lnTo>
                    <a:lnTo>
                      <a:pt x="666" y="882"/>
                    </a:lnTo>
                    <a:lnTo>
                      <a:pt x="737" y="873"/>
                    </a:lnTo>
                    <a:lnTo>
                      <a:pt x="798" y="861"/>
                    </a:lnTo>
                    <a:lnTo>
                      <a:pt x="848" y="849"/>
                    </a:lnTo>
                    <a:lnTo>
                      <a:pt x="901" y="832"/>
                    </a:lnTo>
                    <a:lnTo>
                      <a:pt x="939" y="816"/>
                    </a:lnTo>
                    <a:lnTo>
                      <a:pt x="981" y="801"/>
                    </a:lnTo>
                    <a:lnTo>
                      <a:pt x="1019" y="785"/>
                    </a:lnTo>
                    <a:lnTo>
                      <a:pt x="1060" y="765"/>
                    </a:lnTo>
                    <a:lnTo>
                      <a:pt x="1081" y="752"/>
                    </a:lnTo>
                    <a:lnTo>
                      <a:pt x="1074" y="709"/>
                    </a:lnTo>
                    <a:lnTo>
                      <a:pt x="1062" y="666"/>
                    </a:lnTo>
                    <a:lnTo>
                      <a:pt x="1048" y="621"/>
                    </a:lnTo>
                    <a:lnTo>
                      <a:pt x="1026" y="563"/>
                    </a:lnTo>
                    <a:lnTo>
                      <a:pt x="996" y="502"/>
                    </a:lnTo>
                    <a:lnTo>
                      <a:pt x="962" y="436"/>
                    </a:lnTo>
                    <a:lnTo>
                      <a:pt x="932" y="390"/>
                    </a:lnTo>
                    <a:lnTo>
                      <a:pt x="901" y="340"/>
                    </a:lnTo>
                    <a:lnTo>
                      <a:pt x="875" y="302"/>
                    </a:lnTo>
                    <a:lnTo>
                      <a:pt x="836" y="252"/>
                    </a:lnTo>
                    <a:lnTo>
                      <a:pt x="805" y="214"/>
                    </a:lnTo>
                    <a:lnTo>
                      <a:pt x="770" y="179"/>
                    </a:lnTo>
                    <a:lnTo>
                      <a:pt x="723" y="134"/>
                    </a:lnTo>
                    <a:lnTo>
                      <a:pt x="691" y="105"/>
                    </a:lnTo>
                    <a:lnTo>
                      <a:pt x="651" y="72"/>
                    </a:lnTo>
                    <a:lnTo>
                      <a:pt x="601" y="34"/>
                    </a:lnTo>
                    <a:lnTo>
                      <a:pt x="549" y="0"/>
                    </a:lnTo>
                    <a:close/>
                  </a:path>
                </a:pathLst>
              </a:custGeom>
              <a:solidFill>
                <a:srgbClr val="800000"/>
              </a:solidFill>
              <a:ln w="11113">
                <a:solidFill>
                  <a:srgbClr val="000000"/>
                </a:solidFill>
                <a:round/>
                <a:headEnd/>
                <a:tailEnd/>
              </a:ln>
            </p:spPr>
            <p:txBody>
              <a:bodyPr/>
              <a:lstStyle/>
              <a:p>
                <a:endParaRPr lang="zh-TW" altLang="en-US"/>
              </a:p>
            </p:txBody>
          </p:sp>
          <p:sp>
            <p:nvSpPr>
              <p:cNvPr id="248856" name="Freeform 22"/>
              <p:cNvSpPr>
                <a:spLocks/>
              </p:cNvSpPr>
              <p:nvPr/>
            </p:nvSpPr>
            <p:spPr bwMode="auto">
              <a:xfrm>
                <a:off x="1031" y="2657"/>
                <a:ext cx="573" cy="461"/>
              </a:xfrm>
              <a:custGeom>
                <a:avLst/>
                <a:gdLst>
                  <a:gd name="T0" fmla="*/ 26 w 1146"/>
                  <a:gd name="T1" fmla="*/ 121 h 924"/>
                  <a:gd name="T2" fmla="*/ 121 w 1146"/>
                  <a:gd name="T3" fmla="*/ 80 h 924"/>
                  <a:gd name="T4" fmla="*/ 202 w 1146"/>
                  <a:gd name="T5" fmla="*/ 49 h 924"/>
                  <a:gd name="T6" fmla="*/ 304 w 1146"/>
                  <a:gd name="T7" fmla="*/ 24 h 924"/>
                  <a:gd name="T8" fmla="*/ 397 w 1146"/>
                  <a:gd name="T9" fmla="*/ 9 h 924"/>
                  <a:gd name="T10" fmla="*/ 488 w 1146"/>
                  <a:gd name="T11" fmla="*/ 0 h 924"/>
                  <a:gd name="T12" fmla="*/ 587 w 1146"/>
                  <a:gd name="T13" fmla="*/ 0 h 924"/>
                  <a:gd name="T14" fmla="*/ 697 w 1146"/>
                  <a:gd name="T15" fmla="*/ 11 h 924"/>
                  <a:gd name="T16" fmla="*/ 785 w 1146"/>
                  <a:gd name="T17" fmla="*/ 26 h 924"/>
                  <a:gd name="T18" fmla="*/ 880 w 1146"/>
                  <a:gd name="T19" fmla="*/ 50 h 924"/>
                  <a:gd name="T20" fmla="*/ 972 w 1146"/>
                  <a:gd name="T21" fmla="*/ 86 h 924"/>
                  <a:gd name="T22" fmla="*/ 1067 w 1146"/>
                  <a:gd name="T23" fmla="*/ 126 h 924"/>
                  <a:gd name="T24" fmla="*/ 1146 w 1146"/>
                  <a:gd name="T25" fmla="*/ 168 h 924"/>
                  <a:gd name="T26" fmla="*/ 1084 w 1146"/>
                  <a:gd name="T27" fmla="*/ 206 h 924"/>
                  <a:gd name="T28" fmla="*/ 1025 w 1146"/>
                  <a:gd name="T29" fmla="*/ 249 h 924"/>
                  <a:gd name="T30" fmla="*/ 974 w 1146"/>
                  <a:gd name="T31" fmla="*/ 294 h 924"/>
                  <a:gd name="T32" fmla="*/ 920 w 1146"/>
                  <a:gd name="T33" fmla="*/ 344 h 924"/>
                  <a:gd name="T34" fmla="*/ 858 w 1146"/>
                  <a:gd name="T35" fmla="*/ 406 h 924"/>
                  <a:gd name="T36" fmla="*/ 815 w 1146"/>
                  <a:gd name="T37" fmla="*/ 456 h 924"/>
                  <a:gd name="T38" fmla="*/ 765 w 1146"/>
                  <a:gd name="T39" fmla="*/ 523 h 924"/>
                  <a:gd name="T40" fmla="*/ 709 w 1146"/>
                  <a:gd name="T41" fmla="*/ 611 h 924"/>
                  <a:gd name="T42" fmla="*/ 668 w 1146"/>
                  <a:gd name="T43" fmla="*/ 687 h 924"/>
                  <a:gd name="T44" fmla="*/ 628 w 1146"/>
                  <a:gd name="T45" fmla="*/ 791 h 924"/>
                  <a:gd name="T46" fmla="*/ 606 w 1146"/>
                  <a:gd name="T47" fmla="*/ 860 h 924"/>
                  <a:gd name="T48" fmla="*/ 594 w 1146"/>
                  <a:gd name="T49" fmla="*/ 924 h 924"/>
                  <a:gd name="T50" fmla="*/ 523 w 1146"/>
                  <a:gd name="T51" fmla="*/ 884 h 924"/>
                  <a:gd name="T52" fmla="*/ 457 w 1146"/>
                  <a:gd name="T53" fmla="*/ 839 h 924"/>
                  <a:gd name="T54" fmla="*/ 376 w 1146"/>
                  <a:gd name="T55" fmla="*/ 781 h 924"/>
                  <a:gd name="T56" fmla="*/ 290 w 1146"/>
                  <a:gd name="T57" fmla="*/ 701 h 924"/>
                  <a:gd name="T58" fmla="*/ 229 w 1146"/>
                  <a:gd name="T59" fmla="*/ 630 h 924"/>
                  <a:gd name="T60" fmla="*/ 171 w 1146"/>
                  <a:gd name="T61" fmla="*/ 551 h 924"/>
                  <a:gd name="T62" fmla="*/ 117 w 1146"/>
                  <a:gd name="T63" fmla="*/ 463 h 924"/>
                  <a:gd name="T64" fmla="*/ 69 w 1146"/>
                  <a:gd name="T65" fmla="*/ 366 h 924"/>
                  <a:gd name="T66" fmla="*/ 34 w 1146"/>
                  <a:gd name="T67" fmla="*/ 276 h 924"/>
                  <a:gd name="T68" fmla="*/ 10 w 1146"/>
                  <a:gd name="T69" fmla="*/ 197 h 924"/>
                  <a:gd name="T70" fmla="*/ 0 w 1146"/>
                  <a:gd name="T71" fmla="*/ 130 h 9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46"/>
                  <a:gd name="T109" fmla="*/ 0 h 924"/>
                  <a:gd name="T110" fmla="*/ 1146 w 1146"/>
                  <a:gd name="T111" fmla="*/ 924 h 9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46" h="924">
                    <a:moveTo>
                      <a:pt x="3" y="133"/>
                    </a:moveTo>
                    <a:lnTo>
                      <a:pt x="26" y="121"/>
                    </a:lnTo>
                    <a:lnTo>
                      <a:pt x="72" y="97"/>
                    </a:lnTo>
                    <a:lnTo>
                      <a:pt x="121" y="80"/>
                    </a:lnTo>
                    <a:lnTo>
                      <a:pt x="155" y="64"/>
                    </a:lnTo>
                    <a:lnTo>
                      <a:pt x="202" y="49"/>
                    </a:lnTo>
                    <a:lnTo>
                      <a:pt x="255" y="35"/>
                    </a:lnTo>
                    <a:lnTo>
                      <a:pt x="304" y="24"/>
                    </a:lnTo>
                    <a:lnTo>
                      <a:pt x="352" y="16"/>
                    </a:lnTo>
                    <a:lnTo>
                      <a:pt x="397" y="9"/>
                    </a:lnTo>
                    <a:lnTo>
                      <a:pt x="442" y="5"/>
                    </a:lnTo>
                    <a:lnTo>
                      <a:pt x="488" y="0"/>
                    </a:lnTo>
                    <a:lnTo>
                      <a:pt x="538" y="0"/>
                    </a:lnTo>
                    <a:lnTo>
                      <a:pt x="587" y="0"/>
                    </a:lnTo>
                    <a:lnTo>
                      <a:pt x="640" y="5"/>
                    </a:lnTo>
                    <a:lnTo>
                      <a:pt x="697" y="11"/>
                    </a:lnTo>
                    <a:lnTo>
                      <a:pt x="740" y="17"/>
                    </a:lnTo>
                    <a:lnTo>
                      <a:pt x="785" y="26"/>
                    </a:lnTo>
                    <a:lnTo>
                      <a:pt x="834" y="38"/>
                    </a:lnTo>
                    <a:lnTo>
                      <a:pt x="880" y="50"/>
                    </a:lnTo>
                    <a:lnTo>
                      <a:pt x="923" y="66"/>
                    </a:lnTo>
                    <a:lnTo>
                      <a:pt x="972" y="86"/>
                    </a:lnTo>
                    <a:lnTo>
                      <a:pt x="1018" y="104"/>
                    </a:lnTo>
                    <a:lnTo>
                      <a:pt x="1067" y="126"/>
                    </a:lnTo>
                    <a:lnTo>
                      <a:pt x="1105" y="143"/>
                    </a:lnTo>
                    <a:lnTo>
                      <a:pt x="1146" y="168"/>
                    </a:lnTo>
                    <a:lnTo>
                      <a:pt x="1117" y="183"/>
                    </a:lnTo>
                    <a:lnTo>
                      <a:pt x="1084" y="206"/>
                    </a:lnTo>
                    <a:lnTo>
                      <a:pt x="1056" y="230"/>
                    </a:lnTo>
                    <a:lnTo>
                      <a:pt x="1025" y="249"/>
                    </a:lnTo>
                    <a:lnTo>
                      <a:pt x="1005" y="264"/>
                    </a:lnTo>
                    <a:lnTo>
                      <a:pt x="974" y="294"/>
                    </a:lnTo>
                    <a:lnTo>
                      <a:pt x="946" y="320"/>
                    </a:lnTo>
                    <a:lnTo>
                      <a:pt x="920" y="344"/>
                    </a:lnTo>
                    <a:lnTo>
                      <a:pt x="891" y="373"/>
                    </a:lnTo>
                    <a:lnTo>
                      <a:pt x="858" y="406"/>
                    </a:lnTo>
                    <a:lnTo>
                      <a:pt x="835" y="432"/>
                    </a:lnTo>
                    <a:lnTo>
                      <a:pt x="815" y="456"/>
                    </a:lnTo>
                    <a:lnTo>
                      <a:pt x="791" y="487"/>
                    </a:lnTo>
                    <a:lnTo>
                      <a:pt x="765" y="523"/>
                    </a:lnTo>
                    <a:lnTo>
                      <a:pt x="737" y="563"/>
                    </a:lnTo>
                    <a:lnTo>
                      <a:pt x="709" y="611"/>
                    </a:lnTo>
                    <a:lnTo>
                      <a:pt x="689" y="648"/>
                    </a:lnTo>
                    <a:lnTo>
                      <a:pt x="668" y="687"/>
                    </a:lnTo>
                    <a:lnTo>
                      <a:pt x="649" y="734"/>
                    </a:lnTo>
                    <a:lnTo>
                      <a:pt x="628" y="791"/>
                    </a:lnTo>
                    <a:lnTo>
                      <a:pt x="616" y="831"/>
                    </a:lnTo>
                    <a:lnTo>
                      <a:pt x="606" y="860"/>
                    </a:lnTo>
                    <a:lnTo>
                      <a:pt x="597" y="896"/>
                    </a:lnTo>
                    <a:lnTo>
                      <a:pt x="594" y="924"/>
                    </a:lnTo>
                    <a:lnTo>
                      <a:pt x="563" y="908"/>
                    </a:lnTo>
                    <a:lnTo>
                      <a:pt x="523" y="884"/>
                    </a:lnTo>
                    <a:lnTo>
                      <a:pt x="492" y="865"/>
                    </a:lnTo>
                    <a:lnTo>
                      <a:pt x="457" y="839"/>
                    </a:lnTo>
                    <a:lnTo>
                      <a:pt x="424" y="819"/>
                    </a:lnTo>
                    <a:lnTo>
                      <a:pt x="376" y="781"/>
                    </a:lnTo>
                    <a:lnTo>
                      <a:pt x="328" y="736"/>
                    </a:lnTo>
                    <a:lnTo>
                      <a:pt x="290" y="701"/>
                    </a:lnTo>
                    <a:lnTo>
                      <a:pt x="260" y="670"/>
                    </a:lnTo>
                    <a:lnTo>
                      <a:pt x="229" y="630"/>
                    </a:lnTo>
                    <a:lnTo>
                      <a:pt x="198" y="591"/>
                    </a:lnTo>
                    <a:lnTo>
                      <a:pt x="171" y="551"/>
                    </a:lnTo>
                    <a:lnTo>
                      <a:pt x="145" y="510"/>
                    </a:lnTo>
                    <a:lnTo>
                      <a:pt x="117" y="463"/>
                    </a:lnTo>
                    <a:lnTo>
                      <a:pt x="93" y="416"/>
                    </a:lnTo>
                    <a:lnTo>
                      <a:pt x="69" y="366"/>
                    </a:lnTo>
                    <a:lnTo>
                      <a:pt x="50" y="323"/>
                    </a:lnTo>
                    <a:lnTo>
                      <a:pt x="34" y="276"/>
                    </a:lnTo>
                    <a:lnTo>
                      <a:pt x="20" y="233"/>
                    </a:lnTo>
                    <a:lnTo>
                      <a:pt x="10" y="197"/>
                    </a:lnTo>
                    <a:lnTo>
                      <a:pt x="3" y="168"/>
                    </a:lnTo>
                    <a:lnTo>
                      <a:pt x="0" y="130"/>
                    </a:lnTo>
                    <a:lnTo>
                      <a:pt x="3" y="133"/>
                    </a:lnTo>
                    <a:close/>
                  </a:path>
                </a:pathLst>
              </a:custGeom>
              <a:solidFill>
                <a:srgbClr val="DF3F5F"/>
              </a:solidFill>
              <a:ln w="11113">
                <a:solidFill>
                  <a:srgbClr val="000000"/>
                </a:solidFill>
                <a:round/>
                <a:headEnd/>
                <a:tailEnd/>
              </a:ln>
            </p:spPr>
            <p:txBody>
              <a:bodyPr/>
              <a:lstStyle/>
              <a:p>
                <a:endParaRPr lang="zh-TW" altLang="en-US"/>
              </a:p>
            </p:txBody>
          </p:sp>
          <p:sp>
            <p:nvSpPr>
              <p:cNvPr id="248857" name="Freeform 23"/>
              <p:cNvSpPr>
                <a:spLocks/>
              </p:cNvSpPr>
              <p:nvPr/>
            </p:nvSpPr>
            <p:spPr bwMode="auto">
              <a:xfrm>
                <a:off x="1601" y="2657"/>
                <a:ext cx="561" cy="463"/>
              </a:xfrm>
              <a:custGeom>
                <a:avLst/>
                <a:gdLst>
                  <a:gd name="T0" fmla="*/ 1123 w 1123"/>
                  <a:gd name="T1" fmla="*/ 143 h 925"/>
                  <a:gd name="T2" fmla="*/ 1048 w 1123"/>
                  <a:gd name="T3" fmla="*/ 97 h 925"/>
                  <a:gd name="T4" fmla="*/ 959 w 1123"/>
                  <a:gd name="T5" fmla="*/ 62 h 925"/>
                  <a:gd name="T6" fmla="*/ 865 w 1123"/>
                  <a:gd name="T7" fmla="*/ 33 h 925"/>
                  <a:gd name="T8" fmla="*/ 770 w 1123"/>
                  <a:gd name="T9" fmla="*/ 15 h 925"/>
                  <a:gd name="T10" fmla="*/ 686 w 1123"/>
                  <a:gd name="T11" fmla="*/ 5 h 925"/>
                  <a:gd name="T12" fmla="*/ 587 w 1123"/>
                  <a:gd name="T13" fmla="*/ 0 h 925"/>
                  <a:gd name="T14" fmla="*/ 486 w 1123"/>
                  <a:gd name="T15" fmla="*/ 5 h 925"/>
                  <a:gd name="T16" fmla="*/ 382 w 1123"/>
                  <a:gd name="T17" fmla="*/ 17 h 925"/>
                  <a:gd name="T18" fmla="*/ 290 w 1123"/>
                  <a:gd name="T19" fmla="*/ 38 h 925"/>
                  <a:gd name="T20" fmla="*/ 195 w 1123"/>
                  <a:gd name="T21" fmla="*/ 69 h 925"/>
                  <a:gd name="T22" fmla="*/ 94 w 1123"/>
                  <a:gd name="T23" fmla="*/ 110 h 925"/>
                  <a:gd name="T24" fmla="*/ 18 w 1123"/>
                  <a:gd name="T25" fmla="*/ 150 h 925"/>
                  <a:gd name="T26" fmla="*/ 24 w 1123"/>
                  <a:gd name="T27" fmla="*/ 183 h 925"/>
                  <a:gd name="T28" fmla="*/ 71 w 1123"/>
                  <a:gd name="T29" fmla="*/ 216 h 925"/>
                  <a:gd name="T30" fmla="*/ 114 w 1123"/>
                  <a:gd name="T31" fmla="*/ 250 h 925"/>
                  <a:gd name="T32" fmla="*/ 176 w 1123"/>
                  <a:gd name="T33" fmla="*/ 305 h 925"/>
                  <a:gd name="T34" fmla="*/ 240 w 1123"/>
                  <a:gd name="T35" fmla="*/ 364 h 925"/>
                  <a:gd name="T36" fmla="*/ 290 w 1123"/>
                  <a:gd name="T37" fmla="*/ 421 h 925"/>
                  <a:gd name="T38" fmla="*/ 337 w 1123"/>
                  <a:gd name="T39" fmla="*/ 482 h 925"/>
                  <a:gd name="T40" fmla="*/ 389 w 1123"/>
                  <a:gd name="T41" fmla="*/ 561 h 925"/>
                  <a:gd name="T42" fmla="*/ 437 w 1123"/>
                  <a:gd name="T43" fmla="*/ 646 h 925"/>
                  <a:gd name="T44" fmla="*/ 479 w 1123"/>
                  <a:gd name="T45" fmla="*/ 732 h 925"/>
                  <a:gd name="T46" fmla="*/ 511 w 1123"/>
                  <a:gd name="T47" fmla="*/ 823 h 925"/>
                  <a:gd name="T48" fmla="*/ 529 w 1123"/>
                  <a:gd name="T49" fmla="*/ 903 h 925"/>
                  <a:gd name="T50" fmla="*/ 567 w 1123"/>
                  <a:gd name="T51" fmla="*/ 906 h 925"/>
                  <a:gd name="T52" fmla="*/ 637 w 1123"/>
                  <a:gd name="T53" fmla="*/ 863 h 925"/>
                  <a:gd name="T54" fmla="*/ 705 w 1123"/>
                  <a:gd name="T55" fmla="*/ 817 h 925"/>
                  <a:gd name="T56" fmla="*/ 802 w 1123"/>
                  <a:gd name="T57" fmla="*/ 734 h 925"/>
                  <a:gd name="T58" fmla="*/ 867 w 1123"/>
                  <a:gd name="T59" fmla="*/ 666 h 925"/>
                  <a:gd name="T60" fmla="*/ 928 w 1123"/>
                  <a:gd name="T61" fmla="*/ 589 h 925"/>
                  <a:gd name="T62" fmla="*/ 983 w 1123"/>
                  <a:gd name="T63" fmla="*/ 508 h 925"/>
                  <a:gd name="T64" fmla="*/ 1035 w 1123"/>
                  <a:gd name="T65" fmla="*/ 414 h 925"/>
                  <a:gd name="T66" fmla="*/ 1078 w 1123"/>
                  <a:gd name="T67" fmla="*/ 324 h 925"/>
                  <a:gd name="T68" fmla="*/ 1107 w 1123"/>
                  <a:gd name="T69" fmla="*/ 223 h 925"/>
                  <a:gd name="T70" fmla="*/ 1123 w 1123"/>
                  <a:gd name="T71" fmla="*/ 160 h 92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23"/>
                  <a:gd name="T109" fmla="*/ 0 h 925"/>
                  <a:gd name="T110" fmla="*/ 1123 w 1123"/>
                  <a:gd name="T111" fmla="*/ 925 h 92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23" h="925">
                    <a:moveTo>
                      <a:pt x="1123" y="160"/>
                    </a:moveTo>
                    <a:lnTo>
                      <a:pt x="1123" y="143"/>
                    </a:lnTo>
                    <a:lnTo>
                      <a:pt x="1086" y="119"/>
                    </a:lnTo>
                    <a:lnTo>
                      <a:pt x="1048" y="97"/>
                    </a:lnTo>
                    <a:lnTo>
                      <a:pt x="1005" y="78"/>
                    </a:lnTo>
                    <a:lnTo>
                      <a:pt x="959" y="62"/>
                    </a:lnTo>
                    <a:lnTo>
                      <a:pt x="912" y="47"/>
                    </a:lnTo>
                    <a:lnTo>
                      <a:pt x="865" y="33"/>
                    </a:lnTo>
                    <a:lnTo>
                      <a:pt x="815" y="22"/>
                    </a:lnTo>
                    <a:lnTo>
                      <a:pt x="770" y="15"/>
                    </a:lnTo>
                    <a:lnTo>
                      <a:pt x="727" y="9"/>
                    </a:lnTo>
                    <a:lnTo>
                      <a:pt x="686" y="5"/>
                    </a:lnTo>
                    <a:lnTo>
                      <a:pt x="641" y="3"/>
                    </a:lnTo>
                    <a:lnTo>
                      <a:pt x="587" y="0"/>
                    </a:lnTo>
                    <a:lnTo>
                      <a:pt x="537" y="3"/>
                    </a:lnTo>
                    <a:lnTo>
                      <a:pt x="486" y="5"/>
                    </a:lnTo>
                    <a:lnTo>
                      <a:pt x="439" y="9"/>
                    </a:lnTo>
                    <a:lnTo>
                      <a:pt x="382" y="17"/>
                    </a:lnTo>
                    <a:lnTo>
                      <a:pt x="337" y="28"/>
                    </a:lnTo>
                    <a:lnTo>
                      <a:pt x="290" y="38"/>
                    </a:lnTo>
                    <a:lnTo>
                      <a:pt x="244" y="52"/>
                    </a:lnTo>
                    <a:lnTo>
                      <a:pt x="195" y="69"/>
                    </a:lnTo>
                    <a:lnTo>
                      <a:pt x="144" y="88"/>
                    </a:lnTo>
                    <a:lnTo>
                      <a:pt x="94" y="110"/>
                    </a:lnTo>
                    <a:lnTo>
                      <a:pt x="57" y="128"/>
                    </a:lnTo>
                    <a:lnTo>
                      <a:pt x="18" y="150"/>
                    </a:lnTo>
                    <a:lnTo>
                      <a:pt x="0" y="167"/>
                    </a:lnTo>
                    <a:lnTo>
                      <a:pt x="24" y="183"/>
                    </a:lnTo>
                    <a:lnTo>
                      <a:pt x="49" y="200"/>
                    </a:lnTo>
                    <a:lnTo>
                      <a:pt x="71" y="216"/>
                    </a:lnTo>
                    <a:lnTo>
                      <a:pt x="94" y="233"/>
                    </a:lnTo>
                    <a:lnTo>
                      <a:pt x="114" y="250"/>
                    </a:lnTo>
                    <a:lnTo>
                      <a:pt x="152" y="281"/>
                    </a:lnTo>
                    <a:lnTo>
                      <a:pt x="176" y="305"/>
                    </a:lnTo>
                    <a:lnTo>
                      <a:pt x="208" y="331"/>
                    </a:lnTo>
                    <a:lnTo>
                      <a:pt x="240" y="364"/>
                    </a:lnTo>
                    <a:lnTo>
                      <a:pt x="266" y="390"/>
                    </a:lnTo>
                    <a:lnTo>
                      <a:pt x="290" y="421"/>
                    </a:lnTo>
                    <a:lnTo>
                      <a:pt x="316" y="452"/>
                    </a:lnTo>
                    <a:lnTo>
                      <a:pt x="337" y="482"/>
                    </a:lnTo>
                    <a:lnTo>
                      <a:pt x="361" y="518"/>
                    </a:lnTo>
                    <a:lnTo>
                      <a:pt x="389" y="561"/>
                    </a:lnTo>
                    <a:lnTo>
                      <a:pt x="416" y="609"/>
                    </a:lnTo>
                    <a:lnTo>
                      <a:pt x="437" y="646"/>
                    </a:lnTo>
                    <a:lnTo>
                      <a:pt x="456" y="685"/>
                    </a:lnTo>
                    <a:lnTo>
                      <a:pt x="479" y="732"/>
                    </a:lnTo>
                    <a:lnTo>
                      <a:pt x="496" y="780"/>
                    </a:lnTo>
                    <a:lnTo>
                      <a:pt x="511" y="823"/>
                    </a:lnTo>
                    <a:lnTo>
                      <a:pt x="525" y="867"/>
                    </a:lnTo>
                    <a:lnTo>
                      <a:pt x="529" y="903"/>
                    </a:lnTo>
                    <a:lnTo>
                      <a:pt x="530" y="925"/>
                    </a:lnTo>
                    <a:lnTo>
                      <a:pt x="567" y="906"/>
                    </a:lnTo>
                    <a:lnTo>
                      <a:pt x="606" y="882"/>
                    </a:lnTo>
                    <a:lnTo>
                      <a:pt x="637" y="863"/>
                    </a:lnTo>
                    <a:lnTo>
                      <a:pt x="672" y="837"/>
                    </a:lnTo>
                    <a:lnTo>
                      <a:pt x="705" y="817"/>
                    </a:lnTo>
                    <a:lnTo>
                      <a:pt x="753" y="779"/>
                    </a:lnTo>
                    <a:lnTo>
                      <a:pt x="802" y="734"/>
                    </a:lnTo>
                    <a:lnTo>
                      <a:pt x="840" y="699"/>
                    </a:lnTo>
                    <a:lnTo>
                      <a:pt x="867" y="666"/>
                    </a:lnTo>
                    <a:lnTo>
                      <a:pt x="898" y="628"/>
                    </a:lnTo>
                    <a:lnTo>
                      <a:pt x="928" y="589"/>
                    </a:lnTo>
                    <a:lnTo>
                      <a:pt x="957" y="549"/>
                    </a:lnTo>
                    <a:lnTo>
                      <a:pt x="983" y="508"/>
                    </a:lnTo>
                    <a:lnTo>
                      <a:pt x="1010" y="461"/>
                    </a:lnTo>
                    <a:lnTo>
                      <a:pt x="1035" y="414"/>
                    </a:lnTo>
                    <a:lnTo>
                      <a:pt x="1059" y="366"/>
                    </a:lnTo>
                    <a:lnTo>
                      <a:pt x="1078" y="324"/>
                    </a:lnTo>
                    <a:lnTo>
                      <a:pt x="1093" y="274"/>
                    </a:lnTo>
                    <a:lnTo>
                      <a:pt x="1107" y="223"/>
                    </a:lnTo>
                    <a:lnTo>
                      <a:pt x="1123" y="159"/>
                    </a:lnTo>
                    <a:lnTo>
                      <a:pt x="1123" y="160"/>
                    </a:lnTo>
                    <a:close/>
                  </a:path>
                </a:pathLst>
              </a:custGeom>
              <a:solidFill>
                <a:srgbClr val="DF3F9F"/>
              </a:solidFill>
              <a:ln w="11113">
                <a:solidFill>
                  <a:srgbClr val="000000"/>
                </a:solidFill>
                <a:round/>
                <a:headEnd/>
                <a:tailEnd/>
              </a:ln>
            </p:spPr>
            <p:txBody>
              <a:bodyPr/>
              <a:lstStyle/>
              <a:p>
                <a:endParaRPr lang="zh-TW" altLang="en-US"/>
              </a:p>
            </p:txBody>
          </p:sp>
          <p:sp>
            <p:nvSpPr>
              <p:cNvPr id="248858" name="Freeform 24"/>
              <p:cNvSpPr>
                <a:spLocks/>
              </p:cNvSpPr>
              <p:nvPr/>
            </p:nvSpPr>
            <p:spPr bwMode="auto">
              <a:xfrm>
                <a:off x="1315" y="3118"/>
                <a:ext cx="565" cy="628"/>
              </a:xfrm>
              <a:custGeom>
                <a:avLst/>
                <a:gdLst>
                  <a:gd name="T0" fmla="*/ 57 w 1129"/>
                  <a:gd name="T1" fmla="*/ 23 h 1257"/>
                  <a:gd name="T2" fmla="*/ 122 w 1129"/>
                  <a:gd name="T3" fmla="*/ 50 h 1257"/>
                  <a:gd name="T4" fmla="*/ 212 w 1129"/>
                  <a:gd name="T5" fmla="*/ 81 h 1257"/>
                  <a:gd name="T6" fmla="*/ 305 w 1129"/>
                  <a:gd name="T7" fmla="*/ 105 h 1257"/>
                  <a:gd name="T8" fmla="*/ 406 w 1129"/>
                  <a:gd name="T9" fmla="*/ 126 h 1257"/>
                  <a:gd name="T10" fmla="*/ 525 w 1129"/>
                  <a:gd name="T11" fmla="*/ 138 h 1257"/>
                  <a:gd name="T12" fmla="*/ 644 w 1129"/>
                  <a:gd name="T13" fmla="*/ 138 h 1257"/>
                  <a:gd name="T14" fmla="*/ 772 w 1129"/>
                  <a:gd name="T15" fmla="*/ 119 h 1257"/>
                  <a:gd name="T16" fmla="*/ 861 w 1129"/>
                  <a:gd name="T17" fmla="*/ 99 h 1257"/>
                  <a:gd name="T18" fmla="*/ 939 w 1129"/>
                  <a:gd name="T19" fmla="*/ 73 h 1257"/>
                  <a:gd name="T20" fmla="*/ 1020 w 1129"/>
                  <a:gd name="T21" fmla="*/ 40 h 1257"/>
                  <a:gd name="T22" fmla="*/ 1081 w 1129"/>
                  <a:gd name="T23" fmla="*/ 14 h 1257"/>
                  <a:gd name="T24" fmla="*/ 1110 w 1129"/>
                  <a:gd name="T25" fmla="*/ 35 h 1257"/>
                  <a:gd name="T26" fmla="*/ 1117 w 1129"/>
                  <a:gd name="T27" fmla="*/ 99 h 1257"/>
                  <a:gd name="T28" fmla="*/ 1126 w 1129"/>
                  <a:gd name="T29" fmla="*/ 194 h 1257"/>
                  <a:gd name="T30" fmla="*/ 1129 w 1129"/>
                  <a:gd name="T31" fmla="*/ 264 h 1257"/>
                  <a:gd name="T32" fmla="*/ 1122 w 1129"/>
                  <a:gd name="T33" fmla="*/ 358 h 1257"/>
                  <a:gd name="T34" fmla="*/ 1108 w 1129"/>
                  <a:gd name="T35" fmla="*/ 458 h 1257"/>
                  <a:gd name="T36" fmla="*/ 1084 w 1129"/>
                  <a:gd name="T37" fmla="*/ 568 h 1257"/>
                  <a:gd name="T38" fmla="*/ 1050 w 1129"/>
                  <a:gd name="T39" fmla="*/ 668 h 1257"/>
                  <a:gd name="T40" fmla="*/ 1008 w 1129"/>
                  <a:gd name="T41" fmla="*/ 763 h 1257"/>
                  <a:gd name="T42" fmla="*/ 960 w 1129"/>
                  <a:gd name="T43" fmla="*/ 851 h 1257"/>
                  <a:gd name="T44" fmla="*/ 899 w 1129"/>
                  <a:gd name="T45" fmla="*/ 943 h 1257"/>
                  <a:gd name="T46" fmla="*/ 825 w 1129"/>
                  <a:gd name="T47" fmla="*/ 1034 h 1257"/>
                  <a:gd name="T48" fmla="*/ 741 w 1129"/>
                  <a:gd name="T49" fmla="*/ 1117 h 1257"/>
                  <a:gd name="T50" fmla="*/ 659 w 1129"/>
                  <a:gd name="T51" fmla="*/ 1185 h 1257"/>
                  <a:gd name="T52" fmla="*/ 587 w 1129"/>
                  <a:gd name="T53" fmla="*/ 1235 h 1257"/>
                  <a:gd name="T54" fmla="*/ 523 w 1129"/>
                  <a:gd name="T55" fmla="*/ 1236 h 1257"/>
                  <a:gd name="T56" fmla="*/ 452 w 1129"/>
                  <a:gd name="T57" fmla="*/ 1186 h 1257"/>
                  <a:gd name="T58" fmla="*/ 385 w 1129"/>
                  <a:gd name="T59" fmla="*/ 1131 h 1257"/>
                  <a:gd name="T60" fmla="*/ 316 w 1129"/>
                  <a:gd name="T61" fmla="*/ 1066 h 1257"/>
                  <a:gd name="T62" fmla="*/ 235 w 1129"/>
                  <a:gd name="T63" fmla="*/ 964 h 1257"/>
                  <a:gd name="T64" fmla="*/ 174 w 1129"/>
                  <a:gd name="T65" fmla="*/ 879 h 1257"/>
                  <a:gd name="T66" fmla="*/ 122 w 1129"/>
                  <a:gd name="T67" fmla="*/ 786 h 1257"/>
                  <a:gd name="T68" fmla="*/ 77 w 1129"/>
                  <a:gd name="T69" fmla="*/ 684 h 1257"/>
                  <a:gd name="T70" fmla="*/ 43 w 1129"/>
                  <a:gd name="T71" fmla="*/ 579 h 1257"/>
                  <a:gd name="T72" fmla="*/ 17 w 1129"/>
                  <a:gd name="T73" fmla="*/ 473 h 1257"/>
                  <a:gd name="T74" fmla="*/ 1 w 1129"/>
                  <a:gd name="T75" fmla="*/ 358 h 1257"/>
                  <a:gd name="T76" fmla="*/ 0 w 1129"/>
                  <a:gd name="T77" fmla="*/ 242 h 1257"/>
                  <a:gd name="T78" fmla="*/ 5 w 1129"/>
                  <a:gd name="T79" fmla="*/ 128 h 1257"/>
                  <a:gd name="T80" fmla="*/ 19 w 1129"/>
                  <a:gd name="T81" fmla="*/ 33 h 12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29"/>
                  <a:gd name="T124" fmla="*/ 0 h 1257"/>
                  <a:gd name="T125" fmla="*/ 1129 w 1129"/>
                  <a:gd name="T126" fmla="*/ 1257 h 12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29" h="1257">
                    <a:moveTo>
                      <a:pt x="26" y="2"/>
                    </a:moveTo>
                    <a:lnTo>
                      <a:pt x="57" y="23"/>
                    </a:lnTo>
                    <a:lnTo>
                      <a:pt x="91" y="38"/>
                    </a:lnTo>
                    <a:lnTo>
                      <a:pt x="122" y="50"/>
                    </a:lnTo>
                    <a:lnTo>
                      <a:pt x="171" y="69"/>
                    </a:lnTo>
                    <a:lnTo>
                      <a:pt x="212" y="81"/>
                    </a:lnTo>
                    <a:lnTo>
                      <a:pt x="257" y="95"/>
                    </a:lnTo>
                    <a:lnTo>
                      <a:pt x="305" y="105"/>
                    </a:lnTo>
                    <a:lnTo>
                      <a:pt x="354" y="118"/>
                    </a:lnTo>
                    <a:lnTo>
                      <a:pt x="406" y="126"/>
                    </a:lnTo>
                    <a:lnTo>
                      <a:pt x="466" y="133"/>
                    </a:lnTo>
                    <a:lnTo>
                      <a:pt x="525" y="138"/>
                    </a:lnTo>
                    <a:lnTo>
                      <a:pt x="578" y="138"/>
                    </a:lnTo>
                    <a:lnTo>
                      <a:pt x="644" y="138"/>
                    </a:lnTo>
                    <a:lnTo>
                      <a:pt x="716" y="126"/>
                    </a:lnTo>
                    <a:lnTo>
                      <a:pt x="772" y="119"/>
                    </a:lnTo>
                    <a:lnTo>
                      <a:pt x="811" y="111"/>
                    </a:lnTo>
                    <a:lnTo>
                      <a:pt x="861" y="99"/>
                    </a:lnTo>
                    <a:lnTo>
                      <a:pt x="901" y="87"/>
                    </a:lnTo>
                    <a:lnTo>
                      <a:pt x="939" y="73"/>
                    </a:lnTo>
                    <a:lnTo>
                      <a:pt x="986" y="54"/>
                    </a:lnTo>
                    <a:lnTo>
                      <a:pt x="1020" y="40"/>
                    </a:lnTo>
                    <a:lnTo>
                      <a:pt x="1053" y="24"/>
                    </a:lnTo>
                    <a:lnTo>
                      <a:pt x="1081" y="14"/>
                    </a:lnTo>
                    <a:lnTo>
                      <a:pt x="1101" y="0"/>
                    </a:lnTo>
                    <a:lnTo>
                      <a:pt x="1110" y="35"/>
                    </a:lnTo>
                    <a:lnTo>
                      <a:pt x="1115" y="69"/>
                    </a:lnTo>
                    <a:lnTo>
                      <a:pt x="1117" y="99"/>
                    </a:lnTo>
                    <a:lnTo>
                      <a:pt x="1124" y="154"/>
                    </a:lnTo>
                    <a:lnTo>
                      <a:pt x="1126" y="194"/>
                    </a:lnTo>
                    <a:lnTo>
                      <a:pt x="1129" y="232"/>
                    </a:lnTo>
                    <a:lnTo>
                      <a:pt x="1129" y="264"/>
                    </a:lnTo>
                    <a:lnTo>
                      <a:pt x="1124" y="318"/>
                    </a:lnTo>
                    <a:lnTo>
                      <a:pt x="1122" y="358"/>
                    </a:lnTo>
                    <a:lnTo>
                      <a:pt x="1117" y="404"/>
                    </a:lnTo>
                    <a:lnTo>
                      <a:pt x="1108" y="458"/>
                    </a:lnTo>
                    <a:lnTo>
                      <a:pt x="1101" y="503"/>
                    </a:lnTo>
                    <a:lnTo>
                      <a:pt x="1084" y="568"/>
                    </a:lnTo>
                    <a:lnTo>
                      <a:pt x="1069" y="620"/>
                    </a:lnTo>
                    <a:lnTo>
                      <a:pt x="1050" y="668"/>
                    </a:lnTo>
                    <a:lnTo>
                      <a:pt x="1032" y="712"/>
                    </a:lnTo>
                    <a:lnTo>
                      <a:pt x="1008" y="763"/>
                    </a:lnTo>
                    <a:lnTo>
                      <a:pt x="984" y="812"/>
                    </a:lnTo>
                    <a:lnTo>
                      <a:pt x="960" y="851"/>
                    </a:lnTo>
                    <a:lnTo>
                      <a:pt x="932" y="893"/>
                    </a:lnTo>
                    <a:lnTo>
                      <a:pt x="899" y="943"/>
                    </a:lnTo>
                    <a:lnTo>
                      <a:pt x="861" y="995"/>
                    </a:lnTo>
                    <a:lnTo>
                      <a:pt x="825" y="1034"/>
                    </a:lnTo>
                    <a:lnTo>
                      <a:pt x="785" y="1078"/>
                    </a:lnTo>
                    <a:lnTo>
                      <a:pt x="741" y="1117"/>
                    </a:lnTo>
                    <a:lnTo>
                      <a:pt x="694" y="1155"/>
                    </a:lnTo>
                    <a:lnTo>
                      <a:pt x="659" y="1185"/>
                    </a:lnTo>
                    <a:lnTo>
                      <a:pt x="627" y="1211"/>
                    </a:lnTo>
                    <a:lnTo>
                      <a:pt x="587" y="1235"/>
                    </a:lnTo>
                    <a:lnTo>
                      <a:pt x="556" y="1257"/>
                    </a:lnTo>
                    <a:lnTo>
                      <a:pt x="523" y="1236"/>
                    </a:lnTo>
                    <a:lnTo>
                      <a:pt x="494" y="1217"/>
                    </a:lnTo>
                    <a:lnTo>
                      <a:pt x="452" y="1186"/>
                    </a:lnTo>
                    <a:lnTo>
                      <a:pt x="419" y="1160"/>
                    </a:lnTo>
                    <a:lnTo>
                      <a:pt x="385" y="1131"/>
                    </a:lnTo>
                    <a:lnTo>
                      <a:pt x="354" y="1102"/>
                    </a:lnTo>
                    <a:lnTo>
                      <a:pt x="316" y="1066"/>
                    </a:lnTo>
                    <a:lnTo>
                      <a:pt x="281" y="1022"/>
                    </a:lnTo>
                    <a:lnTo>
                      <a:pt x="235" y="964"/>
                    </a:lnTo>
                    <a:lnTo>
                      <a:pt x="202" y="919"/>
                    </a:lnTo>
                    <a:lnTo>
                      <a:pt x="174" y="879"/>
                    </a:lnTo>
                    <a:lnTo>
                      <a:pt x="145" y="827"/>
                    </a:lnTo>
                    <a:lnTo>
                      <a:pt x="122" y="786"/>
                    </a:lnTo>
                    <a:lnTo>
                      <a:pt x="98" y="732"/>
                    </a:lnTo>
                    <a:lnTo>
                      <a:pt x="77" y="684"/>
                    </a:lnTo>
                    <a:lnTo>
                      <a:pt x="62" y="642"/>
                    </a:lnTo>
                    <a:lnTo>
                      <a:pt x="43" y="579"/>
                    </a:lnTo>
                    <a:lnTo>
                      <a:pt x="29" y="534"/>
                    </a:lnTo>
                    <a:lnTo>
                      <a:pt x="17" y="473"/>
                    </a:lnTo>
                    <a:lnTo>
                      <a:pt x="10" y="428"/>
                    </a:lnTo>
                    <a:lnTo>
                      <a:pt x="1" y="358"/>
                    </a:lnTo>
                    <a:lnTo>
                      <a:pt x="0" y="304"/>
                    </a:lnTo>
                    <a:lnTo>
                      <a:pt x="0" y="242"/>
                    </a:lnTo>
                    <a:lnTo>
                      <a:pt x="1" y="178"/>
                    </a:lnTo>
                    <a:lnTo>
                      <a:pt x="5" y="128"/>
                    </a:lnTo>
                    <a:lnTo>
                      <a:pt x="12" y="74"/>
                    </a:lnTo>
                    <a:lnTo>
                      <a:pt x="19" y="33"/>
                    </a:lnTo>
                    <a:lnTo>
                      <a:pt x="26" y="2"/>
                    </a:lnTo>
                    <a:close/>
                  </a:path>
                </a:pathLst>
              </a:custGeom>
              <a:solidFill>
                <a:srgbClr val="DF1F3F"/>
              </a:solidFill>
              <a:ln w="11113">
                <a:solidFill>
                  <a:srgbClr val="000000"/>
                </a:solidFill>
                <a:round/>
                <a:headEnd/>
                <a:tailEnd/>
              </a:ln>
            </p:spPr>
            <p:txBody>
              <a:bodyPr/>
              <a:lstStyle/>
              <a:p>
                <a:endParaRPr lang="zh-TW" altLang="en-US"/>
              </a:p>
            </p:txBody>
          </p:sp>
        </p:grpSp>
        <p:sp>
          <p:nvSpPr>
            <p:cNvPr id="248842" name="Text Box 25"/>
            <p:cNvSpPr txBox="1">
              <a:spLocks noChangeArrowheads="1"/>
            </p:cNvSpPr>
            <p:nvPr/>
          </p:nvSpPr>
          <p:spPr bwMode="auto">
            <a:xfrm>
              <a:off x="1219" y="1457"/>
              <a:ext cx="628" cy="212"/>
            </a:xfrm>
            <a:prstGeom prst="rect">
              <a:avLst/>
            </a:prstGeom>
            <a:noFill/>
            <a:ln w="9525">
              <a:noFill/>
              <a:miter lim="800000"/>
              <a:headEnd/>
              <a:tailEnd/>
            </a:ln>
          </p:spPr>
          <p:txBody>
            <a:bodyPr wrap="none">
              <a:spAutoFit/>
            </a:bodyPr>
            <a:lstStyle/>
            <a:p>
              <a:pPr algn="l">
                <a:spcBef>
                  <a:spcPct val="50000"/>
                </a:spcBef>
              </a:pPr>
              <a:r>
                <a:rPr lang="zh-TW" altLang="en-US" sz="1600" b="1">
                  <a:solidFill>
                    <a:srgbClr val="660033"/>
                  </a:solidFill>
                  <a:latin typeface="標楷體" pitchFamily="65" charset="-120"/>
                  <a:ea typeface="標楷體" pitchFamily="65" charset="-120"/>
                </a:rPr>
                <a:t>個人學習</a:t>
              </a:r>
            </a:p>
          </p:txBody>
        </p:sp>
        <p:sp>
          <p:nvSpPr>
            <p:cNvPr id="248843" name="Text Box 26"/>
            <p:cNvSpPr txBox="1">
              <a:spLocks noChangeArrowheads="1"/>
            </p:cNvSpPr>
            <p:nvPr/>
          </p:nvSpPr>
          <p:spPr bwMode="auto">
            <a:xfrm>
              <a:off x="529" y="2361"/>
              <a:ext cx="628" cy="212"/>
            </a:xfrm>
            <a:prstGeom prst="rect">
              <a:avLst/>
            </a:prstGeom>
            <a:noFill/>
            <a:ln w="9525">
              <a:noFill/>
              <a:miter lim="800000"/>
              <a:headEnd/>
              <a:tailEnd/>
            </a:ln>
          </p:spPr>
          <p:txBody>
            <a:bodyPr wrap="none">
              <a:spAutoFit/>
            </a:bodyPr>
            <a:lstStyle/>
            <a:p>
              <a:pPr algn="l">
                <a:spcBef>
                  <a:spcPct val="50000"/>
                </a:spcBef>
              </a:pPr>
              <a:r>
                <a:rPr lang="zh-TW" altLang="en-US" sz="1600" b="1">
                  <a:solidFill>
                    <a:srgbClr val="0066CC"/>
                  </a:solidFill>
                  <a:latin typeface="標楷體" pitchFamily="65" charset="-120"/>
                  <a:ea typeface="標楷體" pitchFamily="65" charset="-120"/>
                </a:rPr>
                <a:t>組內學習</a:t>
              </a:r>
            </a:p>
          </p:txBody>
        </p:sp>
        <p:sp>
          <p:nvSpPr>
            <p:cNvPr id="248844" name="Text Box 27"/>
            <p:cNvSpPr txBox="1">
              <a:spLocks noChangeArrowheads="1"/>
            </p:cNvSpPr>
            <p:nvPr/>
          </p:nvSpPr>
          <p:spPr bwMode="auto">
            <a:xfrm>
              <a:off x="1754" y="2361"/>
              <a:ext cx="628" cy="212"/>
            </a:xfrm>
            <a:prstGeom prst="rect">
              <a:avLst/>
            </a:prstGeom>
            <a:noFill/>
            <a:ln w="9525">
              <a:noFill/>
              <a:miter lim="800000"/>
              <a:headEnd/>
              <a:tailEnd/>
            </a:ln>
          </p:spPr>
          <p:txBody>
            <a:bodyPr wrap="none">
              <a:spAutoFit/>
            </a:bodyPr>
            <a:lstStyle/>
            <a:p>
              <a:pPr algn="l">
                <a:spcBef>
                  <a:spcPct val="50000"/>
                </a:spcBef>
              </a:pPr>
              <a:r>
                <a:rPr lang="zh-TW" altLang="en-US" sz="1600" b="1">
                  <a:solidFill>
                    <a:schemeClr val="accent2"/>
                  </a:solidFill>
                  <a:latin typeface="標楷體" pitchFamily="65" charset="-120"/>
                  <a:ea typeface="標楷體" pitchFamily="65" charset="-120"/>
                </a:rPr>
                <a:t>組間學習</a:t>
              </a:r>
            </a:p>
          </p:txBody>
        </p:sp>
        <p:sp>
          <p:nvSpPr>
            <p:cNvPr id="248845" name="Text Box 28"/>
            <p:cNvSpPr txBox="1">
              <a:spLocks noChangeArrowheads="1"/>
            </p:cNvSpPr>
            <p:nvPr/>
          </p:nvSpPr>
          <p:spPr bwMode="auto">
            <a:xfrm>
              <a:off x="1296" y="1895"/>
              <a:ext cx="372" cy="443"/>
            </a:xfrm>
            <a:prstGeom prst="rect">
              <a:avLst/>
            </a:prstGeom>
            <a:noFill/>
            <a:ln w="9525">
              <a:noFill/>
              <a:miter lim="800000"/>
              <a:headEnd/>
              <a:tailEnd/>
            </a:ln>
          </p:spPr>
          <p:txBody>
            <a:bodyPr wrap="none">
              <a:spAutoFit/>
            </a:bodyPr>
            <a:lstStyle/>
            <a:p>
              <a:pPr algn="l">
                <a:spcBef>
                  <a:spcPct val="50000"/>
                </a:spcBef>
              </a:pPr>
              <a:r>
                <a:rPr lang="zh-TW" altLang="en-US" sz="1600" b="1">
                  <a:solidFill>
                    <a:srgbClr val="FFFFFF"/>
                  </a:solidFill>
                  <a:latin typeface="標楷體" pitchFamily="65" charset="-120"/>
                  <a:ea typeface="標楷體" pitchFamily="65" charset="-120"/>
                </a:rPr>
                <a:t>組織</a:t>
              </a:r>
            </a:p>
            <a:p>
              <a:pPr algn="l">
                <a:spcBef>
                  <a:spcPct val="50000"/>
                </a:spcBef>
              </a:pPr>
              <a:r>
                <a:rPr lang="zh-TW" altLang="en-US" sz="1600" b="1">
                  <a:solidFill>
                    <a:srgbClr val="FFFFFF"/>
                  </a:solidFill>
                  <a:latin typeface="標楷體" pitchFamily="65" charset="-120"/>
                  <a:ea typeface="標楷體" pitchFamily="65" charset="-120"/>
                </a:rPr>
                <a:t>學習</a:t>
              </a:r>
            </a:p>
          </p:txBody>
        </p:sp>
        <p:grpSp>
          <p:nvGrpSpPr>
            <p:cNvPr id="6" name="Group 29"/>
            <p:cNvGrpSpPr>
              <a:grpSpLocks/>
            </p:cNvGrpSpPr>
            <p:nvPr/>
          </p:nvGrpSpPr>
          <p:grpSpPr bwMode="auto">
            <a:xfrm>
              <a:off x="68" y="709"/>
              <a:ext cx="1205" cy="674"/>
              <a:chOff x="158" y="754"/>
              <a:chExt cx="1205" cy="674"/>
            </a:xfrm>
          </p:grpSpPr>
          <p:sp>
            <p:nvSpPr>
              <p:cNvPr id="248853" name="AutoShape 30"/>
              <p:cNvSpPr>
                <a:spLocks noChangeArrowheads="1"/>
              </p:cNvSpPr>
              <p:nvPr/>
            </p:nvSpPr>
            <p:spPr bwMode="auto">
              <a:xfrm>
                <a:off x="204" y="754"/>
                <a:ext cx="1070" cy="635"/>
              </a:xfrm>
              <a:prstGeom prst="wedgeRoundRectCallout">
                <a:avLst>
                  <a:gd name="adj1" fmla="val 61681"/>
                  <a:gd name="adj2" fmla="val 75042"/>
                  <a:gd name="adj3" fmla="val 16667"/>
                </a:avLst>
              </a:prstGeom>
              <a:solidFill>
                <a:srgbClr val="FFCC66"/>
              </a:soli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248854" name="Text Box 31"/>
              <p:cNvSpPr txBox="1">
                <a:spLocks noChangeArrowheads="1"/>
              </p:cNvSpPr>
              <p:nvPr/>
            </p:nvSpPr>
            <p:spPr bwMode="auto">
              <a:xfrm>
                <a:off x="158" y="754"/>
                <a:ext cx="1205" cy="674"/>
              </a:xfrm>
              <a:prstGeom prst="rect">
                <a:avLst/>
              </a:prstGeom>
              <a:noFill/>
              <a:ln w="9525">
                <a:noFill/>
                <a:miter lim="800000"/>
                <a:headEnd/>
                <a:tailEnd/>
              </a:ln>
            </p:spPr>
            <p:txBody>
              <a:bodyPr>
                <a:spAutoFit/>
              </a:bodyPr>
              <a:lstStyle/>
              <a:p>
                <a:r>
                  <a:rPr lang="zh-TW" altLang="en-US" sz="1600" b="1">
                    <a:solidFill>
                      <a:schemeClr val="bg2"/>
                    </a:solidFill>
                    <a:latin typeface="Times New Roman" pitchFamily="18" charset="0"/>
                    <a:ea typeface="標楷體" pitchFamily="65" charset="-120"/>
                  </a:rPr>
                  <a:t>個人專業</a:t>
                </a:r>
              </a:p>
              <a:p>
                <a:r>
                  <a:rPr lang="zh-TW" altLang="en-US" sz="1600" b="1">
                    <a:solidFill>
                      <a:srgbClr val="0099FF"/>
                    </a:solidFill>
                    <a:latin typeface="Times New Roman" pitchFamily="18" charset="0"/>
                    <a:ea typeface="標楷體" pitchFamily="65" charset="-120"/>
                  </a:rPr>
                  <a:t>年資累積：獨斷。</a:t>
                </a:r>
              </a:p>
              <a:p>
                <a:r>
                  <a:rPr lang="zh-TW" altLang="en-US" sz="1600" b="1">
                    <a:solidFill>
                      <a:schemeClr val="bg2"/>
                    </a:solidFill>
                    <a:latin typeface="Times New Roman" pitchFamily="18" charset="0"/>
                    <a:ea typeface="標楷體" pitchFamily="65" charset="-120"/>
                  </a:rPr>
                  <a:t>專業學習：專業。</a:t>
                </a:r>
              </a:p>
              <a:p>
                <a:endParaRPr lang="en-US" altLang="zh-TW" sz="1600" b="1">
                  <a:solidFill>
                    <a:schemeClr val="bg2"/>
                  </a:solidFill>
                  <a:latin typeface="Times New Roman" pitchFamily="18" charset="0"/>
                  <a:ea typeface="標楷體" pitchFamily="65" charset="-120"/>
                </a:endParaRPr>
              </a:p>
            </p:txBody>
          </p:sp>
        </p:grpSp>
        <p:grpSp>
          <p:nvGrpSpPr>
            <p:cNvPr id="7" name="Group 32"/>
            <p:cNvGrpSpPr>
              <a:grpSpLocks/>
            </p:cNvGrpSpPr>
            <p:nvPr/>
          </p:nvGrpSpPr>
          <p:grpSpPr bwMode="auto">
            <a:xfrm>
              <a:off x="1028" y="3086"/>
              <a:ext cx="1379" cy="599"/>
              <a:chOff x="1111" y="3203"/>
              <a:chExt cx="1379" cy="599"/>
            </a:xfrm>
          </p:grpSpPr>
          <p:sp>
            <p:nvSpPr>
              <p:cNvPr id="248851" name="AutoShape 33"/>
              <p:cNvSpPr>
                <a:spLocks noChangeArrowheads="1"/>
              </p:cNvSpPr>
              <p:nvPr/>
            </p:nvSpPr>
            <p:spPr bwMode="auto">
              <a:xfrm>
                <a:off x="1111" y="3249"/>
                <a:ext cx="1379" cy="553"/>
              </a:xfrm>
              <a:prstGeom prst="wedgeRoundRectCallout">
                <a:avLst>
                  <a:gd name="adj1" fmla="val -47171"/>
                  <a:gd name="adj2" fmla="val -109495"/>
                  <a:gd name="adj3" fmla="val 16667"/>
                </a:avLst>
              </a:prstGeom>
              <a:solidFill>
                <a:srgbClr val="FFCC66"/>
              </a:soli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248852" name="Text Box 34"/>
              <p:cNvSpPr txBox="1">
                <a:spLocks noChangeArrowheads="1"/>
              </p:cNvSpPr>
              <p:nvPr/>
            </p:nvSpPr>
            <p:spPr bwMode="auto">
              <a:xfrm>
                <a:off x="1111" y="3203"/>
                <a:ext cx="1361" cy="558"/>
              </a:xfrm>
              <a:prstGeom prst="rect">
                <a:avLst/>
              </a:prstGeom>
              <a:noFill/>
              <a:ln w="9525">
                <a:noFill/>
                <a:miter lim="800000"/>
                <a:headEnd/>
                <a:tailEnd/>
              </a:ln>
            </p:spPr>
            <p:txBody>
              <a:bodyPr>
                <a:spAutoFit/>
              </a:bodyPr>
              <a:lstStyle/>
              <a:p>
                <a:r>
                  <a:rPr lang="zh-TW" altLang="en-US" sz="1600" b="1">
                    <a:solidFill>
                      <a:schemeClr val="bg2"/>
                    </a:solidFill>
                    <a:latin typeface="Times New Roman" pitchFamily="18" charset="0"/>
                    <a:ea typeface="標楷體" pitchFamily="65" charset="-120"/>
                  </a:rPr>
                  <a:t>團隊協作</a:t>
                </a:r>
              </a:p>
              <a:p>
                <a:r>
                  <a:rPr lang="zh-TW" altLang="en-US" b="1">
                    <a:solidFill>
                      <a:srgbClr val="0099FF"/>
                    </a:solidFill>
                    <a:latin typeface="Times New Roman" pitchFamily="18" charset="0"/>
                    <a:ea typeface="標楷體" pitchFamily="65" charset="-120"/>
                  </a:rPr>
                  <a:t>位階至上：</a:t>
                </a:r>
                <a:r>
                  <a:rPr lang="zh-TW" altLang="en-US" sz="1600" b="1">
                    <a:solidFill>
                      <a:srgbClr val="660033"/>
                    </a:solidFill>
                    <a:latin typeface="Times New Roman" pitchFamily="18" charset="0"/>
                    <a:ea typeface="標楷體" pitchFamily="65" charset="-120"/>
                  </a:rPr>
                  <a:t>一言堂。</a:t>
                </a:r>
              </a:p>
              <a:p>
                <a:r>
                  <a:rPr lang="zh-TW" altLang="en-US" b="1">
                    <a:solidFill>
                      <a:schemeClr val="bg2"/>
                    </a:solidFill>
                    <a:latin typeface="Times New Roman" pitchFamily="18" charset="0"/>
                    <a:ea typeface="標楷體" pitchFamily="65" charset="-120"/>
                  </a:rPr>
                  <a:t>團隊學習：</a:t>
                </a:r>
                <a:r>
                  <a:rPr lang="zh-TW" altLang="en-US" sz="1600" b="1">
                    <a:solidFill>
                      <a:schemeClr val="bg2"/>
                    </a:solidFill>
                    <a:latin typeface="Times New Roman" pitchFamily="18" charset="0"/>
                    <a:ea typeface="標楷體" pitchFamily="65" charset="-120"/>
                  </a:rPr>
                  <a:t>合作。</a:t>
                </a:r>
              </a:p>
            </p:txBody>
          </p:sp>
        </p:grpSp>
        <p:grpSp>
          <p:nvGrpSpPr>
            <p:cNvPr id="8" name="Group 35"/>
            <p:cNvGrpSpPr>
              <a:grpSpLocks/>
            </p:cNvGrpSpPr>
            <p:nvPr/>
          </p:nvGrpSpPr>
          <p:grpSpPr bwMode="auto">
            <a:xfrm>
              <a:off x="2207" y="1227"/>
              <a:ext cx="1225" cy="712"/>
              <a:chOff x="2290" y="1344"/>
              <a:chExt cx="1225" cy="712"/>
            </a:xfrm>
          </p:grpSpPr>
          <p:sp>
            <p:nvSpPr>
              <p:cNvPr id="248849" name="AutoShape 36"/>
              <p:cNvSpPr>
                <a:spLocks noChangeArrowheads="1"/>
              </p:cNvSpPr>
              <p:nvPr/>
            </p:nvSpPr>
            <p:spPr bwMode="auto">
              <a:xfrm>
                <a:off x="2336" y="1344"/>
                <a:ext cx="1161" cy="574"/>
              </a:xfrm>
              <a:prstGeom prst="wedgeRoundRectCallout">
                <a:avLst>
                  <a:gd name="adj1" fmla="val -71880"/>
                  <a:gd name="adj2" fmla="val 135366"/>
                  <a:gd name="adj3" fmla="val 16667"/>
                </a:avLst>
              </a:prstGeom>
              <a:solidFill>
                <a:srgbClr val="FFCC66"/>
              </a:soli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248850" name="Text Box 37"/>
              <p:cNvSpPr txBox="1">
                <a:spLocks noChangeArrowheads="1"/>
              </p:cNvSpPr>
              <p:nvPr/>
            </p:nvSpPr>
            <p:spPr bwMode="auto">
              <a:xfrm>
                <a:off x="2290" y="1344"/>
                <a:ext cx="1225" cy="712"/>
              </a:xfrm>
              <a:prstGeom prst="rect">
                <a:avLst/>
              </a:prstGeom>
              <a:noFill/>
              <a:ln w="9525">
                <a:noFill/>
                <a:miter lim="800000"/>
                <a:headEnd/>
                <a:tailEnd/>
              </a:ln>
            </p:spPr>
            <p:txBody>
              <a:bodyPr>
                <a:spAutoFit/>
              </a:bodyPr>
              <a:lstStyle/>
              <a:p>
                <a:r>
                  <a:rPr lang="zh-TW" altLang="en-US" sz="1600" b="1">
                    <a:solidFill>
                      <a:schemeClr val="bg2"/>
                    </a:solidFill>
                    <a:latin typeface="Times New Roman" pitchFamily="18" charset="0"/>
                    <a:ea typeface="標楷體" pitchFamily="65" charset="-120"/>
                  </a:rPr>
                  <a:t>深廣視野</a:t>
                </a:r>
              </a:p>
              <a:p>
                <a:r>
                  <a:rPr lang="zh-TW" altLang="en-US" b="1">
                    <a:solidFill>
                      <a:srgbClr val="0099FF"/>
                    </a:solidFill>
                    <a:latin typeface="Times New Roman" pitchFamily="18" charset="0"/>
                    <a:ea typeface="標楷體" pitchFamily="65" charset="-120"/>
                  </a:rPr>
                  <a:t>爭權奪利：</a:t>
                </a:r>
                <a:r>
                  <a:rPr lang="zh-TW" altLang="en-US" sz="1600" b="1">
                    <a:solidFill>
                      <a:schemeClr val="hlink"/>
                    </a:solidFill>
                    <a:latin typeface="Times New Roman" pitchFamily="18" charset="0"/>
                    <a:ea typeface="標楷體" pitchFamily="65" charset="-120"/>
                  </a:rPr>
                  <a:t>衝突。</a:t>
                </a:r>
              </a:p>
              <a:p>
                <a:r>
                  <a:rPr lang="zh-TW" altLang="en-US" b="1">
                    <a:solidFill>
                      <a:schemeClr val="bg2"/>
                    </a:solidFill>
                    <a:latin typeface="Times New Roman" pitchFamily="18" charset="0"/>
                    <a:ea typeface="標楷體" pitchFamily="65" charset="-120"/>
                  </a:rPr>
                  <a:t>創新學習：</a:t>
                </a:r>
                <a:r>
                  <a:rPr lang="zh-TW" altLang="en-US" sz="1600" b="1">
                    <a:solidFill>
                      <a:schemeClr val="bg2"/>
                    </a:solidFill>
                    <a:latin typeface="Times New Roman" pitchFamily="18" charset="0"/>
                    <a:ea typeface="標楷體" pitchFamily="65" charset="-120"/>
                  </a:rPr>
                  <a:t>創新。</a:t>
                </a:r>
              </a:p>
              <a:p>
                <a:endParaRPr lang="en-US" altLang="zh-TW" sz="1600" b="1">
                  <a:solidFill>
                    <a:schemeClr val="bg2"/>
                  </a:solidFill>
                  <a:latin typeface="Times New Roman" pitchFamily="18" charset="0"/>
                  <a:ea typeface="標楷體" pitchFamily="65" charset="-120"/>
                </a:endParaRPr>
              </a:p>
            </p:txBody>
          </p:sp>
        </p:grpSp>
      </p:grpSp>
      <p:sp>
        <p:nvSpPr>
          <p:cNvPr id="2377766" name="Arc 38"/>
          <p:cNvSpPr>
            <a:spLocks/>
          </p:cNvSpPr>
          <p:nvPr/>
        </p:nvSpPr>
        <p:spPr bwMode="auto">
          <a:xfrm>
            <a:off x="2959100" y="3797300"/>
            <a:ext cx="2057400" cy="2971800"/>
          </a:xfrm>
          <a:custGeom>
            <a:avLst/>
            <a:gdLst>
              <a:gd name="T0" fmla="*/ 0 w 13350"/>
              <a:gd name="T1" fmla="*/ 0 h 21600"/>
              <a:gd name="T2" fmla="*/ 2057400 w 13350"/>
              <a:gd name="T3" fmla="*/ 635497 h 21600"/>
              <a:gd name="T4" fmla="*/ 0 w 13350"/>
              <a:gd name="T5" fmla="*/ 2971800 h 21600"/>
              <a:gd name="T6" fmla="*/ 0 60000 65536"/>
              <a:gd name="T7" fmla="*/ 0 60000 65536"/>
              <a:gd name="T8" fmla="*/ 0 60000 65536"/>
              <a:gd name="T9" fmla="*/ 0 w 13350"/>
              <a:gd name="T10" fmla="*/ 0 h 21600"/>
              <a:gd name="T11" fmla="*/ 13350 w 13350"/>
              <a:gd name="T12" fmla="*/ 21600 h 21600"/>
            </a:gdLst>
            <a:ahLst/>
            <a:cxnLst>
              <a:cxn ang="T6">
                <a:pos x="T0" y="T1"/>
              </a:cxn>
              <a:cxn ang="T7">
                <a:pos x="T2" y="T3"/>
              </a:cxn>
              <a:cxn ang="T8">
                <a:pos x="T4" y="T5"/>
              </a:cxn>
            </a:cxnLst>
            <a:rect l="T9" t="T10" r="T11" b="T12"/>
            <a:pathLst>
              <a:path w="13350" h="21600" fill="none" extrusionOk="0">
                <a:moveTo>
                  <a:pt x="-1" y="0"/>
                </a:moveTo>
                <a:cubicBezTo>
                  <a:pt x="4841" y="0"/>
                  <a:pt x="9543" y="1626"/>
                  <a:pt x="13349" y="4619"/>
                </a:cubicBezTo>
              </a:path>
              <a:path w="13350" h="21600" stroke="0" extrusionOk="0">
                <a:moveTo>
                  <a:pt x="-1" y="0"/>
                </a:moveTo>
                <a:cubicBezTo>
                  <a:pt x="4841" y="0"/>
                  <a:pt x="9543" y="1626"/>
                  <a:pt x="13349" y="4619"/>
                </a:cubicBezTo>
                <a:lnTo>
                  <a:pt x="0" y="21600"/>
                </a:lnTo>
                <a:close/>
              </a:path>
            </a:pathLst>
          </a:custGeom>
          <a:noFill/>
          <a:ln w="76200">
            <a:solidFill>
              <a:srgbClr val="FF3300"/>
            </a:solidFill>
            <a:round/>
            <a:headEnd/>
            <a:tailEnd type="triangle" w="med" len="med"/>
          </a:ln>
        </p:spPr>
        <p:txBody>
          <a:bodyPr wrap="none" anchor="ctr"/>
          <a:lstStyle/>
          <a:p>
            <a:endParaRPr lang="zh-TW" altLang="en-US"/>
          </a:p>
        </p:txBody>
      </p:sp>
      <p:pic>
        <p:nvPicPr>
          <p:cNvPr id="248839" name="Picture 39" descr="j0303436"/>
          <p:cNvPicPr>
            <a:picLocks noGrp="1" noChangeAspect="1" noChangeArrowheads="1" noCrop="1"/>
          </p:cNvPicPr>
          <p:nvPr>
            <p:ph/>
          </p:nvPr>
        </p:nvPicPr>
        <p:blipFill>
          <a:blip r:embed="rId3"/>
          <a:srcRect/>
          <a:stretch>
            <a:fillRect/>
          </a:stretch>
        </p:blipFill>
        <p:spPr>
          <a:xfrm>
            <a:off x="7956550" y="5445125"/>
            <a:ext cx="1009650" cy="1019175"/>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7776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776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12"/>
          <p:cNvSpPr>
            <a:spLocks noChangeArrowheads="1"/>
          </p:cNvSpPr>
          <p:nvPr/>
        </p:nvSpPr>
        <p:spPr bwMode="auto">
          <a:xfrm>
            <a:off x="395288" y="1412875"/>
            <a:ext cx="2736850" cy="1822450"/>
          </a:xfrm>
          <a:prstGeom prst="rect">
            <a:avLst/>
          </a:prstGeom>
          <a:solidFill>
            <a:schemeClr val="bg2"/>
          </a:solidFill>
          <a:ln w="25400">
            <a:solidFill>
              <a:schemeClr val="tx1"/>
            </a:solidFill>
            <a:miter lim="800000"/>
            <a:headEnd/>
            <a:tailEnd/>
          </a:ln>
        </p:spPr>
        <p:txBody>
          <a:bodyPr lIns="0">
            <a:spAutoFit/>
          </a:bodyPr>
          <a:lstStyle/>
          <a:p>
            <a:pPr lvl="1" algn="l"/>
            <a:r>
              <a:rPr lang="zh-TW" altLang="en-US" sz="1600"/>
              <a:t>個人學習：</a:t>
            </a:r>
          </a:p>
          <a:p>
            <a:pPr lvl="1" algn="l"/>
            <a:r>
              <a:rPr lang="en-US" altLang="zh-TW" sz="1200"/>
              <a:t>1.</a:t>
            </a:r>
            <a:r>
              <a:rPr lang="zh-TW" altLang="en-US" sz="1200"/>
              <a:t>參謀作業</a:t>
            </a:r>
          </a:p>
          <a:p>
            <a:pPr lvl="1" algn="l"/>
            <a:r>
              <a:rPr lang="en-US" altLang="zh-TW" sz="1200"/>
              <a:t>2.</a:t>
            </a:r>
            <a:r>
              <a:rPr lang="zh-TW" altLang="en-US" sz="1200"/>
              <a:t>通信專業</a:t>
            </a:r>
          </a:p>
          <a:p>
            <a:pPr lvl="1" algn="l"/>
            <a:r>
              <a:rPr lang="en-US" altLang="zh-TW" sz="1200"/>
              <a:t>3.</a:t>
            </a:r>
            <a:r>
              <a:rPr lang="zh-TW" altLang="en-US" sz="1200"/>
              <a:t>電子專業</a:t>
            </a:r>
          </a:p>
          <a:p>
            <a:pPr lvl="1" algn="l"/>
            <a:r>
              <a:rPr lang="en-US" altLang="zh-TW" sz="1200"/>
              <a:t>4.</a:t>
            </a:r>
            <a:r>
              <a:rPr lang="zh-TW" altLang="en-US" sz="1200"/>
              <a:t>航管專業</a:t>
            </a:r>
          </a:p>
          <a:p>
            <a:pPr lvl="1" algn="l"/>
            <a:r>
              <a:rPr lang="en-US" altLang="zh-TW" sz="1200"/>
              <a:t>5.</a:t>
            </a:r>
            <a:r>
              <a:rPr lang="zh-TW" altLang="en-US" sz="1200"/>
              <a:t>電子戰專業</a:t>
            </a:r>
          </a:p>
          <a:p>
            <a:pPr lvl="1" algn="l"/>
            <a:r>
              <a:rPr lang="en-US" altLang="zh-TW" sz="1200"/>
              <a:t>6.</a:t>
            </a:r>
            <a:r>
              <a:rPr lang="zh-TW" altLang="en-US" sz="1200"/>
              <a:t>資訊軟、硬體專業</a:t>
            </a:r>
          </a:p>
          <a:p>
            <a:pPr lvl="1" algn="l"/>
            <a:r>
              <a:rPr lang="en-US" altLang="zh-TW" sz="1200"/>
              <a:t>7.</a:t>
            </a:r>
            <a:r>
              <a:rPr lang="zh-TW" altLang="en-US" sz="1200"/>
              <a:t>資訊系統、網路專業</a:t>
            </a:r>
          </a:p>
          <a:p>
            <a:pPr lvl="1" algn="l"/>
            <a:r>
              <a:rPr lang="en-US" altLang="zh-TW" sz="1200"/>
              <a:t>8.</a:t>
            </a:r>
            <a:r>
              <a:rPr lang="zh-TW" altLang="en-US" sz="1200"/>
              <a:t>企業、專案、補給管理</a:t>
            </a:r>
          </a:p>
        </p:txBody>
      </p:sp>
      <p:sp>
        <p:nvSpPr>
          <p:cNvPr id="249859" name="Rectangle 13"/>
          <p:cNvSpPr>
            <a:spLocks noChangeArrowheads="1"/>
          </p:cNvSpPr>
          <p:nvPr/>
        </p:nvSpPr>
        <p:spPr bwMode="auto">
          <a:xfrm>
            <a:off x="250825" y="3357563"/>
            <a:ext cx="2879725" cy="2006600"/>
          </a:xfrm>
          <a:prstGeom prst="rect">
            <a:avLst/>
          </a:prstGeom>
          <a:solidFill>
            <a:srgbClr val="008000"/>
          </a:solidFill>
          <a:ln w="25400">
            <a:solidFill>
              <a:schemeClr val="tx1"/>
            </a:solidFill>
            <a:miter lim="800000"/>
            <a:headEnd/>
            <a:tailEnd/>
          </a:ln>
        </p:spPr>
        <p:txBody>
          <a:bodyPr>
            <a:spAutoFit/>
          </a:bodyPr>
          <a:lstStyle/>
          <a:p>
            <a:pPr lvl="1" algn="l"/>
            <a:r>
              <a:rPr lang="zh-TW" altLang="en-US" sz="1400"/>
              <a:t>組內學習：</a:t>
            </a:r>
          </a:p>
          <a:p>
            <a:pPr lvl="1" algn="l"/>
            <a:r>
              <a:rPr lang="en-US" altLang="zh-TW" sz="1000"/>
              <a:t>1.</a:t>
            </a:r>
            <a:r>
              <a:rPr lang="zh-TW" altLang="en-US" sz="1000"/>
              <a:t>以每週集會時機，由各專業人員</a:t>
            </a:r>
          </a:p>
          <a:p>
            <a:pPr lvl="1" algn="l"/>
            <a:r>
              <a:rPr lang="zh-TW" altLang="en-US" sz="1000"/>
              <a:t>   以</a:t>
            </a:r>
            <a:r>
              <a:rPr lang="en-US" altLang="zh-TW" sz="1000"/>
              <a:t>PowerPoint</a:t>
            </a:r>
            <a:r>
              <a:rPr lang="zh-TW" altLang="en-US" sz="1000"/>
              <a:t>方式，由組員相互</a:t>
            </a:r>
          </a:p>
          <a:p>
            <a:pPr lvl="1" algn="l"/>
            <a:r>
              <a:rPr lang="zh-TW" altLang="en-US" sz="1000"/>
              <a:t>   研討、學習、策進，找出最佳方</a:t>
            </a:r>
          </a:p>
          <a:p>
            <a:pPr lvl="1" algn="l"/>
            <a:r>
              <a:rPr lang="zh-TW" altLang="en-US" sz="1000"/>
              <a:t>   案、導正觀念並建制優質學習系</a:t>
            </a:r>
          </a:p>
          <a:p>
            <a:pPr lvl="1" algn="l"/>
            <a:r>
              <a:rPr lang="zh-TW" altLang="en-US" sz="1000"/>
              <a:t>   統與教材。</a:t>
            </a:r>
          </a:p>
          <a:p>
            <a:pPr lvl="1" algn="l"/>
            <a:r>
              <a:rPr lang="en-US" altLang="zh-TW" sz="1000"/>
              <a:t>2.</a:t>
            </a:r>
            <a:r>
              <a:rPr lang="zh-TW" altLang="en-US" sz="1000"/>
              <a:t>藉由各基地訓練場地，以實作方</a:t>
            </a:r>
          </a:p>
          <a:p>
            <a:pPr lvl="1" algn="l"/>
            <a:r>
              <a:rPr lang="zh-TW" altLang="en-US" sz="1000"/>
              <a:t>   式，由資深人員實戰經驗傳承，</a:t>
            </a:r>
          </a:p>
          <a:p>
            <a:pPr lvl="1" algn="l"/>
            <a:r>
              <a:rPr lang="zh-TW" altLang="en-US" sz="1000"/>
              <a:t>   提升人員素質。</a:t>
            </a:r>
          </a:p>
          <a:p>
            <a:pPr lvl="1" algn="l"/>
            <a:r>
              <a:rPr lang="en-US" altLang="zh-TW" sz="1000"/>
              <a:t>3.</a:t>
            </a:r>
            <a:r>
              <a:rPr lang="zh-TW" altLang="en-US" sz="1000"/>
              <a:t>透過訓練中心內部網路系統，傳</a:t>
            </a:r>
          </a:p>
          <a:p>
            <a:pPr lvl="1" algn="l"/>
            <a:r>
              <a:rPr lang="zh-TW" altLang="en-US" sz="1000"/>
              <a:t>   遞最新訊息與知識、教案，供群</a:t>
            </a:r>
          </a:p>
          <a:p>
            <a:pPr lvl="1" algn="l"/>
            <a:r>
              <a:rPr lang="zh-TW" altLang="en-US" sz="1000"/>
              <a:t>   組人員學習與獲得。</a:t>
            </a:r>
          </a:p>
        </p:txBody>
      </p:sp>
      <p:sp>
        <p:nvSpPr>
          <p:cNvPr id="249860" name="Rectangle 14"/>
          <p:cNvSpPr>
            <a:spLocks noChangeArrowheads="1"/>
          </p:cNvSpPr>
          <p:nvPr/>
        </p:nvSpPr>
        <p:spPr bwMode="auto">
          <a:xfrm>
            <a:off x="5724525" y="1268413"/>
            <a:ext cx="2879725" cy="1854200"/>
          </a:xfrm>
          <a:prstGeom prst="rect">
            <a:avLst/>
          </a:prstGeom>
          <a:solidFill>
            <a:srgbClr val="9900CC"/>
          </a:solidFill>
          <a:ln w="25400">
            <a:solidFill>
              <a:schemeClr val="tx1"/>
            </a:solidFill>
            <a:miter lim="800000"/>
            <a:headEnd/>
            <a:tailEnd/>
          </a:ln>
        </p:spPr>
        <p:txBody>
          <a:bodyPr>
            <a:spAutoFit/>
          </a:bodyPr>
          <a:lstStyle/>
          <a:p>
            <a:pPr lvl="1" algn="l"/>
            <a:r>
              <a:rPr lang="zh-TW" altLang="en-US" sz="1400"/>
              <a:t>組間學習：</a:t>
            </a:r>
          </a:p>
          <a:p>
            <a:pPr lvl="1" algn="l"/>
            <a:r>
              <a:rPr lang="en-US" altLang="zh-TW" sz="1000"/>
              <a:t>1.</a:t>
            </a:r>
            <a:r>
              <a:rPr lang="zh-TW" altLang="en-US" sz="1000"/>
              <a:t>以每週教育訓練，由各專業人員</a:t>
            </a:r>
          </a:p>
          <a:p>
            <a:pPr lvl="1" algn="l"/>
            <a:r>
              <a:rPr lang="zh-TW" altLang="en-US" sz="1000"/>
              <a:t>   以</a:t>
            </a:r>
            <a:r>
              <a:rPr lang="en-US" altLang="zh-TW" sz="1000"/>
              <a:t>PowerPoint</a:t>
            </a:r>
            <a:r>
              <a:rPr lang="zh-TW" altLang="en-US" sz="1000"/>
              <a:t>方式，對各組相互</a:t>
            </a:r>
          </a:p>
          <a:p>
            <a:pPr lvl="1" algn="l"/>
            <a:r>
              <a:rPr lang="zh-TW" altLang="en-US" sz="1000"/>
              <a:t>   研討、學習、策進，找出最佳方</a:t>
            </a:r>
          </a:p>
          <a:p>
            <a:pPr lvl="1" algn="l"/>
            <a:r>
              <a:rPr lang="zh-TW" altLang="en-US" sz="1000"/>
              <a:t>   案、導正觀念並建制優質學習系</a:t>
            </a:r>
          </a:p>
          <a:p>
            <a:pPr lvl="1" algn="l"/>
            <a:r>
              <a:rPr lang="zh-TW" altLang="en-US" sz="1000"/>
              <a:t>   統與教材。</a:t>
            </a:r>
          </a:p>
          <a:p>
            <a:pPr lvl="1" algn="l"/>
            <a:r>
              <a:rPr lang="en-US" altLang="zh-TW" sz="1000"/>
              <a:t>2.</a:t>
            </a:r>
            <a:r>
              <a:rPr lang="zh-TW" altLang="en-US" sz="1000"/>
              <a:t>藉由專長訓練場地，利用網路系</a:t>
            </a:r>
          </a:p>
          <a:p>
            <a:pPr lvl="1" algn="l"/>
            <a:r>
              <a:rPr lang="zh-TW" altLang="en-US" sz="1000"/>
              <a:t>   統，提供各科室人員下載學習。</a:t>
            </a:r>
          </a:p>
          <a:p>
            <a:pPr lvl="1" algn="l"/>
            <a:r>
              <a:rPr lang="en-US" altLang="zh-TW" sz="1000"/>
              <a:t>3.</a:t>
            </a:r>
            <a:r>
              <a:rPr lang="zh-TW" altLang="en-US" sz="1000"/>
              <a:t>透過訓練中心內部網路系統，傳</a:t>
            </a:r>
          </a:p>
          <a:p>
            <a:pPr lvl="1" algn="l"/>
            <a:r>
              <a:rPr lang="zh-TW" altLang="en-US" sz="1000"/>
              <a:t>   遞最新訊息與知識、教案，供群</a:t>
            </a:r>
          </a:p>
          <a:p>
            <a:pPr lvl="1" algn="l"/>
            <a:r>
              <a:rPr lang="zh-TW" altLang="en-US" sz="1000"/>
              <a:t>   組人員學習與獲得。</a:t>
            </a:r>
          </a:p>
        </p:txBody>
      </p:sp>
      <p:sp>
        <p:nvSpPr>
          <p:cNvPr id="2376719" name="Rectangle 15"/>
          <p:cNvSpPr>
            <a:spLocks noChangeArrowheads="1"/>
          </p:cNvSpPr>
          <p:nvPr/>
        </p:nvSpPr>
        <p:spPr bwMode="auto">
          <a:xfrm>
            <a:off x="5724525" y="3213100"/>
            <a:ext cx="2879725" cy="787400"/>
          </a:xfrm>
          <a:prstGeom prst="rect">
            <a:avLst/>
          </a:prstGeom>
          <a:solidFill>
            <a:schemeClr val="folHlink"/>
          </a:solidFill>
          <a:ln w="25400">
            <a:solidFill>
              <a:schemeClr val="tx1"/>
            </a:solidFill>
            <a:miter lim="800000"/>
            <a:headEnd/>
            <a:tailEnd/>
          </a:ln>
          <a:effectLst/>
        </p:spPr>
        <p:txBody>
          <a:bodyPr>
            <a:spAutoFit/>
          </a:bodyPr>
          <a:lstStyle/>
          <a:p>
            <a:pPr lvl="1" algn="l">
              <a:defRPr/>
            </a:pPr>
            <a:r>
              <a:rPr lang="zh-TW" altLang="en-US" sz="1400">
                <a:latin typeface="新細明體" pitchFamily="18" charset="-120"/>
              </a:rPr>
              <a:t>組外學習：</a:t>
            </a:r>
          </a:p>
          <a:p>
            <a:pPr lvl="1" algn="l">
              <a:defRPr/>
            </a:pPr>
            <a:r>
              <a:rPr lang="en-US" altLang="zh-TW" sz="1000">
                <a:latin typeface="新細明體" pitchFamily="18" charset="-120"/>
              </a:rPr>
              <a:t>1.</a:t>
            </a:r>
            <a:r>
              <a:rPr lang="zh-TW" altLang="en-US" sz="1000">
                <a:latin typeface="新細明體" pitchFamily="18" charset="-120"/>
              </a:rPr>
              <a:t>參加中科院、</a:t>
            </a:r>
            <a:r>
              <a:rPr lang="zh-TW" altLang="en-US" sz="1000">
                <a:effectLst>
                  <a:outerShdw blurRad="38100" dist="38100" dir="2700000" algn="tl">
                    <a:srgbClr val="000000"/>
                  </a:outerShdw>
                </a:effectLst>
                <a:latin typeface="新細明體" pitchFamily="18" charset="-120"/>
              </a:rPr>
              <a:t>資策會、恆毅、巨</a:t>
            </a:r>
          </a:p>
          <a:p>
            <a:pPr lvl="1" algn="l">
              <a:defRPr/>
            </a:pPr>
            <a:r>
              <a:rPr lang="zh-TW" altLang="en-US" sz="1000">
                <a:effectLst>
                  <a:outerShdw blurRad="38100" dist="38100" dir="2700000" algn="tl">
                    <a:srgbClr val="000000"/>
                  </a:outerShdw>
                </a:effectLst>
                <a:latin typeface="新細明體" pitchFamily="18" charset="-120"/>
              </a:rPr>
              <a:t>   匠公司等資訊專業課程。</a:t>
            </a:r>
            <a:endParaRPr lang="zh-TW" altLang="en-US" sz="1000">
              <a:latin typeface="新細明體" pitchFamily="18" charset="-120"/>
            </a:endParaRPr>
          </a:p>
          <a:p>
            <a:pPr lvl="1" algn="l">
              <a:defRPr/>
            </a:pPr>
            <a:r>
              <a:rPr lang="en-US" altLang="zh-TW" sz="1000"/>
              <a:t>2.</a:t>
            </a:r>
            <a:r>
              <a:rPr lang="zh-TW" altLang="en-US" sz="1000"/>
              <a:t>民航局航管人員訓練。</a:t>
            </a:r>
          </a:p>
        </p:txBody>
      </p:sp>
      <p:grpSp>
        <p:nvGrpSpPr>
          <p:cNvPr id="2" name="Group 16"/>
          <p:cNvGrpSpPr>
            <a:grpSpLocks/>
          </p:cNvGrpSpPr>
          <p:nvPr/>
        </p:nvGrpSpPr>
        <p:grpSpPr bwMode="auto">
          <a:xfrm>
            <a:off x="3203575" y="1700213"/>
            <a:ext cx="2447925" cy="2378075"/>
            <a:chOff x="2018" y="1434"/>
            <a:chExt cx="1542" cy="1498"/>
          </a:xfrm>
        </p:grpSpPr>
        <p:sp>
          <p:nvSpPr>
            <p:cNvPr id="249866" name="AutoShape 17"/>
            <p:cNvSpPr>
              <a:spLocks noChangeArrowheads="1"/>
            </p:cNvSpPr>
            <p:nvPr/>
          </p:nvSpPr>
          <p:spPr bwMode="auto">
            <a:xfrm>
              <a:off x="2018" y="1434"/>
              <a:ext cx="1542" cy="1498"/>
            </a:xfrm>
            <a:prstGeom prst="sun">
              <a:avLst>
                <a:gd name="adj" fmla="val 25000"/>
              </a:avLst>
            </a:prstGeom>
            <a:solidFill>
              <a:schemeClr val="accent1"/>
            </a:solidFill>
            <a:ln w="9525">
              <a:solidFill>
                <a:schemeClr val="tx1"/>
              </a:solidFill>
              <a:miter lim="800000"/>
              <a:headEnd/>
              <a:tailEnd/>
            </a:ln>
          </p:spPr>
          <p:txBody>
            <a:bodyPr wrap="none" anchor="ctr"/>
            <a:lstStyle/>
            <a:p>
              <a:r>
                <a:rPr lang="zh-TW" altLang="en-US"/>
                <a:t>學習系統</a:t>
              </a:r>
            </a:p>
          </p:txBody>
        </p:sp>
        <p:pic>
          <p:nvPicPr>
            <p:cNvPr id="249867" name="Picture 18" descr="3"/>
            <p:cNvPicPr>
              <a:picLocks noChangeAspect="1" noChangeArrowheads="1"/>
            </p:cNvPicPr>
            <p:nvPr/>
          </p:nvPicPr>
          <p:blipFill>
            <a:blip r:embed="rId2"/>
            <a:srcRect/>
            <a:stretch>
              <a:fillRect/>
            </a:stretch>
          </p:blipFill>
          <p:spPr bwMode="auto">
            <a:xfrm>
              <a:off x="2290" y="1776"/>
              <a:ext cx="908" cy="792"/>
            </a:xfrm>
            <a:prstGeom prst="rect">
              <a:avLst/>
            </a:prstGeom>
            <a:noFill/>
            <a:ln w="9525">
              <a:noFill/>
              <a:miter lim="800000"/>
              <a:headEnd/>
              <a:tailEnd/>
            </a:ln>
          </p:spPr>
        </p:pic>
      </p:grpSp>
      <p:sp>
        <p:nvSpPr>
          <p:cNvPr id="249863" name="Rectangle 19"/>
          <p:cNvSpPr>
            <a:spLocks noChangeArrowheads="1"/>
          </p:cNvSpPr>
          <p:nvPr/>
        </p:nvSpPr>
        <p:spPr bwMode="auto">
          <a:xfrm>
            <a:off x="3276600" y="4292600"/>
            <a:ext cx="5614988" cy="1393825"/>
          </a:xfrm>
          <a:prstGeom prst="rect">
            <a:avLst/>
          </a:prstGeom>
          <a:solidFill>
            <a:srgbClr val="008080"/>
          </a:solidFill>
          <a:ln w="25400">
            <a:solidFill>
              <a:srgbClr val="FFFF00"/>
            </a:solidFill>
            <a:miter lim="800000"/>
            <a:headEnd/>
            <a:tailEnd/>
          </a:ln>
        </p:spPr>
        <p:txBody>
          <a:bodyPr>
            <a:spAutoFit/>
          </a:bodyPr>
          <a:lstStyle/>
          <a:p>
            <a:pPr marL="363538" lvl="1" indent="-184150" algn="l"/>
            <a:r>
              <a:rPr lang="zh-TW" altLang="en-US" sz="1400">
                <a:solidFill>
                  <a:srgbClr val="FFFF00"/>
                </a:solidFill>
                <a:latin typeface="標楷體" pitchFamily="65" charset="-120"/>
                <a:ea typeface="標楷體" pitchFamily="65" charset="-120"/>
              </a:rPr>
              <a:t>障礙：</a:t>
            </a:r>
          </a:p>
          <a:p>
            <a:pPr marL="363538" lvl="1" indent="-184150" algn="l"/>
            <a:r>
              <a:rPr lang="en-US" altLang="zh-TW" sz="1400">
                <a:solidFill>
                  <a:srgbClr val="FFFF00"/>
                </a:solidFill>
                <a:latin typeface="標楷體" pitchFamily="65" charset="-120"/>
                <a:ea typeface="標楷體" pitchFamily="65" charset="-120"/>
              </a:rPr>
              <a:t>1.</a:t>
            </a:r>
            <a:r>
              <a:rPr lang="zh-TW" altLang="en-US" sz="1400">
                <a:solidFill>
                  <a:srgbClr val="FFFF00"/>
                </a:solidFill>
                <a:latin typeface="標楷體" pitchFamily="65" charset="-120"/>
                <a:ea typeface="標楷體" pitchFamily="65" charset="-120"/>
              </a:rPr>
              <a:t>訓練中心成立初期資訊人員培訓時程不足，專業人員短缺，人才獲得不易。</a:t>
            </a:r>
          </a:p>
          <a:p>
            <a:pPr marL="363538" lvl="1" indent="-184150" algn="l"/>
            <a:r>
              <a:rPr lang="en-US" altLang="zh-TW" sz="1400">
                <a:solidFill>
                  <a:srgbClr val="FFFF00"/>
                </a:solidFill>
                <a:latin typeface="標楷體" pitchFamily="65" charset="-120"/>
                <a:ea typeface="標楷體" pitchFamily="65" charset="-120"/>
              </a:rPr>
              <a:t>2.</a:t>
            </a:r>
            <a:r>
              <a:rPr lang="zh-TW" altLang="en-US" sz="1400">
                <a:solidFill>
                  <a:srgbClr val="FFFF00"/>
                </a:solidFill>
                <a:latin typeface="標楷體" pitchFamily="65" charset="-120"/>
                <a:ea typeface="標楷體" pitchFamily="65" charset="-120"/>
              </a:rPr>
              <a:t>資訊媒體設備老舊，跟不上時代腳步。</a:t>
            </a:r>
          </a:p>
          <a:p>
            <a:pPr marL="363538" lvl="1" indent="-184150" algn="l"/>
            <a:r>
              <a:rPr lang="en-US" altLang="zh-TW" sz="1400">
                <a:solidFill>
                  <a:srgbClr val="FFFF00"/>
                </a:solidFill>
                <a:latin typeface="標楷體" pitchFamily="65" charset="-120"/>
                <a:ea typeface="標楷體" pitchFamily="65" charset="-120"/>
              </a:rPr>
              <a:t>3.</a:t>
            </a:r>
            <a:r>
              <a:rPr lang="zh-TW" altLang="en-US" sz="1400">
                <a:solidFill>
                  <a:srgbClr val="FFFF00"/>
                </a:solidFill>
                <a:latin typeface="標楷體" pitchFamily="65" charset="-120"/>
                <a:ea typeface="標楷體" pitchFamily="65" charset="-120"/>
              </a:rPr>
              <a:t>個人資訊專業素養有限，群組交流學習成效有限。</a:t>
            </a:r>
          </a:p>
          <a:p>
            <a:pPr marL="363538" lvl="1" indent="-184150" algn="l"/>
            <a:r>
              <a:rPr lang="en-US" altLang="zh-TW" sz="1400">
                <a:solidFill>
                  <a:srgbClr val="FFFF00"/>
                </a:solidFill>
                <a:latin typeface="標楷體" pitchFamily="65" charset="-120"/>
                <a:ea typeface="標楷體" pitchFamily="65" charset="-120"/>
              </a:rPr>
              <a:t>4.</a:t>
            </a:r>
            <a:r>
              <a:rPr lang="zh-TW" altLang="en-US" sz="1400">
                <a:solidFill>
                  <a:srgbClr val="FFFF00"/>
                </a:solidFill>
                <a:latin typeface="標楷體" pitchFamily="65" charset="-120"/>
                <a:ea typeface="標楷體" pitchFamily="65" charset="-120"/>
              </a:rPr>
              <a:t>心智枷鎖未能突破。</a:t>
            </a:r>
          </a:p>
        </p:txBody>
      </p:sp>
      <p:sp>
        <p:nvSpPr>
          <p:cNvPr id="249864" name="Rectangle 20"/>
          <p:cNvSpPr>
            <a:spLocks noChangeArrowheads="1"/>
          </p:cNvSpPr>
          <p:nvPr/>
        </p:nvSpPr>
        <p:spPr bwMode="auto">
          <a:xfrm>
            <a:off x="1835150" y="1620838"/>
            <a:ext cx="2087563" cy="655637"/>
          </a:xfrm>
          <a:prstGeom prst="rect">
            <a:avLst/>
          </a:prstGeom>
          <a:noFill/>
          <a:ln w="15875">
            <a:solidFill>
              <a:srgbClr val="FFFF00"/>
            </a:solidFill>
            <a:miter lim="800000"/>
            <a:headEnd/>
            <a:tailEnd/>
          </a:ln>
        </p:spPr>
        <p:txBody>
          <a:bodyPr>
            <a:spAutoFit/>
          </a:bodyPr>
          <a:lstStyle/>
          <a:p>
            <a:pPr algn="l"/>
            <a:r>
              <a:rPr kumimoji="0" lang="en-US" altLang="zh-TW" sz="1200"/>
              <a:t>⊙</a:t>
            </a:r>
            <a:r>
              <a:rPr kumimoji="0" lang="zh-TW" altLang="en-US" sz="1200"/>
              <a:t>乙週新進人員訓練。</a:t>
            </a:r>
          </a:p>
          <a:p>
            <a:pPr algn="l"/>
            <a:r>
              <a:rPr kumimoji="0" lang="zh-TW" altLang="en-US" sz="1200"/>
              <a:t>⊙三～六月專長在職訓練。</a:t>
            </a:r>
          </a:p>
          <a:p>
            <a:pPr algn="l"/>
            <a:r>
              <a:rPr kumimoji="0" lang="zh-TW" altLang="en-US" sz="1200"/>
              <a:t>⊙年度專精複訓</a:t>
            </a:r>
          </a:p>
        </p:txBody>
      </p:sp>
      <p:sp>
        <p:nvSpPr>
          <p:cNvPr id="2376725" name="Rectangle 21"/>
          <p:cNvSpPr>
            <a:spLocks noChangeArrowheads="1"/>
          </p:cNvSpPr>
          <p:nvPr/>
        </p:nvSpPr>
        <p:spPr bwMode="auto">
          <a:xfrm>
            <a:off x="476250" y="0"/>
            <a:ext cx="8229600" cy="1143000"/>
          </a:xfrm>
          <a:prstGeom prst="rect">
            <a:avLst/>
          </a:prstGeom>
          <a:noFill/>
          <a:ln w="9525">
            <a:noFill/>
            <a:miter lim="800000"/>
            <a:headEnd/>
            <a:tailEnd/>
          </a:ln>
          <a:effectLst/>
        </p:spPr>
        <p:txBody>
          <a:bodyPr anchor="ctr"/>
          <a:lstStyle/>
          <a:p>
            <a:pPr>
              <a:defRPr/>
            </a:pPr>
            <a:r>
              <a:rPr lang="zh-TW" altLang="en-US" sz="4000" b="1">
                <a:effectLst>
                  <a:outerShdw blurRad="38100" dist="38100" dir="2700000" algn="tl">
                    <a:srgbClr val="000000"/>
                  </a:outerShdw>
                </a:effectLst>
                <a:ea typeface="標楷體" pitchFamily="65" charset="-120"/>
              </a:rPr>
              <a:t>某軍方訓練單位組織學習案例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289D1020-EEC8-47E6-BF81-CF1A064F3DFE}" type="slidenum">
              <a:rPr lang="en-US" altLang="zh-TW"/>
              <a:pPr>
                <a:defRPr/>
              </a:pPr>
              <a:t>24</a:t>
            </a:fld>
            <a:endParaRPr lang="en-US" altLang="zh-TW"/>
          </a:p>
        </p:txBody>
      </p:sp>
      <p:sp>
        <p:nvSpPr>
          <p:cNvPr id="250883" name="Line 2"/>
          <p:cNvSpPr>
            <a:spLocks noChangeShapeType="1"/>
          </p:cNvSpPr>
          <p:nvPr/>
        </p:nvSpPr>
        <p:spPr bwMode="auto">
          <a:xfrm>
            <a:off x="304800" y="6858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50884" name="Text Box 3"/>
          <p:cNvSpPr txBox="1">
            <a:spLocks noChangeArrowheads="1"/>
          </p:cNvSpPr>
          <p:nvPr/>
        </p:nvSpPr>
        <p:spPr bwMode="auto">
          <a:xfrm>
            <a:off x="228600" y="0"/>
            <a:ext cx="3527425" cy="579438"/>
          </a:xfrm>
          <a:prstGeom prst="rect">
            <a:avLst/>
          </a:prstGeom>
          <a:noFill/>
          <a:ln w="9525">
            <a:noFill/>
            <a:miter lim="800000"/>
            <a:headEnd/>
            <a:tailEnd/>
          </a:ln>
        </p:spPr>
        <p:txBody>
          <a:bodyPr wrap="none">
            <a:spAutoFit/>
          </a:bodyPr>
          <a:lstStyle/>
          <a:p>
            <a:pPr algn="l"/>
            <a:r>
              <a:rPr lang="en-US" altLang="zh-TW" sz="3200" b="1">
                <a:latin typeface="標楷體" pitchFamily="65" charset="-120"/>
                <a:ea typeface="標楷體" pitchFamily="65" charset="-120"/>
                <a:sym typeface="Wingdings" pitchFamily="2" charset="2"/>
              </a:rPr>
              <a:t>  </a:t>
            </a:r>
            <a:r>
              <a:rPr lang="zh-TW" altLang="en-US" sz="3200" b="1">
                <a:latin typeface="標楷體" pitchFamily="65" charset="-120"/>
                <a:ea typeface="標楷體" pitchFamily="65" charset="-120"/>
                <a:sym typeface="Wingdings" pitchFamily="2" charset="2"/>
              </a:rPr>
              <a:t>組織學習程序</a:t>
            </a:r>
            <a:endParaRPr lang="zh-TW" altLang="en-US" sz="2400">
              <a:latin typeface="標楷體" pitchFamily="65" charset="-120"/>
              <a:ea typeface="標楷體" pitchFamily="65" charset="-120"/>
            </a:endParaRPr>
          </a:p>
        </p:txBody>
      </p:sp>
      <p:sp>
        <p:nvSpPr>
          <p:cNvPr id="1552388" name="Text Box 4"/>
          <p:cNvSpPr txBox="1">
            <a:spLocks noChangeArrowheads="1"/>
          </p:cNvSpPr>
          <p:nvPr/>
        </p:nvSpPr>
        <p:spPr bwMode="auto">
          <a:xfrm>
            <a:off x="533400" y="762000"/>
            <a:ext cx="8610600" cy="4789488"/>
          </a:xfrm>
          <a:prstGeom prst="rect">
            <a:avLst/>
          </a:prstGeom>
          <a:noFill/>
          <a:ln w="9525">
            <a:noFill/>
            <a:miter lim="800000"/>
            <a:headEnd/>
            <a:tailEnd/>
          </a:ln>
        </p:spPr>
        <p:txBody>
          <a:bodyPr>
            <a:spAutoFit/>
          </a:bodyPr>
          <a:lstStyle/>
          <a:p>
            <a:pPr algn="l"/>
            <a:r>
              <a:rPr lang="en-US" altLang="zh-TW" sz="2800">
                <a:latin typeface="Times New Roman" pitchFamily="18" charset="0"/>
                <a:ea typeface="標楷體" pitchFamily="65" charset="-120"/>
                <a:sym typeface="Monotype Sorts" pitchFamily="2" charset="2"/>
              </a:rPr>
              <a:t> </a:t>
            </a:r>
            <a:r>
              <a:rPr lang="en-US" altLang="en-US" sz="2800">
                <a:solidFill>
                  <a:schemeClr val="hlink"/>
                </a:solidFill>
                <a:latin typeface="Times New Roman" pitchFamily="18" charset="0"/>
                <a:ea typeface="標楷體" pitchFamily="65" charset="-120"/>
                <a:sym typeface="Monotype Sorts" pitchFamily="2" charset="2"/>
              </a:rPr>
              <a:t>SISP</a:t>
            </a:r>
            <a:r>
              <a:rPr lang="zh-TW" altLang="en-US" sz="2800">
                <a:solidFill>
                  <a:schemeClr val="hlink"/>
                </a:solidFill>
                <a:latin typeface="Times New Roman" pitchFamily="18" charset="0"/>
                <a:ea typeface="標楷體" pitchFamily="65" charset="-120"/>
                <a:sym typeface="Monotype Sorts" pitchFamily="2" charset="2"/>
              </a:rPr>
              <a:t>需整合組織學習程序</a:t>
            </a:r>
          </a:p>
          <a:p>
            <a:pPr algn="l"/>
            <a:endParaRPr lang="zh-TW" altLang="en-US" sz="2800">
              <a:latin typeface="Times New Roman" pitchFamily="18" charset="0"/>
              <a:ea typeface="標楷體" pitchFamily="65" charset="-120"/>
              <a:sym typeface="Monotype Sorts" pitchFamily="2" charset="2"/>
            </a:endParaRPr>
          </a:p>
          <a:p>
            <a:pPr algn="l"/>
            <a:r>
              <a:rPr lang="zh-TW" altLang="en-US" sz="24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Monotype Sorts" pitchFamily="2" charset="2"/>
              </a:rPr>
              <a:t> 資訊系統及資訊科技策略形成</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sym typeface="Monotype Sorts" pitchFamily="2" charset="2"/>
              </a:rPr>
              <a:t>應被視為革新</a:t>
            </a:r>
          </a:p>
          <a:p>
            <a:pPr algn="l"/>
            <a:r>
              <a:rPr lang="zh-TW" altLang="en-US" sz="2800">
                <a:latin typeface="Times New Roman" pitchFamily="18" charset="0"/>
                <a:ea typeface="標楷體" pitchFamily="65" charset="-120"/>
                <a:sym typeface="Monotype Sorts" pitchFamily="2" charset="2"/>
              </a:rPr>
              <a:t>       程序</a:t>
            </a:r>
            <a:r>
              <a:rPr kumimoji="0" lang="zh-TW" altLang="en-US" sz="2800">
                <a:latin typeface="Times New Roman" pitchFamily="18" charset="0"/>
                <a:ea typeface="標楷體" pitchFamily="65" charset="-120"/>
              </a:rPr>
              <a:t>。</a:t>
            </a:r>
          </a:p>
          <a:p>
            <a:pPr algn="l"/>
            <a:r>
              <a:rPr lang="zh-TW" altLang="en-US" sz="2400">
                <a:latin typeface="Times New Roman" pitchFamily="18" charset="0"/>
                <a:ea typeface="標楷體" pitchFamily="65" charset="-120"/>
                <a:sym typeface="Wingdings" pitchFamily="2" charset="2"/>
              </a:rPr>
              <a:t>   </a:t>
            </a:r>
            <a:r>
              <a:rPr lang="zh-TW" altLang="en-US" sz="2800">
                <a:latin typeface="Times New Roman" pitchFamily="18" charset="0"/>
                <a:ea typeface="標楷體" pitchFamily="65" charset="-120"/>
                <a:sym typeface="Monotype Sorts" pitchFamily="2" charset="2"/>
              </a:rPr>
              <a:t> 革新程序是一種經驗性組織學習</a:t>
            </a:r>
          </a:p>
          <a:p>
            <a:pPr algn="l"/>
            <a:r>
              <a:rPr lang="zh-TW" altLang="en-US" sz="2400">
                <a:latin typeface="Times New Roman" pitchFamily="18" charset="0"/>
                <a:ea typeface="標楷體" pitchFamily="65" charset="-120"/>
                <a:sym typeface="Wingdings" pitchFamily="2" charset="2"/>
              </a:rPr>
              <a:t>           </a:t>
            </a:r>
            <a:r>
              <a:rPr lang="zh-TW" altLang="en-US" sz="2800">
                <a:latin typeface="Times New Roman" pitchFamily="18" charset="0"/>
                <a:ea typeface="標楷體" pitchFamily="65" charset="-120"/>
                <a:sym typeface="Wingdings" pitchFamily="2" charset="2"/>
              </a:rPr>
              <a:t>革新活動除</a:t>
            </a:r>
            <a:r>
              <a:rPr lang="zh-TW" altLang="en-US" sz="2800">
                <a:latin typeface="Times New Roman" pitchFamily="18" charset="0"/>
                <a:ea typeface="標楷體" pitchFamily="65" charset="-120"/>
                <a:sym typeface="Monotype Sorts" pitchFamily="2" charset="2"/>
              </a:rPr>
              <a:t>新知識的產生外</a:t>
            </a:r>
            <a:r>
              <a:rPr kumimoji="0" lang="zh-TW" altLang="en-US" sz="2800">
                <a:latin typeface="Times New Roman" pitchFamily="18" charset="0"/>
                <a:ea typeface="標楷體" pitchFamily="65" charset="-120"/>
              </a:rPr>
              <a:t>，</a:t>
            </a:r>
            <a:r>
              <a:rPr lang="zh-TW" altLang="en-US" sz="2800">
                <a:latin typeface="Times New Roman" pitchFamily="18" charset="0"/>
                <a:ea typeface="標楷體" pitchFamily="65" charset="-120"/>
                <a:sym typeface="Monotype Sorts" pitchFamily="2" charset="2"/>
              </a:rPr>
              <a:t>以往累積的知識</a:t>
            </a:r>
          </a:p>
          <a:p>
            <a:pPr algn="l"/>
            <a:r>
              <a:rPr lang="zh-TW" altLang="en-US" sz="2800">
                <a:latin typeface="Times New Roman" pitchFamily="18" charset="0"/>
                <a:ea typeface="標楷體" pitchFamily="65" charset="-120"/>
                <a:sym typeface="Monotype Sorts" pitchFamily="2" charset="2"/>
              </a:rPr>
              <a:t>            亦是促進革新的重要因素</a:t>
            </a:r>
          </a:p>
          <a:p>
            <a:pPr algn="l"/>
            <a:r>
              <a:rPr lang="zh-TW" altLang="en-US" sz="2400">
                <a:latin typeface="Times New Roman" pitchFamily="18" charset="0"/>
                <a:ea typeface="標楷體" pitchFamily="65" charset="-120"/>
                <a:sym typeface="Wingdings" pitchFamily="2" charset="2"/>
              </a:rPr>
              <a:t>           </a:t>
            </a:r>
            <a:r>
              <a:rPr lang="zh-TW" altLang="en-US" sz="2800">
                <a:latin typeface="Times New Roman" pitchFamily="18" charset="0"/>
                <a:ea typeface="標楷體" pitchFamily="65" charset="-120"/>
                <a:sym typeface="Wingdings" pitchFamily="2" charset="2"/>
              </a:rPr>
              <a:t>革新活動容易受</a:t>
            </a:r>
            <a:r>
              <a:rPr lang="zh-TW" altLang="en-US" sz="2800">
                <a:latin typeface="Times New Roman" pitchFamily="18" charset="0"/>
                <a:ea typeface="標楷體" pitchFamily="65" charset="-120"/>
                <a:sym typeface="Monotype Sorts" pitchFamily="2" charset="2"/>
              </a:rPr>
              <a:t>急劇變動環境影響</a:t>
            </a:r>
            <a:r>
              <a:rPr kumimoji="0" lang="zh-TW" altLang="en-US" sz="2800">
                <a:latin typeface="Times New Roman" pitchFamily="18" charset="0"/>
                <a:ea typeface="標楷體" pitchFamily="65" charset="-120"/>
              </a:rPr>
              <a:t>，本質上充 </a:t>
            </a:r>
          </a:p>
          <a:p>
            <a:pPr algn="l"/>
            <a:r>
              <a:rPr kumimoji="0" lang="zh-TW" altLang="en-US" sz="2800">
                <a:latin typeface="Times New Roman" pitchFamily="18" charset="0"/>
                <a:ea typeface="標楷體" pitchFamily="65" charset="-120"/>
              </a:rPr>
              <a:t>            滿著不</a:t>
            </a:r>
            <a:r>
              <a:rPr lang="zh-TW" altLang="en-US" sz="2800">
                <a:latin typeface="Times New Roman" pitchFamily="18" charset="0"/>
                <a:ea typeface="標楷體" pitchFamily="65" charset="-120"/>
                <a:sym typeface="Monotype Sorts" pitchFamily="2" charset="2"/>
              </a:rPr>
              <a:t>確定因素的存在</a:t>
            </a:r>
            <a:r>
              <a:rPr kumimoji="0" lang="zh-TW" altLang="en-US" sz="2800">
                <a:latin typeface="Times New Roman" pitchFamily="18" charset="0"/>
                <a:ea typeface="標楷體" pitchFamily="65" charset="-120"/>
              </a:rPr>
              <a:t>。</a:t>
            </a:r>
          </a:p>
          <a:p>
            <a:pPr algn="l"/>
            <a:r>
              <a:rPr lang="zh-TW" altLang="en-US" sz="2400">
                <a:latin typeface="Times New Roman" pitchFamily="18" charset="0"/>
                <a:ea typeface="標楷體" pitchFamily="65" charset="-120"/>
                <a:sym typeface="Wingdings" pitchFamily="2" charset="2"/>
              </a:rPr>
              <a:t>     </a:t>
            </a:r>
            <a:r>
              <a:rPr lang="en-US" altLang="en-US" sz="2800">
                <a:latin typeface="Times New Roman" pitchFamily="18" charset="0"/>
                <a:ea typeface="標楷體" pitchFamily="65" charset="-120"/>
                <a:sym typeface="Wingdings" pitchFamily="2" charset="2"/>
              </a:rPr>
              <a:t>SISP</a:t>
            </a:r>
            <a:r>
              <a:rPr lang="zh-TW" altLang="en-US" sz="2800">
                <a:latin typeface="Times New Roman" pitchFamily="18" charset="0"/>
                <a:ea typeface="標楷體" pitchFamily="65" charset="-120"/>
                <a:sym typeface="Wingdings" pitchFamily="2" charset="2"/>
              </a:rPr>
              <a:t>除應帶給企業有形的企業績效改善外</a:t>
            </a:r>
            <a:r>
              <a:rPr kumimoji="0" lang="zh-TW" altLang="en-US" sz="2800">
                <a:latin typeface="Times New Roman" pitchFamily="18" charset="0"/>
                <a:ea typeface="標楷體" pitchFamily="65" charset="-120"/>
              </a:rPr>
              <a:t>，規劃</a:t>
            </a:r>
          </a:p>
          <a:p>
            <a:pPr algn="l" eaLnBrk="0" hangingPunct="0"/>
            <a:r>
              <a:rPr kumimoji="0" lang="zh-TW" altLang="en-US" sz="2800">
                <a:latin typeface="Times New Roman" pitchFamily="18" charset="0"/>
                <a:ea typeface="標楷體" pitchFamily="65" charset="-120"/>
              </a:rPr>
              <a:t>        本身更須帶給組織無形的學習效果。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23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238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523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5238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5238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5238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5238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5238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552388">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55238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2388"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092C40EC-6D8D-4D5B-B2FC-CB49A301FB86}" type="slidenum">
              <a:rPr lang="en-US" altLang="zh-TW"/>
              <a:pPr>
                <a:defRPr/>
              </a:pPr>
              <a:t>25</a:t>
            </a:fld>
            <a:endParaRPr lang="en-US" altLang="zh-TW"/>
          </a:p>
        </p:txBody>
      </p:sp>
      <p:sp>
        <p:nvSpPr>
          <p:cNvPr id="251907" name="Line 2"/>
          <p:cNvSpPr>
            <a:spLocks noChangeShapeType="1"/>
          </p:cNvSpPr>
          <p:nvPr/>
        </p:nvSpPr>
        <p:spPr bwMode="auto">
          <a:xfrm>
            <a:off x="322263" y="5334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51908" name="Text Box 3"/>
          <p:cNvSpPr txBox="1">
            <a:spLocks noChangeArrowheads="1"/>
          </p:cNvSpPr>
          <p:nvPr/>
        </p:nvSpPr>
        <p:spPr bwMode="auto">
          <a:xfrm>
            <a:off x="228600" y="0"/>
            <a:ext cx="3640138" cy="519113"/>
          </a:xfrm>
          <a:prstGeom prst="rect">
            <a:avLst/>
          </a:prstGeom>
          <a:noFill/>
          <a:ln w="9525">
            <a:noFill/>
            <a:miter lim="800000"/>
            <a:headEnd/>
            <a:tailEnd/>
          </a:ln>
        </p:spPr>
        <p:txBody>
          <a:bodyPr wrap="none">
            <a:spAutoFit/>
          </a:bodyPr>
          <a:lstStyle/>
          <a:p>
            <a:pPr algn="l"/>
            <a:r>
              <a:rPr lang="en-US" altLang="zh-TW" sz="2800" b="1">
                <a:latin typeface="Times New Roman" pitchFamily="18" charset="0"/>
                <a:ea typeface="標楷體" pitchFamily="65" charset="-120"/>
                <a:sym typeface="Wingdings" pitchFamily="2" charset="2"/>
              </a:rPr>
              <a:t>  </a:t>
            </a:r>
            <a:r>
              <a:rPr lang="zh-TW" altLang="en-US" sz="2800" b="1">
                <a:latin typeface="Times New Roman" pitchFamily="18" charset="0"/>
                <a:ea typeface="標楷體" pitchFamily="65" charset="-120"/>
                <a:sym typeface="Wingdings" pitchFamily="2" charset="2"/>
              </a:rPr>
              <a:t>關係群組互動程序</a:t>
            </a:r>
            <a:endParaRPr lang="zh-TW" altLang="en-US" sz="2400">
              <a:latin typeface="Times New Roman" pitchFamily="18" charset="0"/>
              <a:ea typeface="標楷體" pitchFamily="65" charset="-120"/>
            </a:endParaRPr>
          </a:p>
        </p:txBody>
      </p:sp>
      <p:sp>
        <p:nvSpPr>
          <p:cNvPr id="1553412" name="Rectangle 4"/>
          <p:cNvSpPr>
            <a:spLocks noChangeArrowheads="1"/>
          </p:cNvSpPr>
          <p:nvPr/>
        </p:nvSpPr>
        <p:spPr bwMode="auto">
          <a:xfrm>
            <a:off x="533400" y="838200"/>
            <a:ext cx="8269288" cy="5519738"/>
          </a:xfrm>
          <a:prstGeom prst="rect">
            <a:avLst/>
          </a:prstGeom>
          <a:noFill/>
          <a:ln w="9525">
            <a:noFill/>
            <a:miter lim="800000"/>
            <a:headEnd/>
            <a:tailEnd/>
          </a:ln>
        </p:spPr>
        <p:txBody>
          <a:bodyPr wrap="none">
            <a:spAutoFit/>
          </a:bodyPr>
          <a:lstStyle/>
          <a:p>
            <a:pPr algn="l"/>
            <a:r>
              <a:rPr lang="en-US" altLang="zh-TW" sz="2800">
                <a:latin typeface="Times New Roman" pitchFamily="18" charset="0"/>
                <a:ea typeface="標楷體" pitchFamily="65" charset="-120"/>
                <a:sym typeface="Monotype Sorts" pitchFamily="2" charset="2"/>
              </a:rPr>
              <a:t> </a:t>
            </a:r>
            <a:r>
              <a:rPr lang="zh-TW" altLang="en-US" sz="2800">
                <a:latin typeface="Times New Roman" pitchFamily="18" charset="0"/>
                <a:ea typeface="標楷體" pitchFamily="65" charset="-120"/>
                <a:sym typeface="Monotype Sorts" pitchFamily="2" charset="2"/>
              </a:rPr>
              <a:t>群組互動的觀念</a:t>
            </a:r>
            <a:endParaRPr lang="zh-TW" altLang="en-US" sz="2800">
              <a:latin typeface="Times New Roman" pitchFamily="18" charset="0"/>
              <a:ea typeface="標楷體" pitchFamily="65" charset="-120"/>
            </a:endParaRPr>
          </a:p>
          <a:p>
            <a:pPr algn="l"/>
            <a:r>
              <a:rPr lang="zh-TW" altLang="en-US" sz="2400">
                <a:latin typeface="Times New Roman" pitchFamily="18" charset="0"/>
                <a:ea typeface="標楷體" pitchFamily="65" charset="-120"/>
                <a:sym typeface="Wingdings" pitchFamily="2" charset="2"/>
              </a:rPr>
              <a:t>   </a:t>
            </a:r>
            <a:r>
              <a:rPr kumimoji="0" lang="zh-TW" altLang="en-US" sz="2800">
                <a:latin typeface="Times New Roman" pitchFamily="18" charset="0"/>
                <a:ea typeface="標楷體" pitchFamily="65" charset="-120"/>
              </a:rPr>
              <a:t>群組成員之間存在共同的目標或動機， 並經由有</a:t>
            </a:r>
          </a:p>
          <a:p>
            <a:pPr algn="l"/>
            <a:r>
              <a:rPr kumimoji="0" lang="zh-TW" altLang="en-US" sz="2800">
                <a:latin typeface="Times New Roman" pitchFamily="18" charset="0"/>
                <a:ea typeface="標楷體" pitchFamily="65" charset="-120"/>
              </a:rPr>
              <a:t>      效的溝通、協調與合作產生群組成員之間皆認同</a:t>
            </a:r>
          </a:p>
          <a:p>
            <a:pPr algn="l"/>
            <a:r>
              <a:rPr kumimoji="0" lang="zh-TW" altLang="en-US" sz="2800">
                <a:latin typeface="Times New Roman" pitchFamily="18" charset="0"/>
                <a:ea typeface="標楷體" pitchFamily="65" charset="-120"/>
              </a:rPr>
              <a:t>      且接受的結果</a:t>
            </a:r>
            <a:r>
              <a:rPr kumimoji="0" lang="zh-TW" altLang="en-US" sz="2400">
                <a:latin typeface="Times New Roman" pitchFamily="18" charset="0"/>
                <a:ea typeface="標楷體" pitchFamily="65" charset="-120"/>
              </a:rPr>
              <a:t>。</a:t>
            </a:r>
          </a:p>
          <a:p>
            <a:pPr algn="l"/>
            <a:endParaRPr kumimoji="0" lang="zh-TW" altLang="en-US" sz="2400">
              <a:latin typeface="Times New Roman" pitchFamily="18" charset="0"/>
              <a:ea typeface="標楷體" pitchFamily="65" charset="-120"/>
            </a:endParaRPr>
          </a:p>
          <a:p>
            <a:pPr algn="l"/>
            <a:r>
              <a:rPr lang="zh-TW" altLang="en-US" sz="2800">
                <a:latin typeface="Times New Roman" pitchFamily="18" charset="0"/>
                <a:ea typeface="標楷體" pitchFamily="65" charset="-120"/>
                <a:sym typeface="Monotype Sorts" pitchFamily="2" charset="2"/>
              </a:rPr>
              <a:t> </a:t>
            </a:r>
            <a:r>
              <a:rPr lang="en-US" altLang="en-US" sz="2800">
                <a:solidFill>
                  <a:schemeClr val="hlink"/>
                </a:solidFill>
                <a:latin typeface="Times New Roman" pitchFamily="18" charset="0"/>
                <a:ea typeface="標楷體" pitchFamily="65" charset="-120"/>
                <a:sym typeface="Monotype Sorts" pitchFamily="2" charset="2"/>
              </a:rPr>
              <a:t>SISP</a:t>
            </a:r>
            <a:r>
              <a:rPr lang="zh-TW" altLang="en-US" sz="2800">
                <a:solidFill>
                  <a:schemeClr val="hlink"/>
                </a:solidFill>
                <a:latin typeface="Times New Roman" pitchFamily="18" charset="0"/>
                <a:ea typeface="標楷體" pitchFamily="65" charset="-120"/>
                <a:sym typeface="Monotype Sorts" pitchFamily="2" charset="2"/>
              </a:rPr>
              <a:t>需整合群組互動程序</a:t>
            </a:r>
          </a:p>
          <a:p>
            <a:pPr algn="l"/>
            <a:r>
              <a:rPr lang="zh-TW" altLang="en-US" sz="2800">
                <a:latin typeface="Times New Roman" pitchFamily="18" charset="0"/>
                <a:ea typeface="標楷體" pitchFamily="65" charset="-120"/>
                <a:sym typeface="Wingdings" pitchFamily="2" charset="2"/>
              </a:rPr>
              <a:t>      </a:t>
            </a:r>
            <a:r>
              <a:rPr kumimoji="0" lang="zh-TW" altLang="en-US" sz="2800">
                <a:latin typeface="Times New Roman" pitchFamily="18" charset="0"/>
                <a:ea typeface="標楷體" pitchFamily="65" charset="-120"/>
              </a:rPr>
              <a:t> 個別關係群組於</a:t>
            </a:r>
            <a:r>
              <a:rPr kumimoji="0" lang="en-US" altLang="en-US" sz="2800">
                <a:latin typeface="Times New Roman" pitchFamily="18" charset="0"/>
                <a:ea typeface="標楷體" pitchFamily="65" charset="-120"/>
              </a:rPr>
              <a:t>SISP</a:t>
            </a:r>
            <a:r>
              <a:rPr kumimoji="0" lang="zh-TW" altLang="en-US" sz="2800">
                <a:latin typeface="Times New Roman" pitchFamily="18" charset="0"/>
                <a:ea typeface="標楷體" pitchFamily="65" charset="-120"/>
              </a:rPr>
              <a:t>中的目標與認知不同。</a:t>
            </a:r>
          </a:p>
          <a:p>
            <a:pPr algn="l"/>
            <a:r>
              <a:rPr lang="zh-TW" altLang="en-US" sz="2800">
                <a:latin typeface="Times New Roman" pitchFamily="18" charset="0"/>
                <a:ea typeface="標楷體" pitchFamily="65" charset="-120"/>
                <a:sym typeface="Wingdings" pitchFamily="2" charset="2"/>
              </a:rPr>
              <a:t>       每個關係群組於</a:t>
            </a:r>
            <a:r>
              <a:rPr lang="en-US" altLang="en-US" sz="2800">
                <a:latin typeface="Times New Roman" pitchFamily="18" charset="0"/>
                <a:ea typeface="標楷體" pitchFamily="65" charset="-120"/>
                <a:sym typeface="Wingdings" pitchFamily="2" charset="2"/>
              </a:rPr>
              <a:t>SISP</a:t>
            </a:r>
            <a:r>
              <a:rPr lang="zh-TW" altLang="en-US" sz="2800">
                <a:latin typeface="Times New Roman" pitchFamily="18" charset="0"/>
                <a:ea typeface="標楷體" pitchFamily="65" charset="-120"/>
                <a:sym typeface="Wingdings" pitchFamily="2" charset="2"/>
              </a:rPr>
              <a:t>過程中有其特定利益與</a:t>
            </a:r>
          </a:p>
          <a:p>
            <a:pPr algn="l"/>
            <a:r>
              <a:rPr lang="zh-TW" altLang="en-US" sz="2800">
                <a:latin typeface="Times New Roman" pitchFamily="18" charset="0"/>
                <a:ea typeface="標楷體" pitchFamily="65" charset="-120"/>
                <a:sym typeface="Wingdings" pitchFamily="2" charset="2"/>
              </a:rPr>
              <a:t>          貢獻</a:t>
            </a:r>
            <a:r>
              <a:rPr kumimoji="0" lang="zh-TW" altLang="en-US" sz="2800">
                <a:latin typeface="Times New Roman" pitchFamily="18" charset="0"/>
                <a:ea typeface="標楷體" pitchFamily="65" charset="-120"/>
              </a:rPr>
              <a:t>。</a:t>
            </a:r>
          </a:p>
          <a:p>
            <a:pPr algn="l"/>
            <a:r>
              <a:rPr lang="zh-TW" altLang="en-US" sz="2800">
                <a:latin typeface="Times New Roman" pitchFamily="18" charset="0"/>
                <a:ea typeface="標楷體" pitchFamily="65" charset="-120"/>
                <a:sym typeface="Wingdings" pitchFamily="2" charset="2"/>
              </a:rPr>
              <a:t>       </a:t>
            </a:r>
            <a:r>
              <a:rPr lang="zh-TW" altLang="en-US" sz="2800">
                <a:latin typeface="標楷體" pitchFamily="65" charset="-120"/>
                <a:ea typeface="標楷體" pitchFamily="65" charset="-120"/>
                <a:sym typeface="Wingdings" pitchFamily="2" charset="2"/>
              </a:rPr>
              <a:t>群組成員於互動之間結合不同觀點</a:t>
            </a:r>
            <a:r>
              <a:rPr kumimoji="0" lang="zh-TW" altLang="en-US" sz="2800">
                <a:latin typeface="標楷體" pitchFamily="65" charset="-120"/>
                <a:ea typeface="標楷體" pitchFamily="65" charset="-120"/>
              </a:rPr>
              <a:t>，可以產</a:t>
            </a:r>
          </a:p>
          <a:p>
            <a:pPr algn="l"/>
            <a:r>
              <a:rPr kumimoji="0" lang="zh-TW" altLang="en-US" sz="2800">
                <a:latin typeface="標楷體" pitchFamily="65" charset="-120"/>
                <a:ea typeface="標楷體" pitchFamily="65" charset="-120"/>
              </a:rPr>
              <a:t>     生新構想與減少群組間的衝突</a:t>
            </a:r>
            <a:r>
              <a:rPr lang="zh-TW" altLang="en-US" sz="2800">
                <a:latin typeface="標楷體" pitchFamily="65" charset="-120"/>
                <a:ea typeface="標楷體" pitchFamily="65" charset="-120"/>
                <a:sym typeface="Wingdings" pitchFamily="2" charset="2"/>
              </a:rPr>
              <a:t> </a:t>
            </a:r>
            <a:r>
              <a:rPr kumimoji="0" lang="zh-TW" altLang="en-US" sz="2800">
                <a:latin typeface="標楷體" pitchFamily="65" charset="-120"/>
                <a:ea typeface="標楷體" pitchFamily="65" charset="-120"/>
              </a:rPr>
              <a:t>。</a:t>
            </a:r>
          </a:p>
          <a:p>
            <a:pPr algn="l"/>
            <a:endParaRPr kumimoji="0" lang="zh-TW" altLang="en-US" sz="2800">
              <a:latin typeface="標楷體" pitchFamily="65" charset="-120"/>
              <a:ea typeface="標楷體" pitchFamily="65" charset="-120"/>
            </a:endParaRPr>
          </a:p>
          <a:p>
            <a:pPr algn="l"/>
            <a:endParaRPr kumimoji="0" lang="en-US" altLang="zh-TW" sz="2400">
              <a:latin typeface="Times New Roman" pitchFamily="18" charset="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34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34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534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534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5341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534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5341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5341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55341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5534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341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投影片編號版面配置區 3"/>
          <p:cNvSpPr>
            <a:spLocks noGrp="1"/>
          </p:cNvSpPr>
          <p:nvPr>
            <p:ph type="sldNum" sz="quarter" idx="12"/>
          </p:nvPr>
        </p:nvSpPr>
        <p:spPr/>
        <p:txBody>
          <a:bodyPr/>
          <a:lstStyle/>
          <a:p>
            <a:pPr>
              <a:defRPr/>
            </a:pPr>
            <a:fld id="{7A8ABAD0-29EA-42A5-A602-407958BFC153}" type="slidenum">
              <a:rPr lang="en-US" altLang="zh-TW"/>
              <a:pPr>
                <a:defRPr/>
              </a:pPr>
              <a:t>26</a:t>
            </a:fld>
            <a:endParaRPr lang="en-US" altLang="zh-TW"/>
          </a:p>
        </p:txBody>
      </p:sp>
      <p:sp>
        <p:nvSpPr>
          <p:cNvPr id="252931" name="Rectangle 2"/>
          <p:cNvSpPr>
            <a:spLocks noChangeArrowheads="1"/>
          </p:cNvSpPr>
          <p:nvPr/>
        </p:nvSpPr>
        <p:spPr bwMode="auto">
          <a:xfrm>
            <a:off x="1649413" y="1779588"/>
            <a:ext cx="5589587" cy="3397250"/>
          </a:xfrm>
          <a:prstGeom prst="rect">
            <a:avLst/>
          </a:prstGeom>
          <a:solidFill>
            <a:srgbClr val="99FF33"/>
          </a:solidFill>
          <a:ln w="12700">
            <a:solidFill>
              <a:srgbClr val="000000"/>
            </a:solidFill>
            <a:miter lim="800000"/>
            <a:headEnd/>
            <a:tailEnd/>
          </a:ln>
        </p:spPr>
        <p:txBody>
          <a:bodyPr/>
          <a:lstStyle/>
          <a:p>
            <a:endParaRPr lang="zh-TW" altLang="en-US"/>
          </a:p>
        </p:txBody>
      </p:sp>
      <p:sp>
        <p:nvSpPr>
          <p:cNvPr id="252932" name="Rectangle 3"/>
          <p:cNvSpPr>
            <a:spLocks noChangeArrowheads="1"/>
          </p:cNvSpPr>
          <p:nvPr/>
        </p:nvSpPr>
        <p:spPr bwMode="auto">
          <a:xfrm>
            <a:off x="4926013" y="1862138"/>
            <a:ext cx="1787525" cy="655637"/>
          </a:xfrm>
          <a:prstGeom prst="rect">
            <a:avLst/>
          </a:prstGeom>
          <a:noFill/>
          <a:ln w="9525">
            <a:noFill/>
            <a:miter lim="800000"/>
            <a:headEnd/>
            <a:tailEnd/>
          </a:ln>
        </p:spPr>
        <p:txBody>
          <a:bodyPr/>
          <a:lstStyle/>
          <a:p>
            <a:endParaRPr lang="zh-TW" altLang="en-US"/>
          </a:p>
        </p:txBody>
      </p:sp>
      <p:grpSp>
        <p:nvGrpSpPr>
          <p:cNvPr id="2" name="Group 4"/>
          <p:cNvGrpSpPr>
            <a:grpSpLocks/>
          </p:cNvGrpSpPr>
          <p:nvPr/>
        </p:nvGrpSpPr>
        <p:grpSpPr bwMode="auto">
          <a:xfrm>
            <a:off x="1676400" y="2174875"/>
            <a:ext cx="5270500" cy="3065463"/>
            <a:chOff x="1056" y="1370"/>
            <a:chExt cx="3320" cy="1931"/>
          </a:xfrm>
        </p:grpSpPr>
        <p:sp>
          <p:nvSpPr>
            <p:cNvPr id="252937" name="Rectangle 5"/>
            <p:cNvSpPr>
              <a:spLocks noChangeArrowheads="1"/>
            </p:cNvSpPr>
            <p:nvPr/>
          </p:nvSpPr>
          <p:spPr bwMode="auto">
            <a:xfrm>
              <a:off x="2331" y="1442"/>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252938" name="Rectangle 6"/>
            <p:cNvSpPr>
              <a:spLocks noChangeArrowheads="1"/>
            </p:cNvSpPr>
            <p:nvPr/>
          </p:nvSpPr>
          <p:spPr bwMode="auto">
            <a:xfrm>
              <a:off x="2362" y="1452"/>
              <a:ext cx="520" cy="125"/>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一般管理者</a:t>
              </a:r>
              <a:endParaRPr lang="zh-TW" altLang="en-US" sz="2400">
                <a:latin typeface="Times New Roman" pitchFamily="18" charset="0"/>
                <a:ea typeface="標楷體" pitchFamily="65" charset="-120"/>
              </a:endParaRPr>
            </a:p>
          </p:txBody>
        </p:sp>
        <p:sp>
          <p:nvSpPr>
            <p:cNvPr id="252939" name="Rectangle 7"/>
            <p:cNvSpPr>
              <a:spLocks noChangeArrowheads="1"/>
            </p:cNvSpPr>
            <p:nvPr/>
          </p:nvSpPr>
          <p:spPr bwMode="auto">
            <a:xfrm>
              <a:off x="2535" y="1578"/>
              <a:ext cx="208" cy="124"/>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3" name="Group 8"/>
            <p:cNvGrpSpPr>
              <a:grpSpLocks/>
            </p:cNvGrpSpPr>
            <p:nvPr/>
          </p:nvGrpSpPr>
          <p:grpSpPr bwMode="auto">
            <a:xfrm>
              <a:off x="2291" y="1370"/>
              <a:ext cx="725" cy="372"/>
              <a:chOff x="2288" y="1892"/>
              <a:chExt cx="724" cy="376"/>
            </a:xfrm>
          </p:grpSpPr>
          <p:sp>
            <p:nvSpPr>
              <p:cNvPr id="252982" name="Freeform 9"/>
              <p:cNvSpPr>
                <a:spLocks/>
              </p:cNvSpPr>
              <p:nvPr/>
            </p:nvSpPr>
            <p:spPr bwMode="auto">
              <a:xfrm>
                <a:off x="2296" y="1905"/>
                <a:ext cx="716" cy="363"/>
              </a:xfrm>
              <a:custGeom>
                <a:avLst/>
                <a:gdLst>
                  <a:gd name="T0" fmla="*/ 10 w 91"/>
                  <a:gd name="T1" fmla="*/ 0 h 55"/>
                  <a:gd name="T2" fmla="*/ 0 w 91"/>
                  <a:gd name="T3" fmla="*/ 9 h 55"/>
                  <a:gd name="T4" fmla="*/ 0 w 91"/>
                  <a:gd name="T5" fmla="*/ 46 h 55"/>
                  <a:gd name="T6" fmla="*/ 10 w 91"/>
                  <a:gd name="T7" fmla="*/ 55 h 55"/>
                  <a:gd name="T8" fmla="*/ 81 w 91"/>
                  <a:gd name="T9" fmla="*/ 55 h 55"/>
                  <a:gd name="T10" fmla="*/ 91 w 91"/>
                  <a:gd name="T11" fmla="*/ 46 h 55"/>
                  <a:gd name="T12" fmla="*/ 91 w 91"/>
                  <a:gd name="T13" fmla="*/ 9 h 55"/>
                  <a:gd name="T14" fmla="*/ 81 w 91"/>
                  <a:gd name="T15" fmla="*/ 0 h 55"/>
                  <a:gd name="T16" fmla="*/ 10 w 91"/>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55"/>
                  <a:gd name="T29" fmla="*/ 91 w 91"/>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55">
                    <a:moveTo>
                      <a:pt x="10" y="0"/>
                    </a:moveTo>
                    <a:cubicBezTo>
                      <a:pt x="5" y="0"/>
                      <a:pt x="0" y="4"/>
                      <a:pt x="0" y="9"/>
                    </a:cubicBezTo>
                    <a:lnTo>
                      <a:pt x="0" y="46"/>
                    </a:lnTo>
                    <a:cubicBezTo>
                      <a:pt x="0" y="51"/>
                      <a:pt x="5" y="55"/>
                      <a:pt x="10" y="55"/>
                    </a:cubicBezTo>
                    <a:lnTo>
                      <a:pt x="81" y="55"/>
                    </a:lnTo>
                    <a:cubicBezTo>
                      <a:pt x="86" y="55"/>
                      <a:pt x="91" y="51"/>
                      <a:pt x="91" y="46"/>
                    </a:cubicBezTo>
                    <a:lnTo>
                      <a:pt x="91" y="9"/>
                    </a:lnTo>
                    <a:cubicBezTo>
                      <a:pt x="91" y="4"/>
                      <a:pt x="86" y="0"/>
                      <a:pt x="81" y="0"/>
                    </a:cubicBezTo>
                    <a:lnTo>
                      <a:pt x="10" y="0"/>
                    </a:lnTo>
                    <a:close/>
                  </a:path>
                </a:pathLst>
              </a:custGeom>
              <a:solidFill>
                <a:srgbClr val="00CC00"/>
              </a:solidFill>
              <a:ln w="9525">
                <a:noFill/>
                <a:round/>
                <a:headEnd/>
                <a:tailEnd/>
              </a:ln>
            </p:spPr>
            <p:txBody>
              <a:bodyPr/>
              <a:lstStyle/>
              <a:p>
                <a:endParaRPr lang="zh-TW" altLang="en-US"/>
              </a:p>
            </p:txBody>
          </p:sp>
          <p:sp>
            <p:nvSpPr>
              <p:cNvPr id="252983" name="Freeform 10"/>
              <p:cNvSpPr>
                <a:spLocks/>
              </p:cNvSpPr>
              <p:nvPr/>
            </p:nvSpPr>
            <p:spPr bwMode="auto">
              <a:xfrm>
                <a:off x="2288" y="1892"/>
                <a:ext cx="708" cy="370"/>
              </a:xfrm>
              <a:custGeom>
                <a:avLst/>
                <a:gdLst>
                  <a:gd name="T0" fmla="*/ 9 w 90"/>
                  <a:gd name="T1" fmla="*/ 0 h 56"/>
                  <a:gd name="T2" fmla="*/ 0 w 90"/>
                  <a:gd name="T3" fmla="*/ 9 h 56"/>
                  <a:gd name="T4" fmla="*/ 0 w 90"/>
                  <a:gd name="T5" fmla="*/ 46 h 56"/>
                  <a:gd name="T6" fmla="*/ 9 w 90"/>
                  <a:gd name="T7" fmla="*/ 56 h 56"/>
                  <a:gd name="T8" fmla="*/ 81 w 90"/>
                  <a:gd name="T9" fmla="*/ 56 h 56"/>
                  <a:gd name="T10" fmla="*/ 90 w 90"/>
                  <a:gd name="T11" fmla="*/ 46 h 56"/>
                  <a:gd name="T12" fmla="*/ 90 w 90"/>
                  <a:gd name="T13" fmla="*/ 9 h 56"/>
                  <a:gd name="T14" fmla="*/ 81 w 90"/>
                  <a:gd name="T15" fmla="*/ 0 h 56"/>
                  <a:gd name="T16" fmla="*/ 9 w 90"/>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6"/>
                  <a:gd name="T29" fmla="*/ 90 w 90"/>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6">
                    <a:moveTo>
                      <a:pt x="9" y="0"/>
                    </a:moveTo>
                    <a:cubicBezTo>
                      <a:pt x="4" y="0"/>
                      <a:pt x="0" y="4"/>
                      <a:pt x="0" y="9"/>
                    </a:cubicBezTo>
                    <a:lnTo>
                      <a:pt x="0" y="46"/>
                    </a:lnTo>
                    <a:cubicBezTo>
                      <a:pt x="0" y="51"/>
                      <a:pt x="4" y="56"/>
                      <a:pt x="9" y="56"/>
                    </a:cubicBezTo>
                    <a:lnTo>
                      <a:pt x="81" y="56"/>
                    </a:lnTo>
                    <a:cubicBezTo>
                      <a:pt x="86" y="56"/>
                      <a:pt x="90" y="51"/>
                      <a:pt x="90" y="46"/>
                    </a:cubicBezTo>
                    <a:lnTo>
                      <a:pt x="90" y="9"/>
                    </a:lnTo>
                    <a:cubicBezTo>
                      <a:pt x="90" y="4"/>
                      <a:pt x="86" y="0"/>
                      <a:pt x="81" y="0"/>
                    </a:cubicBezTo>
                    <a:lnTo>
                      <a:pt x="9" y="0"/>
                    </a:lnTo>
                    <a:close/>
                  </a:path>
                </a:pathLst>
              </a:custGeom>
              <a:solidFill>
                <a:srgbClr val="00CC00"/>
              </a:solidFill>
              <a:ln w="12700">
                <a:solidFill>
                  <a:srgbClr val="000000"/>
                </a:solidFill>
                <a:round/>
                <a:headEnd/>
                <a:tailEnd/>
              </a:ln>
            </p:spPr>
            <p:txBody>
              <a:bodyPr/>
              <a:lstStyle/>
              <a:p>
                <a:endParaRPr lang="zh-TW" altLang="en-US"/>
              </a:p>
            </p:txBody>
          </p:sp>
        </p:grpSp>
        <p:sp>
          <p:nvSpPr>
            <p:cNvPr id="252941" name="Rectangle 11"/>
            <p:cNvSpPr>
              <a:spLocks noChangeArrowheads="1"/>
            </p:cNvSpPr>
            <p:nvPr/>
          </p:nvSpPr>
          <p:spPr bwMode="auto">
            <a:xfrm>
              <a:off x="2323" y="1435"/>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252942" name="Rectangle 12"/>
            <p:cNvSpPr>
              <a:spLocks noChangeArrowheads="1"/>
            </p:cNvSpPr>
            <p:nvPr/>
          </p:nvSpPr>
          <p:spPr bwMode="auto">
            <a:xfrm>
              <a:off x="2354" y="1446"/>
              <a:ext cx="640" cy="154"/>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一般管理者</a:t>
              </a:r>
              <a:endParaRPr lang="zh-TW" altLang="en-US" sz="1600">
                <a:latin typeface="Times New Roman" pitchFamily="18" charset="0"/>
                <a:ea typeface="標楷體" pitchFamily="65" charset="-120"/>
              </a:endParaRPr>
            </a:p>
          </p:txBody>
        </p:sp>
        <p:sp>
          <p:nvSpPr>
            <p:cNvPr id="252943" name="Rectangle 13"/>
            <p:cNvSpPr>
              <a:spLocks noChangeArrowheads="1"/>
            </p:cNvSpPr>
            <p:nvPr/>
          </p:nvSpPr>
          <p:spPr bwMode="auto">
            <a:xfrm>
              <a:off x="2527" y="1572"/>
              <a:ext cx="256" cy="153"/>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群組</a:t>
              </a:r>
              <a:endParaRPr lang="zh-TW" altLang="en-US" sz="1600">
                <a:latin typeface="Times New Roman" pitchFamily="18" charset="0"/>
                <a:ea typeface="標楷體" pitchFamily="65" charset="-120"/>
              </a:endParaRPr>
            </a:p>
          </p:txBody>
        </p:sp>
        <p:sp>
          <p:nvSpPr>
            <p:cNvPr id="252944" name="Rectangle 14"/>
            <p:cNvSpPr>
              <a:spLocks noChangeArrowheads="1"/>
            </p:cNvSpPr>
            <p:nvPr/>
          </p:nvSpPr>
          <p:spPr bwMode="auto">
            <a:xfrm>
              <a:off x="1614" y="2279"/>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252945" name="Rectangle 15"/>
            <p:cNvSpPr>
              <a:spLocks noChangeArrowheads="1"/>
            </p:cNvSpPr>
            <p:nvPr/>
          </p:nvSpPr>
          <p:spPr bwMode="auto">
            <a:xfrm>
              <a:off x="1645" y="2292"/>
              <a:ext cx="520" cy="125"/>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資訊管理者</a:t>
              </a:r>
              <a:endParaRPr lang="zh-TW" altLang="en-US" sz="2400">
                <a:latin typeface="Times New Roman" pitchFamily="18" charset="0"/>
                <a:ea typeface="標楷體" pitchFamily="65" charset="-120"/>
              </a:endParaRPr>
            </a:p>
          </p:txBody>
        </p:sp>
        <p:sp>
          <p:nvSpPr>
            <p:cNvPr id="252946" name="Rectangle 16"/>
            <p:cNvSpPr>
              <a:spLocks noChangeArrowheads="1"/>
            </p:cNvSpPr>
            <p:nvPr/>
          </p:nvSpPr>
          <p:spPr bwMode="auto">
            <a:xfrm>
              <a:off x="1819" y="2417"/>
              <a:ext cx="208" cy="125"/>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4" name="Group 17"/>
            <p:cNvGrpSpPr>
              <a:grpSpLocks/>
            </p:cNvGrpSpPr>
            <p:nvPr/>
          </p:nvGrpSpPr>
          <p:grpSpPr bwMode="auto">
            <a:xfrm>
              <a:off x="1583" y="2207"/>
              <a:ext cx="716" cy="367"/>
              <a:chOff x="1581" y="2736"/>
              <a:chExt cx="715" cy="370"/>
            </a:xfrm>
          </p:grpSpPr>
          <p:sp>
            <p:nvSpPr>
              <p:cNvPr id="252980" name="Freeform 18"/>
              <p:cNvSpPr>
                <a:spLocks/>
              </p:cNvSpPr>
              <p:nvPr/>
            </p:nvSpPr>
            <p:spPr bwMode="auto">
              <a:xfrm>
                <a:off x="1588" y="2743"/>
                <a:ext cx="708"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solidFill>
                <a:srgbClr val="FF66FF"/>
              </a:solidFill>
              <a:ln w="9525">
                <a:noFill/>
                <a:round/>
                <a:headEnd/>
                <a:tailEnd/>
              </a:ln>
            </p:spPr>
            <p:txBody>
              <a:bodyPr/>
              <a:lstStyle/>
              <a:p>
                <a:endParaRPr lang="zh-TW" altLang="en-US"/>
              </a:p>
            </p:txBody>
          </p:sp>
          <p:sp>
            <p:nvSpPr>
              <p:cNvPr id="252981" name="Freeform 19"/>
              <p:cNvSpPr>
                <a:spLocks/>
              </p:cNvSpPr>
              <p:nvPr/>
            </p:nvSpPr>
            <p:spPr bwMode="auto">
              <a:xfrm>
                <a:off x="1581" y="2736"/>
                <a:ext cx="707"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solidFill>
                <a:srgbClr val="FF66FF"/>
              </a:solidFill>
              <a:ln w="12700">
                <a:solidFill>
                  <a:srgbClr val="000000"/>
                </a:solidFill>
                <a:round/>
                <a:headEnd/>
                <a:tailEnd/>
              </a:ln>
            </p:spPr>
            <p:txBody>
              <a:bodyPr/>
              <a:lstStyle/>
              <a:p>
                <a:endParaRPr lang="zh-TW" altLang="en-US"/>
              </a:p>
            </p:txBody>
          </p:sp>
        </p:grpSp>
        <p:sp>
          <p:nvSpPr>
            <p:cNvPr id="252948" name="Rectangle 20"/>
            <p:cNvSpPr>
              <a:spLocks noChangeArrowheads="1"/>
            </p:cNvSpPr>
            <p:nvPr/>
          </p:nvSpPr>
          <p:spPr bwMode="auto">
            <a:xfrm>
              <a:off x="1606" y="2273"/>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252949" name="Rectangle 21"/>
            <p:cNvSpPr>
              <a:spLocks noChangeArrowheads="1"/>
            </p:cNvSpPr>
            <p:nvPr/>
          </p:nvSpPr>
          <p:spPr bwMode="auto">
            <a:xfrm>
              <a:off x="1638" y="2286"/>
              <a:ext cx="640" cy="154"/>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資訊管理者</a:t>
              </a:r>
              <a:endParaRPr lang="zh-TW" altLang="en-US" sz="1600">
                <a:latin typeface="Times New Roman" pitchFamily="18" charset="0"/>
                <a:ea typeface="標楷體" pitchFamily="65" charset="-120"/>
              </a:endParaRPr>
            </a:p>
          </p:txBody>
        </p:sp>
        <p:sp>
          <p:nvSpPr>
            <p:cNvPr id="252950" name="Rectangle 22"/>
            <p:cNvSpPr>
              <a:spLocks noChangeArrowheads="1"/>
            </p:cNvSpPr>
            <p:nvPr/>
          </p:nvSpPr>
          <p:spPr bwMode="auto">
            <a:xfrm>
              <a:off x="1811" y="2410"/>
              <a:ext cx="256" cy="154"/>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sp>
          <p:nvSpPr>
            <p:cNvPr id="252951" name="Rectangle 23"/>
            <p:cNvSpPr>
              <a:spLocks noChangeArrowheads="1"/>
            </p:cNvSpPr>
            <p:nvPr/>
          </p:nvSpPr>
          <p:spPr bwMode="auto">
            <a:xfrm>
              <a:off x="3126" y="2352"/>
              <a:ext cx="520" cy="125"/>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使用者群組</a:t>
              </a:r>
              <a:endParaRPr lang="zh-TW" altLang="en-US" sz="2400">
                <a:latin typeface="Times New Roman" pitchFamily="18" charset="0"/>
                <a:ea typeface="標楷體" pitchFamily="65" charset="-120"/>
              </a:endParaRPr>
            </a:p>
          </p:txBody>
        </p:sp>
        <p:grpSp>
          <p:nvGrpSpPr>
            <p:cNvPr id="5" name="Group 24"/>
            <p:cNvGrpSpPr>
              <a:grpSpLocks/>
            </p:cNvGrpSpPr>
            <p:nvPr/>
          </p:nvGrpSpPr>
          <p:grpSpPr bwMode="auto">
            <a:xfrm>
              <a:off x="3071" y="2207"/>
              <a:ext cx="717" cy="367"/>
              <a:chOff x="3067" y="2736"/>
              <a:chExt cx="716" cy="370"/>
            </a:xfrm>
          </p:grpSpPr>
          <p:sp>
            <p:nvSpPr>
              <p:cNvPr id="252978" name="Freeform 25"/>
              <p:cNvSpPr>
                <a:spLocks/>
              </p:cNvSpPr>
              <p:nvPr/>
            </p:nvSpPr>
            <p:spPr bwMode="auto">
              <a:xfrm>
                <a:off x="3075" y="2743"/>
                <a:ext cx="708"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solidFill>
                <a:srgbClr val="00CC99"/>
              </a:solidFill>
              <a:ln w="9525">
                <a:noFill/>
                <a:round/>
                <a:headEnd/>
                <a:tailEnd/>
              </a:ln>
            </p:spPr>
            <p:txBody>
              <a:bodyPr/>
              <a:lstStyle/>
              <a:p>
                <a:endParaRPr lang="zh-TW" altLang="en-US"/>
              </a:p>
            </p:txBody>
          </p:sp>
          <p:sp>
            <p:nvSpPr>
              <p:cNvPr id="252979" name="Freeform 26"/>
              <p:cNvSpPr>
                <a:spLocks/>
              </p:cNvSpPr>
              <p:nvPr/>
            </p:nvSpPr>
            <p:spPr bwMode="auto">
              <a:xfrm>
                <a:off x="3067" y="2736"/>
                <a:ext cx="708"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solidFill>
                <a:srgbClr val="00CC99"/>
              </a:solidFill>
              <a:ln w="12700">
                <a:solidFill>
                  <a:srgbClr val="000000"/>
                </a:solidFill>
                <a:round/>
                <a:headEnd/>
                <a:tailEnd/>
              </a:ln>
            </p:spPr>
            <p:txBody>
              <a:bodyPr/>
              <a:lstStyle/>
              <a:p>
                <a:endParaRPr lang="zh-TW" altLang="en-US"/>
              </a:p>
            </p:txBody>
          </p:sp>
        </p:grpSp>
        <p:sp>
          <p:nvSpPr>
            <p:cNvPr id="252953" name="Rectangle 27"/>
            <p:cNvSpPr>
              <a:spLocks noChangeArrowheads="1"/>
            </p:cNvSpPr>
            <p:nvPr/>
          </p:nvSpPr>
          <p:spPr bwMode="auto">
            <a:xfrm>
              <a:off x="3118" y="2344"/>
              <a:ext cx="640" cy="153"/>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使用者群組</a:t>
              </a:r>
              <a:endParaRPr lang="zh-TW" altLang="en-US" sz="1600">
                <a:latin typeface="Times New Roman" pitchFamily="18" charset="0"/>
                <a:ea typeface="標楷體" pitchFamily="65" charset="-120"/>
              </a:endParaRPr>
            </a:p>
          </p:txBody>
        </p:sp>
        <p:grpSp>
          <p:nvGrpSpPr>
            <p:cNvPr id="6" name="Group 28"/>
            <p:cNvGrpSpPr>
              <a:grpSpLocks/>
            </p:cNvGrpSpPr>
            <p:nvPr/>
          </p:nvGrpSpPr>
          <p:grpSpPr bwMode="auto">
            <a:xfrm>
              <a:off x="1881" y="1592"/>
              <a:ext cx="395" cy="615"/>
              <a:chOff x="1879" y="2116"/>
              <a:chExt cx="394" cy="620"/>
            </a:xfrm>
          </p:grpSpPr>
          <p:sp>
            <p:nvSpPr>
              <p:cNvPr id="252975" name="Freeform 29"/>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252976" name="Freeform 30"/>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252977" name="Freeform 31"/>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grpSp>
          <p:nvGrpSpPr>
            <p:cNvPr id="7" name="Group 32"/>
            <p:cNvGrpSpPr>
              <a:grpSpLocks/>
            </p:cNvGrpSpPr>
            <p:nvPr/>
          </p:nvGrpSpPr>
          <p:grpSpPr bwMode="auto">
            <a:xfrm>
              <a:off x="3000" y="1559"/>
              <a:ext cx="488" cy="654"/>
              <a:chOff x="2996" y="2083"/>
              <a:chExt cx="488" cy="660"/>
            </a:xfrm>
          </p:grpSpPr>
          <p:sp>
            <p:nvSpPr>
              <p:cNvPr id="252972" name="Freeform 33"/>
              <p:cNvSpPr>
                <a:spLocks/>
              </p:cNvSpPr>
              <p:nvPr/>
            </p:nvSpPr>
            <p:spPr bwMode="auto">
              <a:xfrm>
                <a:off x="3036" y="2110"/>
                <a:ext cx="409" cy="574"/>
              </a:xfrm>
              <a:custGeom>
                <a:avLst/>
                <a:gdLst>
                  <a:gd name="T0" fmla="*/ 52 w 52"/>
                  <a:gd name="T1" fmla="*/ 87 h 87"/>
                  <a:gd name="T2" fmla="*/ 0 w 52"/>
                  <a:gd name="T3" fmla="*/ 0 h 87"/>
                  <a:gd name="T4" fmla="*/ 0 60000 65536"/>
                  <a:gd name="T5" fmla="*/ 0 60000 65536"/>
                  <a:gd name="T6" fmla="*/ 0 w 52"/>
                  <a:gd name="T7" fmla="*/ 0 h 87"/>
                  <a:gd name="T8" fmla="*/ 52 w 52"/>
                  <a:gd name="T9" fmla="*/ 87 h 87"/>
                </a:gdLst>
                <a:ahLst/>
                <a:cxnLst>
                  <a:cxn ang="T4">
                    <a:pos x="T0" y="T1"/>
                  </a:cxn>
                  <a:cxn ang="T5">
                    <a:pos x="T2" y="T3"/>
                  </a:cxn>
                </a:cxnLst>
                <a:rect l="T6" t="T7" r="T8" b="T9"/>
                <a:pathLst>
                  <a:path w="52" h="87">
                    <a:moveTo>
                      <a:pt x="52" y="87"/>
                    </a:moveTo>
                    <a:cubicBezTo>
                      <a:pt x="49" y="50"/>
                      <a:pt x="28" y="16"/>
                      <a:pt x="0" y="0"/>
                    </a:cubicBezTo>
                  </a:path>
                </a:pathLst>
              </a:custGeom>
              <a:noFill/>
              <a:ln w="25400">
                <a:solidFill>
                  <a:srgbClr val="000000"/>
                </a:solidFill>
                <a:round/>
                <a:headEnd/>
                <a:tailEnd/>
              </a:ln>
            </p:spPr>
            <p:txBody>
              <a:bodyPr/>
              <a:lstStyle/>
              <a:p>
                <a:endParaRPr lang="zh-TW" altLang="en-US"/>
              </a:p>
            </p:txBody>
          </p:sp>
          <p:sp>
            <p:nvSpPr>
              <p:cNvPr id="252973" name="Freeform 34"/>
              <p:cNvSpPr>
                <a:spLocks/>
              </p:cNvSpPr>
              <p:nvPr/>
            </p:nvSpPr>
            <p:spPr bwMode="auto">
              <a:xfrm>
                <a:off x="3413" y="2690"/>
                <a:ext cx="71" cy="53"/>
              </a:xfrm>
              <a:custGeom>
                <a:avLst/>
                <a:gdLst>
                  <a:gd name="T0" fmla="*/ 0 w 71"/>
                  <a:gd name="T1" fmla="*/ 0 h 53"/>
                  <a:gd name="T2" fmla="*/ 40 w 71"/>
                  <a:gd name="T3" fmla="*/ 53 h 53"/>
                  <a:gd name="T4" fmla="*/ 71 w 71"/>
                  <a:gd name="T5" fmla="*/ 0 h 53"/>
                  <a:gd name="T6" fmla="*/ 0 w 71"/>
                  <a:gd name="T7" fmla="*/ 0 h 53"/>
                  <a:gd name="T8" fmla="*/ 0 60000 65536"/>
                  <a:gd name="T9" fmla="*/ 0 60000 65536"/>
                  <a:gd name="T10" fmla="*/ 0 60000 65536"/>
                  <a:gd name="T11" fmla="*/ 0 60000 65536"/>
                  <a:gd name="T12" fmla="*/ 0 w 71"/>
                  <a:gd name="T13" fmla="*/ 0 h 53"/>
                  <a:gd name="T14" fmla="*/ 71 w 71"/>
                  <a:gd name="T15" fmla="*/ 53 h 53"/>
                </a:gdLst>
                <a:ahLst/>
                <a:cxnLst>
                  <a:cxn ang="T8">
                    <a:pos x="T0" y="T1"/>
                  </a:cxn>
                  <a:cxn ang="T9">
                    <a:pos x="T2" y="T3"/>
                  </a:cxn>
                  <a:cxn ang="T10">
                    <a:pos x="T4" y="T5"/>
                  </a:cxn>
                  <a:cxn ang="T11">
                    <a:pos x="T6" y="T7"/>
                  </a:cxn>
                </a:cxnLst>
                <a:rect l="T12" t="T13" r="T14" b="T15"/>
                <a:pathLst>
                  <a:path w="71" h="53">
                    <a:moveTo>
                      <a:pt x="0" y="0"/>
                    </a:moveTo>
                    <a:lnTo>
                      <a:pt x="40" y="53"/>
                    </a:lnTo>
                    <a:lnTo>
                      <a:pt x="71" y="0"/>
                    </a:lnTo>
                    <a:lnTo>
                      <a:pt x="0" y="0"/>
                    </a:lnTo>
                    <a:close/>
                  </a:path>
                </a:pathLst>
              </a:custGeom>
              <a:solidFill>
                <a:srgbClr val="000000"/>
              </a:solidFill>
              <a:ln w="9525">
                <a:noFill/>
                <a:round/>
                <a:headEnd/>
                <a:tailEnd/>
              </a:ln>
            </p:spPr>
            <p:txBody>
              <a:bodyPr/>
              <a:lstStyle/>
              <a:p>
                <a:endParaRPr lang="zh-TW" altLang="en-US"/>
              </a:p>
            </p:txBody>
          </p:sp>
          <p:sp>
            <p:nvSpPr>
              <p:cNvPr id="252974" name="Freeform 35"/>
              <p:cNvSpPr>
                <a:spLocks/>
              </p:cNvSpPr>
              <p:nvPr/>
            </p:nvSpPr>
            <p:spPr bwMode="auto">
              <a:xfrm>
                <a:off x="2996" y="2083"/>
                <a:ext cx="71" cy="53"/>
              </a:xfrm>
              <a:custGeom>
                <a:avLst/>
                <a:gdLst>
                  <a:gd name="T0" fmla="*/ 71 w 71"/>
                  <a:gd name="T1" fmla="*/ 0 h 53"/>
                  <a:gd name="T2" fmla="*/ 0 w 71"/>
                  <a:gd name="T3" fmla="*/ 7 h 53"/>
                  <a:gd name="T4" fmla="*/ 40 w 71"/>
                  <a:gd name="T5" fmla="*/ 53 h 53"/>
                  <a:gd name="T6" fmla="*/ 71 w 71"/>
                  <a:gd name="T7" fmla="*/ 0 h 53"/>
                  <a:gd name="T8" fmla="*/ 0 60000 65536"/>
                  <a:gd name="T9" fmla="*/ 0 60000 65536"/>
                  <a:gd name="T10" fmla="*/ 0 60000 65536"/>
                  <a:gd name="T11" fmla="*/ 0 60000 65536"/>
                  <a:gd name="T12" fmla="*/ 0 w 71"/>
                  <a:gd name="T13" fmla="*/ 0 h 53"/>
                  <a:gd name="T14" fmla="*/ 71 w 71"/>
                  <a:gd name="T15" fmla="*/ 53 h 53"/>
                </a:gdLst>
                <a:ahLst/>
                <a:cxnLst>
                  <a:cxn ang="T8">
                    <a:pos x="T0" y="T1"/>
                  </a:cxn>
                  <a:cxn ang="T9">
                    <a:pos x="T2" y="T3"/>
                  </a:cxn>
                  <a:cxn ang="T10">
                    <a:pos x="T4" y="T5"/>
                  </a:cxn>
                  <a:cxn ang="T11">
                    <a:pos x="T6" y="T7"/>
                  </a:cxn>
                </a:cxnLst>
                <a:rect l="T12" t="T13" r="T14" b="T15"/>
                <a:pathLst>
                  <a:path w="71" h="53">
                    <a:moveTo>
                      <a:pt x="71" y="0"/>
                    </a:moveTo>
                    <a:lnTo>
                      <a:pt x="0" y="7"/>
                    </a:lnTo>
                    <a:lnTo>
                      <a:pt x="40" y="53"/>
                    </a:lnTo>
                    <a:lnTo>
                      <a:pt x="71" y="0"/>
                    </a:lnTo>
                    <a:close/>
                  </a:path>
                </a:pathLst>
              </a:custGeom>
              <a:solidFill>
                <a:srgbClr val="000000"/>
              </a:solidFill>
              <a:ln w="9525">
                <a:noFill/>
                <a:round/>
                <a:headEnd/>
                <a:tailEnd/>
              </a:ln>
            </p:spPr>
            <p:txBody>
              <a:bodyPr/>
              <a:lstStyle/>
              <a:p>
                <a:endParaRPr lang="zh-TW" altLang="en-US"/>
              </a:p>
            </p:txBody>
          </p:sp>
        </p:grpSp>
        <p:grpSp>
          <p:nvGrpSpPr>
            <p:cNvPr id="8" name="Group 36"/>
            <p:cNvGrpSpPr>
              <a:grpSpLocks/>
            </p:cNvGrpSpPr>
            <p:nvPr/>
          </p:nvGrpSpPr>
          <p:grpSpPr bwMode="auto">
            <a:xfrm>
              <a:off x="1952" y="2567"/>
              <a:ext cx="1473" cy="223"/>
              <a:chOff x="1950" y="3099"/>
              <a:chExt cx="1471" cy="224"/>
            </a:xfrm>
          </p:grpSpPr>
          <p:sp>
            <p:nvSpPr>
              <p:cNvPr id="252969" name="Freeform 37"/>
              <p:cNvSpPr>
                <a:spLocks/>
              </p:cNvSpPr>
              <p:nvPr/>
            </p:nvSpPr>
            <p:spPr bwMode="auto">
              <a:xfrm>
                <a:off x="1982" y="3145"/>
                <a:ext cx="1400" cy="178"/>
              </a:xfrm>
              <a:custGeom>
                <a:avLst/>
                <a:gdLst>
                  <a:gd name="T0" fmla="*/ 0 w 178"/>
                  <a:gd name="T1" fmla="*/ 0 h 27"/>
                  <a:gd name="T2" fmla="*/ 89 w 178"/>
                  <a:gd name="T3" fmla="*/ 27 h 27"/>
                  <a:gd name="T4" fmla="*/ 178 w 178"/>
                  <a:gd name="T5" fmla="*/ 0 h 27"/>
                  <a:gd name="T6" fmla="*/ 0 60000 65536"/>
                  <a:gd name="T7" fmla="*/ 0 60000 65536"/>
                  <a:gd name="T8" fmla="*/ 0 60000 65536"/>
                  <a:gd name="T9" fmla="*/ 0 w 178"/>
                  <a:gd name="T10" fmla="*/ 0 h 27"/>
                  <a:gd name="T11" fmla="*/ 178 w 178"/>
                  <a:gd name="T12" fmla="*/ 27 h 27"/>
                </a:gdLst>
                <a:ahLst/>
                <a:cxnLst>
                  <a:cxn ang="T6">
                    <a:pos x="T0" y="T1"/>
                  </a:cxn>
                  <a:cxn ang="T7">
                    <a:pos x="T2" y="T3"/>
                  </a:cxn>
                  <a:cxn ang="T8">
                    <a:pos x="T4" y="T5"/>
                  </a:cxn>
                </a:cxnLst>
                <a:rect l="T9" t="T10" r="T11" b="T12"/>
                <a:pathLst>
                  <a:path w="178" h="27">
                    <a:moveTo>
                      <a:pt x="0" y="0"/>
                    </a:moveTo>
                    <a:cubicBezTo>
                      <a:pt x="14" y="16"/>
                      <a:pt x="49" y="27"/>
                      <a:pt x="89" y="27"/>
                    </a:cubicBezTo>
                    <a:cubicBezTo>
                      <a:pt x="129" y="27"/>
                      <a:pt x="164" y="16"/>
                      <a:pt x="178" y="0"/>
                    </a:cubicBezTo>
                  </a:path>
                </a:pathLst>
              </a:custGeom>
              <a:noFill/>
              <a:ln w="25400">
                <a:solidFill>
                  <a:srgbClr val="000000"/>
                </a:solidFill>
                <a:round/>
                <a:headEnd/>
                <a:tailEnd/>
              </a:ln>
            </p:spPr>
            <p:txBody>
              <a:bodyPr/>
              <a:lstStyle/>
              <a:p>
                <a:endParaRPr lang="zh-TW" altLang="en-US"/>
              </a:p>
            </p:txBody>
          </p:sp>
          <p:sp>
            <p:nvSpPr>
              <p:cNvPr id="252970" name="Freeform 38"/>
              <p:cNvSpPr>
                <a:spLocks/>
              </p:cNvSpPr>
              <p:nvPr/>
            </p:nvSpPr>
            <p:spPr bwMode="auto">
              <a:xfrm>
                <a:off x="1950" y="3099"/>
                <a:ext cx="71" cy="59"/>
              </a:xfrm>
              <a:custGeom>
                <a:avLst/>
                <a:gdLst>
                  <a:gd name="T0" fmla="*/ 71 w 71"/>
                  <a:gd name="T1" fmla="*/ 27 h 59"/>
                  <a:gd name="T2" fmla="*/ 0 w 71"/>
                  <a:gd name="T3" fmla="*/ 0 h 59"/>
                  <a:gd name="T4" fmla="*/ 8 w 71"/>
                  <a:gd name="T5" fmla="*/ 59 h 59"/>
                  <a:gd name="T6" fmla="*/ 71 w 71"/>
                  <a:gd name="T7" fmla="*/ 27 h 59"/>
                  <a:gd name="T8" fmla="*/ 0 60000 65536"/>
                  <a:gd name="T9" fmla="*/ 0 60000 65536"/>
                  <a:gd name="T10" fmla="*/ 0 60000 65536"/>
                  <a:gd name="T11" fmla="*/ 0 60000 65536"/>
                  <a:gd name="T12" fmla="*/ 0 w 71"/>
                  <a:gd name="T13" fmla="*/ 0 h 59"/>
                  <a:gd name="T14" fmla="*/ 71 w 71"/>
                  <a:gd name="T15" fmla="*/ 59 h 59"/>
                </a:gdLst>
                <a:ahLst/>
                <a:cxnLst>
                  <a:cxn ang="T8">
                    <a:pos x="T0" y="T1"/>
                  </a:cxn>
                  <a:cxn ang="T9">
                    <a:pos x="T2" y="T3"/>
                  </a:cxn>
                  <a:cxn ang="T10">
                    <a:pos x="T4" y="T5"/>
                  </a:cxn>
                  <a:cxn ang="T11">
                    <a:pos x="T6" y="T7"/>
                  </a:cxn>
                </a:cxnLst>
                <a:rect l="T12" t="T13" r="T14" b="T15"/>
                <a:pathLst>
                  <a:path w="71" h="59">
                    <a:moveTo>
                      <a:pt x="71" y="27"/>
                    </a:moveTo>
                    <a:lnTo>
                      <a:pt x="0" y="0"/>
                    </a:lnTo>
                    <a:lnTo>
                      <a:pt x="8" y="59"/>
                    </a:lnTo>
                    <a:lnTo>
                      <a:pt x="71" y="27"/>
                    </a:lnTo>
                    <a:close/>
                  </a:path>
                </a:pathLst>
              </a:custGeom>
              <a:solidFill>
                <a:srgbClr val="000000"/>
              </a:solidFill>
              <a:ln w="9525">
                <a:noFill/>
                <a:round/>
                <a:headEnd/>
                <a:tailEnd/>
              </a:ln>
            </p:spPr>
            <p:txBody>
              <a:bodyPr/>
              <a:lstStyle/>
              <a:p>
                <a:endParaRPr lang="zh-TW" altLang="en-US"/>
              </a:p>
            </p:txBody>
          </p:sp>
          <p:sp>
            <p:nvSpPr>
              <p:cNvPr id="252971" name="Freeform 39"/>
              <p:cNvSpPr>
                <a:spLocks/>
              </p:cNvSpPr>
              <p:nvPr/>
            </p:nvSpPr>
            <p:spPr bwMode="auto">
              <a:xfrm>
                <a:off x="3358" y="3099"/>
                <a:ext cx="63" cy="59"/>
              </a:xfrm>
              <a:custGeom>
                <a:avLst/>
                <a:gdLst>
                  <a:gd name="T0" fmla="*/ 55 w 63"/>
                  <a:gd name="T1" fmla="*/ 59 h 59"/>
                  <a:gd name="T2" fmla="*/ 63 w 63"/>
                  <a:gd name="T3" fmla="*/ 0 h 59"/>
                  <a:gd name="T4" fmla="*/ 0 w 63"/>
                  <a:gd name="T5" fmla="*/ 27 h 59"/>
                  <a:gd name="T6" fmla="*/ 55 w 63"/>
                  <a:gd name="T7" fmla="*/ 59 h 59"/>
                  <a:gd name="T8" fmla="*/ 0 60000 65536"/>
                  <a:gd name="T9" fmla="*/ 0 60000 65536"/>
                  <a:gd name="T10" fmla="*/ 0 60000 65536"/>
                  <a:gd name="T11" fmla="*/ 0 60000 65536"/>
                  <a:gd name="T12" fmla="*/ 0 w 63"/>
                  <a:gd name="T13" fmla="*/ 0 h 59"/>
                  <a:gd name="T14" fmla="*/ 63 w 63"/>
                  <a:gd name="T15" fmla="*/ 59 h 59"/>
                </a:gdLst>
                <a:ahLst/>
                <a:cxnLst>
                  <a:cxn ang="T8">
                    <a:pos x="T0" y="T1"/>
                  </a:cxn>
                  <a:cxn ang="T9">
                    <a:pos x="T2" y="T3"/>
                  </a:cxn>
                  <a:cxn ang="T10">
                    <a:pos x="T4" y="T5"/>
                  </a:cxn>
                  <a:cxn ang="T11">
                    <a:pos x="T6" y="T7"/>
                  </a:cxn>
                </a:cxnLst>
                <a:rect l="T12" t="T13" r="T14" b="T15"/>
                <a:pathLst>
                  <a:path w="63" h="59">
                    <a:moveTo>
                      <a:pt x="55" y="59"/>
                    </a:moveTo>
                    <a:lnTo>
                      <a:pt x="63" y="0"/>
                    </a:lnTo>
                    <a:lnTo>
                      <a:pt x="0" y="27"/>
                    </a:lnTo>
                    <a:lnTo>
                      <a:pt x="55" y="59"/>
                    </a:lnTo>
                    <a:close/>
                  </a:path>
                </a:pathLst>
              </a:custGeom>
              <a:solidFill>
                <a:srgbClr val="000000"/>
              </a:solidFill>
              <a:ln w="9525">
                <a:noFill/>
                <a:round/>
                <a:headEnd/>
                <a:tailEnd/>
              </a:ln>
            </p:spPr>
            <p:txBody>
              <a:bodyPr/>
              <a:lstStyle/>
              <a:p>
                <a:endParaRPr lang="zh-TW" altLang="en-US"/>
              </a:p>
            </p:txBody>
          </p:sp>
        </p:grpSp>
        <p:sp>
          <p:nvSpPr>
            <p:cNvPr id="252957" name="Rectangle 40"/>
            <p:cNvSpPr>
              <a:spLocks noChangeArrowheads="1"/>
            </p:cNvSpPr>
            <p:nvPr/>
          </p:nvSpPr>
          <p:spPr bwMode="auto">
            <a:xfrm>
              <a:off x="3134" y="2738"/>
              <a:ext cx="882" cy="406"/>
            </a:xfrm>
            <a:prstGeom prst="rect">
              <a:avLst/>
            </a:prstGeom>
            <a:noFill/>
            <a:ln w="9525">
              <a:noFill/>
              <a:miter lim="800000"/>
              <a:headEnd/>
              <a:tailEnd/>
            </a:ln>
          </p:spPr>
          <p:txBody>
            <a:bodyPr/>
            <a:lstStyle/>
            <a:p>
              <a:endParaRPr lang="zh-TW" altLang="en-US"/>
            </a:p>
          </p:txBody>
        </p:sp>
        <p:sp>
          <p:nvSpPr>
            <p:cNvPr id="252958" name="Rectangle 41"/>
            <p:cNvSpPr>
              <a:spLocks noChangeArrowheads="1"/>
            </p:cNvSpPr>
            <p:nvPr/>
          </p:nvSpPr>
          <p:spPr bwMode="auto">
            <a:xfrm>
              <a:off x="1346" y="2738"/>
              <a:ext cx="1126" cy="406"/>
            </a:xfrm>
            <a:prstGeom prst="rect">
              <a:avLst/>
            </a:prstGeom>
            <a:noFill/>
            <a:ln w="9525">
              <a:noFill/>
              <a:miter lim="800000"/>
              <a:headEnd/>
              <a:tailEnd/>
            </a:ln>
          </p:spPr>
          <p:txBody>
            <a:bodyPr/>
            <a:lstStyle/>
            <a:p>
              <a:endParaRPr lang="zh-TW" altLang="en-US"/>
            </a:p>
          </p:txBody>
        </p:sp>
        <p:sp>
          <p:nvSpPr>
            <p:cNvPr id="252959" name="Rectangle 42"/>
            <p:cNvSpPr>
              <a:spLocks noChangeArrowheads="1"/>
            </p:cNvSpPr>
            <p:nvPr/>
          </p:nvSpPr>
          <p:spPr bwMode="auto">
            <a:xfrm>
              <a:off x="2133" y="1873"/>
              <a:ext cx="1229" cy="282"/>
            </a:xfrm>
            <a:prstGeom prst="rect">
              <a:avLst/>
            </a:prstGeom>
            <a:noFill/>
            <a:ln w="9525">
              <a:noFill/>
              <a:miter lim="800000"/>
              <a:headEnd/>
              <a:tailEnd/>
            </a:ln>
          </p:spPr>
          <p:txBody>
            <a:bodyPr/>
            <a:lstStyle/>
            <a:p>
              <a:endParaRPr lang="zh-TW" altLang="en-US"/>
            </a:p>
          </p:txBody>
        </p:sp>
        <p:sp>
          <p:nvSpPr>
            <p:cNvPr id="252960" name="Rectangle 43"/>
            <p:cNvSpPr>
              <a:spLocks noChangeArrowheads="1"/>
            </p:cNvSpPr>
            <p:nvPr/>
          </p:nvSpPr>
          <p:spPr bwMode="auto">
            <a:xfrm>
              <a:off x="2307" y="1914"/>
              <a:ext cx="256" cy="154"/>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互動</a:t>
              </a:r>
              <a:endParaRPr lang="zh-TW" altLang="en-US" sz="1600">
                <a:latin typeface="Times New Roman" pitchFamily="18" charset="0"/>
                <a:ea typeface="標楷體" pitchFamily="65" charset="-120"/>
              </a:endParaRPr>
            </a:p>
          </p:txBody>
        </p:sp>
        <p:sp>
          <p:nvSpPr>
            <p:cNvPr id="252961" name="Rectangle 44"/>
            <p:cNvSpPr>
              <a:spLocks noChangeArrowheads="1"/>
            </p:cNvSpPr>
            <p:nvPr/>
          </p:nvSpPr>
          <p:spPr bwMode="auto">
            <a:xfrm>
              <a:off x="2559" y="1900"/>
              <a:ext cx="35" cy="124"/>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a:t>
              </a:r>
              <a:endParaRPr lang="en-US" altLang="zh-TW" sz="2400">
                <a:latin typeface="Times New Roman" pitchFamily="18" charset="0"/>
                <a:ea typeface="標楷體" pitchFamily="65" charset="-120"/>
              </a:endParaRPr>
            </a:p>
          </p:txBody>
        </p:sp>
        <p:sp>
          <p:nvSpPr>
            <p:cNvPr id="252962" name="Rectangle 45"/>
            <p:cNvSpPr>
              <a:spLocks noChangeArrowheads="1"/>
            </p:cNvSpPr>
            <p:nvPr/>
          </p:nvSpPr>
          <p:spPr bwMode="auto">
            <a:xfrm>
              <a:off x="2598" y="1900"/>
              <a:ext cx="600" cy="154"/>
            </a:xfrm>
            <a:prstGeom prst="rect">
              <a:avLst/>
            </a:prstGeom>
            <a:noFill/>
            <a:ln w="9525">
              <a:noFill/>
              <a:miter lim="800000"/>
              <a:headEnd/>
              <a:tailEnd/>
            </a:ln>
          </p:spPr>
          <p:txBody>
            <a:bodyPr wrap="none" lIns="0" tIns="0" rIns="0" bIns="0">
              <a:spAutoFit/>
            </a:bodyPr>
            <a:lstStyle/>
            <a:p>
              <a:pPr algn="l"/>
              <a:r>
                <a:rPr lang="en-US" altLang="zh-TW" sz="1600">
                  <a:solidFill>
                    <a:srgbClr val="000000"/>
                  </a:solidFill>
                  <a:latin typeface="Times New Roman" pitchFamily="18" charset="0"/>
                  <a:ea typeface="標楷體" pitchFamily="65" charset="-120"/>
                </a:rPr>
                <a:t>Interaction)</a:t>
              </a:r>
              <a:endParaRPr lang="en-US" altLang="zh-TW" sz="1600">
                <a:latin typeface="Times New Roman" pitchFamily="18" charset="0"/>
                <a:ea typeface="標楷體" pitchFamily="65" charset="-120"/>
              </a:endParaRPr>
            </a:p>
          </p:txBody>
        </p:sp>
        <p:sp>
          <p:nvSpPr>
            <p:cNvPr id="252963" name="Rectangle 46"/>
            <p:cNvSpPr>
              <a:spLocks noChangeArrowheads="1"/>
            </p:cNvSpPr>
            <p:nvPr/>
          </p:nvSpPr>
          <p:spPr bwMode="auto">
            <a:xfrm>
              <a:off x="2173" y="2037"/>
              <a:ext cx="384" cy="154"/>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與合作</a:t>
              </a:r>
              <a:endParaRPr lang="zh-TW" altLang="en-US" sz="2400">
                <a:latin typeface="Times New Roman" pitchFamily="18" charset="0"/>
                <a:ea typeface="標楷體" pitchFamily="65" charset="-120"/>
              </a:endParaRPr>
            </a:p>
          </p:txBody>
        </p:sp>
        <p:sp>
          <p:nvSpPr>
            <p:cNvPr id="252964" name="Rectangle 47"/>
            <p:cNvSpPr>
              <a:spLocks noChangeArrowheads="1"/>
            </p:cNvSpPr>
            <p:nvPr/>
          </p:nvSpPr>
          <p:spPr bwMode="auto">
            <a:xfrm>
              <a:off x="2551" y="2025"/>
              <a:ext cx="35" cy="125"/>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a:t>
              </a:r>
              <a:endParaRPr lang="en-US" altLang="zh-TW" sz="2400">
                <a:latin typeface="Times New Roman" pitchFamily="18" charset="0"/>
                <a:ea typeface="標楷體" pitchFamily="65" charset="-120"/>
              </a:endParaRPr>
            </a:p>
          </p:txBody>
        </p:sp>
        <p:sp>
          <p:nvSpPr>
            <p:cNvPr id="252965" name="Rectangle 48"/>
            <p:cNvSpPr>
              <a:spLocks noChangeArrowheads="1"/>
            </p:cNvSpPr>
            <p:nvPr/>
          </p:nvSpPr>
          <p:spPr bwMode="auto">
            <a:xfrm>
              <a:off x="2590" y="2025"/>
              <a:ext cx="749" cy="154"/>
            </a:xfrm>
            <a:prstGeom prst="rect">
              <a:avLst/>
            </a:prstGeom>
            <a:noFill/>
            <a:ln w="9525">
              <a:noFill/>
              <a:miter lim="800000"/>
              <a:headEnd/>
              <a:tailEnd/>
            </a:ln>
          </p:spPr>
          <p:txBody>
            <a:bodyPr wrap="none" lIns="0" tIns="0" rIns="0" bIns="0">
              <a:spAutoFit/>
            </a:bodyPr>
            <a:lstStyle/>
            <a:p>
              <a:pPr algn="l"/>
              <a:r>
                <a:rPr lang="en-US" altLang="zh-TW" sz="1600">
                  <a:solidFill>
                    <a:srgbClr val="000000"/>
                  </a:solidFill>
                  <a:latin typeface="Times New Roman" pitchFamily="18" charset="0"/>
                  <a:ea typeface="標楷體" pitchFamily="65" charset="-120"/>
                </a:rPr>
                <a:t>Collaboration)</a:t>
              </a:r>
              <a:endParaRPr lang="en-US" altLang="zh-TW" sz="1600">
                <a:latin typeface="Times New Roman" pitchFamily="18" charset="0"/>
                <a:ea typeface="標楷體" pitchFamily="65" charset="-120"/>
              </a:endParaRPr>
            </a:p>
          </p:txBody>
        </p:sp>
        <p:sp>
          <p:nvSpPr>
            <p:cNvPr id="252966" name="Text Box 49"/>
            <p:cNvSpPr txBox="1">
              <a:spLocks noChangeArrowheads="1"/>
            </p:cNvSpPr>
            <p:nvPr/>
          </p:nvSpPr>
          <p:spPr bwMode="auto">
            <a:xfrm>
              <a:off x="3360" y="1375"/>
              <a:ext cx="984" cy="558"/>
            </a:xfrm>
            <a:prstGeom prst="rect">
              <a:avLst/>
            </a:prstGeom>
            <a:noFill/>
            <a:ln w="9525">
              <a:noFill/>
              <a:miter lim="800000"/>
              <a:headEnd/>
              <a:tailEnd/>
            </a:ln>
          </p:spPr>
          <p:txBody>
            <a:bodyPr wrap="none">
              <a:spAutoFit/>
            </a:bodyPr>
            <a:lstStyle/>
            <a:p>
              <a:pPr algn="l">
                <a:buFontTx/>
                <a:buChar char="•"/>
              </a:pPr>
              <a:r>
                <a:rPr lang="zh-TW" altLang="en-US" sz="1300">
                  <a:solidFill>
                    <a:srgbClr val="000000"/>
                  </a:solidFill>
                  <a:latin typeface="Times New Roman" pitchFamily="18" charset="0"/>
                  <a:ea typeface="標楷體" pitchFamily="65" charset="-120"/>
                </a:rPr>
                <a:t>組織與策略分析</a:t>
              </a:r>
              <a:endParaRPr lang="zh-TW" altLang="en-US" sz="2400">
                <a:latin typeface="Times New Roman" pitchFamily="18" charset="0"/>
                <a:ea typeface="標楷體" pitchFamily="65" charset="-120"/>
              </a:endParaRPr>
            </a:p>
            <a:p>
              <a:pPr algn="l">
                <a:buFontTx/>
                <a:buChar char="•"/>
              </a:pPr>
              <a:r>
                <a:rPr lang="zh-TW" altLang="en-US" sz="1300">
                  <a:solidFill>
                    <a:srgbClr val="000000"/>
                  </a:solidFill>
                  <a:latin typeface="Times New Roman" pitchFamily="18" charset="0"/>
                  <a:ea typeface="標楷體" pitchFamily="65" charset="-120"/>
                </a:rPr>
                <a:t>高階層規劃與控制</a:t>
              </a:r>
            </a:p>
            <a:p>
              <a:pPr algn="l">
                <a:buFontTx/>
                <a:buChar char="•"/>
              </a:pPr>
              <a:r>
                <a:rPr lang="zh-TW" altLang="en-US" sz="1300">
                  <a:solidFill>
                    <a:srgbClr val="000000"/>
                  </a:solidFill>
                  <a:latin typeface="Times New Roman" pitchFamily="18" charset="0"/>
                  <a:ea typeface="標楷體" pitchFamily="65" charset="-120"/>
                </a:rPr>
                <a:t>資訊管理策略形成</a:t>
              </a:r>
              <a:endParaRPr lang="zh-TW" altLang="en-US" sz="2400">
                <a:latin typeface="Times New Roman" pitchFamily="18" charset="0"/>
                <a:ea typeface="標楷體" pitchFamily="65" charset="-120"/>
              </a:endParaRPr>
            </a:p>
            <a:p>
              <a:pPr algn="l">
                <a:buFontTx/>
                <a:buChar char="•"/>
              </a:pPr>
              <a:endParaRPr lang="en-US" altLang="zh-TW" sz="1300">
                <a:solidFill>
                  <a:srgbClr val="000000"/>
                </a:solidFill>
                <a:latin typeface="Times New Roman" pitchFamily="18" charset="0"/>
                <a:ea typeface="標楷體" pitchFamily="65" charset="-120"/>
              </a:endParaRPr>
            </a:p>
          </p:txBody>
        </p:sp>
        <p:sp>
          <p:nvSpPr>
            <p:cNvPr id="252967" name="Text Box 50"/>
            <p:cNvSpPr txBox="1">
              <a:spLocks noChangeArrowheads="1"/>
            </p:cNvSpPr>
            <p:nvPr/>
          </p:nvSpPr>
          <p:spPr bwMode="auto">
            <a:xfrm>
              <a:off x="3600" y="2743"/>
              <a:ext cx="776" cy="558"/>
            </a:xfrm>
            <a:prstGeom prst="rect">
              <a:avLst/>
            </a:prstGeom>
            <a:noFill/>
            <a:ln w="9525">
              <a:noFill/>
              <a:miter lim="800000"/>
              <a:headEnd/>
              <a:tailEnd/>
            </a:ln>
          </p:spPr>
          <p:txBody>
            <a:bodyPr wrap="none">
              <a:spAutoFit/>
            </a:bodyPr>
            <a:lstStyle/>
            <a:p>
              <a:pPr algn="l">
                <a:buFontTx/>
                <a:buChar char="•"/>
              </a:pPr>
              <a:r>
                <a:rPr lang="zh-TW" altLang="en-US" sz="1300">
                  <a:solidFill>
                    <a:srgbClr val="000000"/>
                  </a:solidFill>
                  <a:latin typeface="Times New Roman" pitchFamily="18" charset="0"/>
                  <a:ea typeface="標楷體" pitchFamily="65" charset="-120"/>
                </a:rPr>
                <a:t>企業功能觀點</a:t>
              </a:r>
              <a:endParaRPr lang="zh-TW" altLang="en-US" sz="2400">
                <a:latin typeface="Times New Roman" pitchFamily="18" charset="0"/>
                <a:ea typeface="標楷體" pitchFamily="65" charset="-120"/>
              </a:endParaRPr>
            </a:p>
            <a:p>
              <a:pPr algn="l">
                <a:buFontTx/>
                <a:buChar char="•"/>
              </a:pPr>
              <a:r>
                <a:rPr lang="zh-TW" altLang="en-US" sz="1300">
                  <a:solidFill>
                    <a:srgbClr val="000000"/>
                  </a:solidFill>
                  <a:latin typeface="Times New Roman" pitchFamily="18" charset="0"/>
                  <a:ea typeface="標楷體" pitchFamily="65" charset="-120"/>
                </a:rPr>
                <a:t>由下而上需求</a:t>
              </a:r>
            </a:p>
            <a:p>
              <a:pPr algn="l">
                <a:buFontTx/>
                <a:buChar char="•"/>
              </a:pPr>
              <a:r>
                <a:rPr lang="zh-TW" altLang="en-US" sz="1300">
                  <a:solidFill>
                    <a:srgbClr val="000000"/>
                  </a:solidFill>
                  <a:latin typeface="Times New Roman" pitchFamily="18" charset="0"/>
                  <a:ea typeface="標楷體" pitchFamily="65" charset="-120"/>
                </a:rPr>
                <a:t>策略分析</a:t>
              </a:r>
              <a:endParaRPr lang="zh-TW" altLang="en-US" sz="2400">
                <a:latin typeface="Times New Roman" pitchFamily="18" charset="0"/>
                <a:ea typeface="標楷體" pitchFamily="65" charset="-120"/>
              </a:endParaRPr>
            </a:p>
            <a:p>
              <a:pPr algn="l">
                <a:buFontTx/>
                <a:buChar char="•"/>
              </a:pPr>
              <a:endParaRPr lang="en-US" altLang="zh-TW" sz="1300">
                <a:solidFill>
                  <a:srgbClr val="000000"/>
                </a:solidFill>
                <a:latin typeface="Times New Roman" pitchFamily="18" charset="0"/>
                <a:ea typeface="標楷體" pitchFamily="65" charset="-120"/>
              </a:endParaRPr>
            </a:p>
          </p:txBody>
        </p:sp>
        <p:sp>
          <p:nvSpPr>
            <p:cNvPr id="252968" name="Text Box 51"/>
            <p:cNvSpPr txBox="1">
              <a:spLocks noChangeArrowheads="1"/>
            </p:cNvSpPr>
            <p:nvPr/>
          </p:nvSpPr>
          <p:spPr bwMode="auto">
            <a:xfrm>
              <a:off x="1056" y="2736"/>
              <a:ext cx="984" cy="433"/>
            </a:xfrm>
            <a:prstGeom prst="rect">
              <a:avLst/>
            </a:prstGeom>
            <a:noFill/>
            <a:ln w="9525">
              <a:noFill/>
              <a:miter lim="800000"/>
              <a:headEnd/>
              <a:tailEnd/>
            </a:ln>
          </p:spPr>
          <p:txBody>
            <a:bodyPr>
              <a:spAutoFit/>
            </a:bodyPr>
            <a:lstStyle/>
            <a:p>
              <a:pPr algn="l">
                <a:buFontTx/>
                <a:buChar char="•"/>
              </a:pPr>
              <a:r>
                <a:rPr lang="zh-TW" altLang="en-US" sz="1300">
                  <a:solidFill>
                    <a:srgbClr val="000000"/>
                  </a:solidFill>
                  <a:latin typeface="Times New Roman" pitchFamily="18" charset="0"/>
                  <a:ea typeface="標楷體" pitchFamily="65" charset="-120"/>
                </a:rPr>
                <a:t>資訊系統需求</a:t>
              </a:r>
            </a:p>
            <a:p>
              <a:pPr algn="l">
                <a:buFontTx/>
                <a:buChar char="•"/>
              </a:pPr>
              <a:r>
                <a:rPr lang="zh-TW" altLang="en-US" sz="1300">
                  <a:solidFill>
                    <a:srgbClr val="000000"/>
                  </a:solidFill>
                  <a:latin typeface="Times New Roman" pitchFamily="18" charset="0"/>
                  <a:ea typeface="標楷體" pitchFamily="65" charset="-120"/>
                </a:rPr>
                <a:t>資訊科技架構提案</a:t>
              </a:r>
            </a:p>
            <a:p>
              <a:pPr algn="l">
                <a:buFontTx/>
                <a:buChar char="•"/>
              </a:pPr>
              <a:r>
                <a:rPr lang="zh-TW" altLang="en-US" sz="1300">
                  <a:solidFill>
                    <a:srgbClr val="000000"/>
                  </a:solidFill>
                  <a:latin typeface="Times New Roman" pitchFamily="18" charset="0"/>
                  <a:ea typeface="標楷體" pitchFamily="65" charset="-120"/>
                </a:rPr>
                <a:t>資訊科技架構形成</a:t>
              </a:r>
              <a:endParaRPr lang="zh-TW" altLang="en-US" sz="2400">
                <a:latin typeface="Times New Roman" pitchFamily="18" charset="0"/>
              </a:endParaRPr>
            </a:p>
          </p:txBody>
        </p:sp>
      </p:grpSp>
      <p:sp>
        <p:nvSpPr>
          <p:cNvPr id="252934" name="Line 52"/>
          <p:cNvSpPr>
            <a:spLocks noChangeShapeType="1"/>
          </p:cNvSpPr>
          <p:nvPr/>
        </p:nvSpPr>
        <p:spPr bwMode="auto">
          <a:xfrm>
            <a:off x="322263" y="5334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52935" name="Text Box 53"/>
          <p:cNvSpPr txBox="1">
            <a:spLocks noChangeArrowheads="1"/>
          </p:cNvSpPr>
          <p:nvPr/>
        </p:nvSpPr>
        <p:spPr bwMode="auto">
          <a:xfrm>
            <a:off x="228600" y="0"/>
            <a:ext cx="3640138" cy="519113"/>
          </a:xfrm>
          <a:prstGeom prst="rect">
            <a:avLst/>
          </a:prstGeom>
          <a:noFill/>
          <a:ln w="9525">
            <a:noFill/>
            <a:miter lim="800000"/>
            <a:headEnd/>
            <a:tailEnd/>
          </a:ln>
        </p:spPr>
        <p:txBody>
          <a:bodyPr wrap="none">
            <a:spAutoFit/>
          </a:bodyPr>
          <a:lstStyle/>
          <a:p>
            <a:pPr algn="l"/>
            <a:r>
              <a:rPr lang="en-US" altLang="zh-TW" sz="2800" b="1">
                <a:latin typeface="Times New Roman" pitchFamily="18" charset="0"/>
                <a:ea typeface="標楷體" pitchFamily="65" charset="-120"/>
                <a:sym typeface="Wingdings" pitchFamily="2" charset="2"/>
              </a:rPr>
              <a:t>  </a:t>
            </a:r>
            <a:r>
              <a:rPr lang="zh-TW" altLang="en-US" sz="2800" b="1">
                <a:latin typeface="Times New Roman" pitchFamily="18" charset="0"/>
                <a:ea typeface="標楷體" pitchFamily="65" charset="-120"/>
                <a:sym typeface="Wingdings" pitchFamily="2" charset="2"/>
              </a:rPr>
              <a:t>關係群組互動程序</a:t>
            </a:r>
            <a:endParaRPr lang="zh-TW" altLang="en-US" sz="2400">
              <a:latin typeface="Times New Roman" pitchFamily="18" charset="0"/>
              <a:ea typeface="標楷體" pitchFamily="65" charset="-120"/>
            </a:endParaRPr>
          </a:p>
        </p:txBody>
      </p:sp>
      <p:sp>
        <p:nvSpPr>
          <p:cNvPr id="252936" name="Rectangle 54"/>
          <p:cNvSpPr>
            <a:spLocks noChangeArrowheads="1"/>
          </p:cNvSpPr>
          <p:nvPr/>
        </p:nvSpPr>
        <p:spPr bwMode="auto">
          <a:xfrm>
            <a:off x="381000" y="685800"/>
            <a:ext cx="3390900" cy="1373188"/>
          </a:xfrm>
          <a:prstGeom prst="rect">
            <a:avLst/>
          </a:prstGeom>
          <a:noFill/>
          <a:ln w="9525">
            <a:noFill/>
            <a:miter lim="800000"/>
            <a:headEnd/>
            <a:tailEnd/>
          </a:ln>
        </p:spPr>
        <p:txBody>
          <a:bodyPr wrap="none">
            <a:spAutoFit/>
          </a:bodyPr>
          <a:lstStyle/>
          <a:p>
            <a:pPr algn="l"/>
            <a:r>
              <a:rPr lang="en-US" altLang="zh-TW" sz="2800">
                <a:latin typeface="Times New Roman" pitchFamily="18" charset="0"/>
                <a:ea typeface="標楷體" pitchFamily="65" charset="-120"/>
                <a:sym typeface="Monotype Sorts" pitchFamily="2" charset="2"/>
              </a:rPr>
              <a:t> </a:t>
            </a:r>
            <a:r>
              <a:rPr lang="en-US" altLang="en-US" sz="2800">
                <a:latin typeface="Times New Roman" pitchFamily="18" charset="0"/>
                <a:ea typeface="標楷體" pitchFamily="65" charset="-120"/>
                <a:sym typeface="Monotype Sorts" pitchFamily="2" charset="2"/>
              </a:rPr>
              <a:t>SISP</a:t>
            </a:r>
            <a:r>
              <a:rPr lang="zh-TW" altLang="en-US" sz="2800">
                <a:latin typeface="Times New Roman" pitchFamily="18" charset="0"/>
                <a:ea typeface="標楷體" pitchFamily="65" charset="-120"/>
                <a:sym typeface="Monotype Sorts" pitchFamily="2" charset="2"/>
              </a:rPr>
              <a:t>三個關係群組</a:t>
            </a:r>
          </a:p>
          <a:p>
            <a:pPr algn="l"/>
            <a:endParaRPr lang="zh-TW" altLang="en-US" sz="2800">
              <a:latin typeface="Times New Roman" pitchFamily="18" charset="0"/>
              <a:ea typeface="標楷體" pitchFamily="65" charset="-120"/>
            </a:endParaRPr>
          </a:p>
          <a:p>
            <a:pPr algn="l"/>
            <a:r>
              <a:rPr lang="zh-TW" altLang="en-US" sz="2800">
                <a:latin typeface="Times New Roman" pitchFamily="18" charset="0"/>
                <a:ea typeface="標楷體" pitchFamily="65" charset="-120"/>
                <a:sym typeface="Wingdings" pitchFamily="2" charset="2"/>
              </a:rPr>
              <a:t>      </a:t>
            </a:r>
            <a:endParaRPr kumimoji="0" lang="zh-TW" altLang="en-US" sz="2400">
              <a:latin typeface="Times New Roman" pitchFamily="18" charset="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投影片編號版面配置區 4"/>
          <p:cNvSpPr>
            <a:spLocks noGrp="1"/>
          </p:cNvSpPr>
          <p:nvPr>
            <p:ph type="sldNum" sz="quarter" idx="12"/>
          </p:nvPr>
        </p:nvSpPr>
        <p:spPr/>
        <p:txBody>
          <a:bodyPr/>
          <a:lstStyle/>
          <a:p>
            <a:pPr>
              <a:defRPr/>
            </a:pPr>
            <a:fld id="{C1EDAD0F-8E54-4E11-A2BB-A62A70D062C3}" type="slidenum">
              <a:rPr lang="en-US" altLang="zh-TW"/>
              <a:pPr>
                <a:defRPr/>
              </a:pPr>
              <a:t>27</a:t>
            </a:fld>
            <a:endParaRPr lang="en-US" altLang="zh-TW"/>
          </a:p>
        </p:txBody>
      </p:sp>
      <p:sp>
        <p:nvSpPr>
          <p:cNvPr id="253955" name="Line 5"/>
          <p:cNvSpPr>
            <a:spLocks noChangeShapeType="1"/>
          </p:cNvSpPr>
          <p:nvPr/>
        </p:nvSpPr>
        <p:spPr bwMode="auto">
          <a:xfrm>
            <a:off x="322263" y="5334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53956" name="Text Box 6"/>
          <p:cNvSpPr txBox="1">
            <a:spLocks noChangeArrowheads="1"/>
          </p:cNvSpPr>
          <p:nvPr/>
        </p:nvSpPr>
        <p:spPr bwMode="auto">
          <a:xfrm>
            <a:off x="228600" y="0"/>
            <a:ext cx="3640138" cy="519113"/>
          </a:xfrm>
          <a:prstGeom prst="rect">
            <a:avLst/>
          </a:prstGeom>
          <a:noFill/>
          <a:ln w="9525">
            <a:noFill/>
            <a:miter lim="800000"/>
            <a:headEnd/>
            <a:tailEnd/>
          </a:ln>
        </p:spPr>
        <p:txBody>
          <a:bodyPr wrap="none">
            <a:spAutoFit/>
          </a:bodyPr>
          <a:lstStyle/>
          <a:p>
            <a:pPr algn="l"/>
            <a:r>
              <a:rPr lang="en-US" altLang="zh-TW" sz="2800" b="1">
                <a:latin typeface="Times New Roman" pitchFamily="18" charset="0"/>
                <a:ea typeface="標楷體" pitchFamily="65" charset="-120"/>
                <a:sym typeface="Wingdings" pitchFamily="2" charset="2"/>
              </a:rPr>
              <a:t>  </a:t>
            </a:r>
            <a:r>
              <a:rPr lang="zh-TW" altLang="en-US" sz="2800" b="1">
                <a:latin typeface="Times New Roman" pitchFamily="18" charset="0"/>
                <a:ea typeface="標楷體" pitchFamily="65" charset="-120"/>
                <a:sym typeface="Wingdings" pitchFamily="2" charset="2"/>
              </a:rPr>
              <a:t>關係群組互動程序</a:t>
            </a:r>
            <a:endParaRPr lang="zh-TW" altLang="en-US" sz="2400">
              <a:latin typeface="Times New Roman" pitchFamily="18" charset="0"/>
              <a:ea typeface="標楷體" pitchFamily="65" charset="-120"/>
            </a:endParaRPr>
          </a:p>
        </p:txBody>
      </p:sp>
      <p:sp>
        <p:nvSpPr>
          <p:cNvPr id="253957" name="Line 7"/>
          <p:cNvSpPr>
            <a:spLocks noChangeShapeType="1"/>
          </p:cNvSpPr>
          <p:nvPr/>
        </p:nvSpPr>
        <p:spPr bwMode="auto">
          <a:xfrm>
            <a:off x="1762125" y="1341438"/>
            <a:ext cx="0" cy="3887787"/>
          </a:xfrm>
          <a:prstGeom prst="line">
            <a:avLst/>
          </a:prstGeom>
          <a:noFill/>
          <a:ln w="9525">
            <a:solidFill>
              <a:schemeClr val="tx1"/>
            </a:solidFill>
            <a:round/>
            <a:headEnd/>
            <a:tailEnd/>
          </a:ln>
        </p:spPr>
        <p:txBody>
          <a:bodyPr/>
          <a:lstStyle/>
          <a:p>
            <a:endParaRPr lang="zh-TW" altLang="en-US"/>
          </a:p>
        </p:txBody>
      </p:sp>
      <p:sp>
        <p:nvSpPr>
          <p:cNvPr id="253958" name="Line 8"/>
          <p:cNvSpPr>
            <a:spLocks noChangeShapeType="1"/>
          </p:cNvSpPr>
          <p:nvPr/>
        </p:nvSpPr>
        <p:spPr bwMode="auto">
          <a:xfrm>
            <a:off x="1762125" y="5229225"/>
            <a:ext cx="6121400" cy="0"/>
          </a:xfrm>
          <a:prstGeom prst="line">
            <a:avLst/>
          </a:prstGeom>
          <a:noFill/>
          <a:ln w="9525">
            <a:solidFill>
              <a:schemeClr val="tx1"/>
            </a:solidFill>
            <a:round/>
            <a:headEnd/>
            <a:tailEnd/>
          </a:ln>
        </p:spPr>
        <p:txBody>
          <a:bodyPr/>
          <a:lstStyle/>
          <a:p>
            <a:endParaRPr lang="zh-TW" altLang="en-US"/>
          </a:p>
        </p:txBody>
      </p:sp>
      <p:sp>
        <p:nvSpPr>
          <p:cNvPr id="253959" name="Text Box 9"/>
          <p:cNvSpPr txBox="1">
            <a:spLocks noChangeArrowheads="1"/>
          </p:cNvSpPr>
          <p:nvPr/>
        </p:nvSpPr>
        <p:spPr bwMode="auto">
          <a:xfrm>
            <a:off x="1814513" y="5248275"/>
            <a:ext cx="5441950" cy="731838"/>
          </a:xfrm>
          <a:prstGeom prst="rect">
            <a:avLst/>
          </a:prstGeom>
          <a:noFill/>
          <a:ln w="9525">
            <a:noFill/>
            <a:miter lim="800000"/>
            <a:headEnd/>
            <a:tailEnd/>
          </a:ln>
        </p:spPr>
        <p:txBody>
          <a:bodyPr wrap="none">
            <a:spAutoFit/>
          </a:bodyPr>
          <a:lstStyle/>
          <a:p>
            <a:pPr algn="l"/>
            <a:r>
              <a:rPr lang="zh-TW" altLang="en-US" b="1">
                <a:ea typeface="標楷體" pitchFamily="65" charset="-120"/>
              </a:rPr>
              <a:t>低                                  中                                      高</a:t>
            </a:r>
          </a:p>
          <a:p>
            <a:pPr algn="l"/>
            <a:r>
              <a:rPr lang="zh-TW" altLang="en-US" b="1">
                <a:ea typeface="標楷體" pitchFamily="65" charset="-120"/>
              </a:rPr>
              <a:t>                                 </a:t>
            </a:r>
            <a:r>
              <a:rPr lang="zh-TW" altLang="en-US" sz="2400" b="1">
                <a:ea typeface="標楷體" pitchFamily="65" charset="-120"/>
              </a:rPr>
              <a:t>影響力</a:t>
            </a:r>
          </a:p>
        </p:txBody>
      </p:sp>
      <p:sp>
        <p:nvSpPr>
          <p:cNvPr id="253960" name="Text Box 10"/>
          <p:cNvSpPr txBox="1">
            <a:spLocks noChangeArrowheads="1"/>
          </p:cNvSpPr>
          <p:nvPr/>
        </p:nvSpPr>
        <p:spPr bwMode="auto">
          <a:xfrm>
            <a:off x="1166813" y="1579563"/>
            <a:ext cx="641350" cy="366712"/>
          </a:xfrm>
          <a:prstGeom prst="rect">
            <a:avLst/>
          </a:prstGeom>
          <a:noFill/>
          <a:ln w="9525">
            <a:noFill/>
            <a:miter lim="800000"/>
            <a:headEnd/>
            <a:tailEnd/>
          </a:ln>
        </p:spPr>
        <p:txBody>
          <a:bodyPr wrap="none">
            <a:spAutoFit/>
          </a:bodyPr>
          <a:lstStyle/>
          <a:p>
            <a:pPr algn="l"/>
            <a:r>
              <a:rPr lang="zh-TW" altLang="en-US" b="1">
                <a:ea typeface="標楷體" pitchFamily="65" charset="-120"/>
              </a:rPr>
              <a:t>支持</a:t>
            </a:r>
          </a:p>
        </p:txBody>
      </p:sp>
      <p:sp>
        <p:nvSpPr>
          <p:cNvPr id="253961" name="Text Box 11"/>
          <p:cNvSpPr txBox="1">
            <a:spLocks noChangeArrowheads="1"/>
          </p:cNvSpPr>
          <p:nvPr/>
        </p:nvSpPr>
        <p:spPr bwMode="auto">
          <a:xfrm>
            <a:off x="1166813" y="3092450"/>
            <a:ext cx="641350" cy="366713"/>
          </a:xfrm>
          <a:prstGeom prst="rect">
            <a:avLst/>
          </a:prstGeom>
          <a:noFill/>
          <a:ln w="9525">
            <a:noFill/>
            <a:miter lim="800000"/>
            <a:headEnd/>
            <a:tailEnd/>
          </a:ln>
        </p:spPr>
        <p:txBody>
          <a:bodyPr wrap="none">
            <a:spAutoFit/>
          </a:bodyPr>
          <a:lstStyle/>
          <a:p>
            <a:pPr algn="l"/>
            <a:r>
              <a:rPr lang="zh-TW" altLang="en-US" b="1">
                <a:ea typeface="標楷體" pitchFamily="65" charset="-120"/>
              </a:rPr>
              <a:t>中立</a:t>
            </a:r>
          </a:p>
        </p:txBody>
      </p:sp>
      <p:sp>
        <p:nvSpPr>
          <p:cNvPr id="253962" name="Text Box 12"/>
          <p:cNvSpPr txBox="1">
            <a:spLocks noChangeArrowheads="1"/>
          </p:cNvSpPr>
          <p:nvPr/>
        </p:nvSpPr>
        <p:spPr bwMode="auto">
          <a:xfrm>
            <a:off x="1166813" y="4748213"/>
            <a:ext cx="641350" cy="366712"/>
          </a:xfrm>
          <a:prstGeom prst="rect">
            <a:avLst/>
          </a:prstGeom>
          <a:noFill/>
          <a:ln w="9525">
            <a:noFill/>
            <a:miter lim="800000"/>
            <a:headEnd/>
            <a:tailEnd/>
          </a:ln>
        </p:spPr>
        <p:txBody>
          <a:bodyPr wrap="none">
            <a:spAutoFit/>
          </a:bodyPr>
          <a:lstStyle/>
          <a:p>
            <a:pPr algn="l"/>
            <a:r>
              <a:rPr lang="zh-TW" altLang="en-US" b="1">
                <a:ea typeface="標楷體" pitchFamily="65" charset="-120"/>
              </a:rPr>
              <a:t>反對</a:t>
            </a:r>
          </a:p>
        </p:txBody>
      </p:sp>
      <p:sp>
        <p:nvSpPr>
          <p:cNvPr id="253963" name="Text Box 13"/>
          <p:cNvSpPr txBox="1">
            <a:spLocks noChangeArrowheads="1"/>
          </p:cNvSpPr>
          <p:nvPr/>
        </p:nvSpPr>
        <p:spPr bwMode="auto">
          <a:xfrm>
            <a:off x="754063" y="2852738"/>
            <a:ext cx="488950" cy="822325"/>
          </a:xfrm>
          <a:prstGeom prst="rect">
            <a:avLst/>
          </a:prstGeom>
          <a:noFill/>
          <a:ln w="9525">
            <a:noFill/>
            <a:miter lim="800000"/>
            <a:headEnd/>
            <a:tailEnd/>
          </a:ln>
        </p:spPr>
        <p:txBody>
          <a:bodyPr wrap="none">
            <a:spAutoFit/>
          </a:bodyPr>
          <a:lstStyle/>
          <a:p>
            <a:pPr algn="l"/>
            <a:r>
              <a:rPr lang="zh-TW" altLang="en-US" sz="2400" b="1">
                <a:ea typeface="標楷體" pitchFamily="65" charset="-120"/>
              </a:rPr>
              <a:t>態</a:t>
            </a:r>
          </a:p>
          <a:p>
            <a:pPr algn="l"/>
            <a:r>
              <a:rPr lang="zh-TW" altLang="en-US" sz="2400" b="1">
                <a:ea typeface="標楷體" pitchFamily="65" charset="-120"/>
              </a:rPr>
              <a:t>度</a:t>
            </a:r>
          </a:p>
        </p:txBody>
      </p:sp>
      <p:sp>
        <p:nvSpPr>
          <p:cNvPr id="253964" name="Oval 14"/>
          <p:cNvSpPr>
            <a:spLocks noChangeArrowheads="1"/>
          </p:cNvSpPr>
          <p:nvPr/>
        </p:nvSpPr>
        <p:spPr bwMode="auto">
          <a:xfrm>
            <a:off x="2338388" y="1844675"/>
            <a:ext cx="1296987" cy="504825"/>
          </a:xfrm>
          <a:prstGeom prst="ellipse">
            <a:avLst/>
          </a:prstGeom>
          <a:solidFill>
            <a:schemeClr val="accent1"/>
          </a:solidFill>
          <a:ln w="9525">
            <a:solidFill>
              <a:schemeClr val="tx1"/>
            </a:solidFill>
            <a:round/>
            <a:headEnd/>
            <a:tailEnd/>
          </a:ln>
        </p:spPr>
        <p:txBody>
          <a:bodyPr wrap="none" anchor="ctr"/>
          <a:lstStyle/>
          <a:p>
            <a:endParaRPr lang="zh-TW" altLang="en-US"/>
          </a:p>
        </p:txBody>
      </p:sp>
      <p:sp>
        <p:nvSpPr>
          <p:cNvPr id="253965" name="Line 15"/>
          <p:cNvSpPr>
            <a:spLocks noChangeShapeType="1"/>
          </p:cNvSpPr>
          <p:nvPr/>
        </p:nvSpPr>
        <p:spPr bwMode="auto">
          <a:xfrm>
            <a:off x="3635375" y="2133600"/>
            <a:ext cx="1008063" cy="0"/>
          </a:xfrm>
          <a:prstGeom prst="line">
            <a:avLst/>
          </a:prstGeom>
          <a:noFill/>
          <a:ln w="57150">
            <a:solidFill>
              <a:schemeClr val="tx1"/>
            </a:solidFill>
            <a:round/>
            <a:headEnd/>
            <a:tailEnd type="triangle" w="med" len="med"/>
          </a:ln>
        </p:spPr>
        <p:txBody>
          <a:bodyPr/>
          <a:lstStyle/>
          <a:p>
            <a:endParaRPr lang="zh-TW" altLang="en-US"/>
          </a:p>
        </p:txBody>
      </p:sp>
      <p:sp>
        <p:nvSpPr>
          <p:cNvPr id="253966" name="Text Box 16"/>
          <p:cNvSpPr txBox="1">
            <a:spLocks noChangeArrowheads="1"/>
          </p:cNvSpPr>
          <p:nvPr/>
        </p:nvSpPr>
        <p:spPr bwMode="auto">
          <a:xfrm>
            <a:off x="3562350" y="1773238"/>
            <a:ext cx="1098550" cy="366712"/>
          </a:xfrm>
          <a:prstGeom prst="rect">
            <a:avLst/>
          </a:prstGeom>
          <a:noFill/>
          <a:ln w="9525">
            <a:noFill/>
            <a:miter lim="800000"/>
            <a:headEnd/>
            <a:tailEnd/>
          </a:ln>
        </p:spPr>
        <p:txBody>
          <a:bodyPr wrap="none">
            <a:spAutoFit/>
          </a:bodyPr>
          <a:lstStyle/>
          <a:p>
            <a:pPr algn="l"/>
            <a:r>
              <a:rPr lang="zh-TW" altLang="en-US" b="1">
                <a:ea typeface="標楷體" pitchFamily="65" charset="-120"/>
              </a:rPr>
              <a:t>建立合作</a:t>
            </a:r>
          </a:p>
        </p:txBody>
      </p:sp>
      <p:sp>
        <p:nvSpPr>
          <p:cNvPr id="253967" name="Oval 17"/>
          <p:cNvSpPr>
            <a:spLocks noChangeArrowheads="1"/>
          </p:cNvSpPr>
          <p:nvPr/>
        </p:nvSpPr>
        <p:spPr bwMode="auto">
          <a:xfrm>
            <a:off x="4427538" y="3573463"/>
            <a:ext cx="1296987" cy="504825"/>
          </a:xfrm>
          <a:prstGeom prst="ellipse">
            <a:avLst/>
          </a:prstGeom>
          <a:solidFill>
            <a:srgbClr val="66FF33"/>
          </a:solidFill>
          <a:ln w="9525">
            <a:solidFill>
              <a:schemeClr val="tx1"/>
            </a:solidFill>
            <a:round/>
            <a:headEnd/>
            <a:tailEnd/>
          </a:ln>
        </p:spPr>
        <p:txBody>
          <a:bodyPr wrap="none" anchor="ctr"/>
          <a:lstStyle/>
          <a:p>
            <a:endParaRPr lang="zh-TW" altLang="en-US"/>
          </a:p>
        </p:txBody>
      </p:sp>
      <p:sp>
        <p:nvSpPr>
          <p:cNvPr id="253968" name="Freeform 18"/>
          <p:cNvSpPr>
            <a:spLocks/>
          </p:cNvSpPr>
          <p:nvPr/>
        </p:nvSpPr>
        <p:spPr bwMode="auto">
          <a:xfrm>
            <a:off x="5075238" y="2997200"/>
            <a:ext cx="576262" cy="576263"/>
          </a:xfrm>
          <a:custGeom>
            <a:avLst/>
            <a:gdLst>
              <a:gd name="T0" fmla="*/ 0 w 363"/>
              <a:gd name="T1" fmla="*/ 363 h 363"/>
              <a:gd name="T2" fmla="*/ 91 w 363"/>
              <a:gd name="T3" fmla="*/ 181 h 363"/>
              <a:gd name="T4" fmla="*/ 363 w 363"/>
              <a:gd name="T5" fmla="*/ 0 h 363"/>
              <a:gd name="T6" fmla="*/ 0 60000 65536"/>
              <a:gd name="T7" fmla="*/ 0 60000 65536"/>
              <a:gd name="T8" fmla="*/ 0 60000 65536"/>
              <a:gd name="T9" fmla="*/ 0 w 363"/>
              <a:gd name="T10" fmla="*/ 0 h 363"/>
              <a:gd name="T11" fmla="*/ 363 w 363"/>
              <a:gd name="T12" fmla="*/ 363 h 363"/>
            </a:gdLst>
            <a:ahLst/>
            <a:cxnLst>
              <a:cxn ang="T6">
                <a:pos x="T0" y="T1"/>
              </a:cxn>
              <a:cxn ang="T7">
                <a:pos x="T2" y="T3"/>
              </a:cxn>
              <a:cxn ang="T8">
                <a:pos x="T4" y="T5"/>
              </a:cxn>
            </a:cxnLst>
            <a:rect l="T9" t="T10" r="T11" b="T12"/>
            <a:pathLst>
              <a:path w="363" h="363">
                <a:moveTo>
                  <a:pt x="0" y="363"/>
                </a:moveTo>
                <a:cubicBezTo>
                  <a:pt x="15" y="302"/>
                  <a:pt x="31" y="241"/>
                  <a:pt x="91" y="181"/>
                </a:cubicBezTo>
                <a:cubicBezTo>
                  <a:pt x="151" y="121"/>
                  <a:pt x="310" y="30"/>
                  <a:pt x="363" y="0"/>
                </a:cubicBezTo>
              </a:path>
            </a:pathLst>
          </a:custGeom>
          <a:noFill/>
          <a:ln w="57150">
            <a:solidFill>
              <a:schemeClr val="tx1"/>
            </a:solidFill>
            <a:round/>
            <a:headEnd/>
            <a:tailEnd type="triangle" w="med" len="med"/>
          </a:ln>
        </p:spPr>
        <p:txBody>
          <a:bodyPr/>
          <a:lstStyle/>
          <a:p>
            <a:endParaRPr lang="zh-TW" altLang="en-US"/>
          </a:p>
        </p:txBody>
      </p:sp>
      <p:sp>
        <p:nvSpPr>
          <p:cNvPr id="253969" name="Text Box 19"/>
          <p:cNvSpPr txBox="1">
            <a:spLocks noChangeArrowheads="1"/>
          </p:cNvSpPr>
          <p:nvPr/>
        </p:nvSpPr>
        <p:spPr bwMode="auto">
          <a:xfrm>
            <a:off x="5146675" y="2565400"/>
            <a:ext cx="1784350" cy="366713"/>
          </a:xfrm>
          <a:prstGeom prst="rect">
            <a:avLst/>
          </a:prstGeom>
          <a:noFill/>
          <a:ln w="9525">
            <a:noFill/>
            <a:miter lim="800000"/>
            <a:headEnd/>
            <a:tailEnd/>
          </a:ln>
        </p:spPr>
        <p:txBody>
          <a:bodyPr wrap="none">
            <a:spAutoFit/>
          </a:bodyPr>
          <a:lstStyle/>
          <a:p>
            <a:pPr algn="l"/>
            <a:r>
              <a:rPr lang="zh-TW" altLang="en-US" b="1">
                <a:ea typeface="標楷體" pitchFamily="65" charset="-120"/>
              </a:rPr>
              <a:t>說服並建立合作</a:t>
            </a:r>
          </a:p>
        </p:txBody>
      </p:sp>
      <p:sp>
        <p:nvSpPr>
          <p:cNvPr id="253970" name="Oval 20"/>
          <p:cNvSpPr>
            <a:spLocks noChangeArrowheads="1"/>
          </p:cNvSpPr>
          <p:nvPr/>
        </p:nvSpPr>
        <p:spPr bwMode="auto">
          <a:xfrm>
            <a:off x="5867400" y="4508500"/>
            <a:ext cx="1296988" cy="504825"/>
          </a:xfrm>
          <a:prstGeom prst="ellipse">
            <a:avLst/>
          </a:prstGeom>
          <a:solidFill>
            <a:srgbClr val="FF3300"/>
          </a:solidFill>
          <a:ln w="9525">
            <a:solidFill>
              <a:schemeClr val="tx1"/>
            </a:solidFill>
            <a:round/>
            <a:headEnd/>
            <a:tailEnd/>
          </a:ln>
        </p:spPr>
        <p:txBody>
          <a:bodyPr wrap="none" anchor="ctr"/>
          <a:lstStyle/>
          <a:p>
            <a:endParaRPr lang="zh-TW" altLang="en-US"/>
          </a:p>
        </p:txBody>
      </p:sp>
      <p:sp>
        <p:nvSpPr>
          <p:cNvPr id="253971" name="Line 21"/>
          <p:cNvSpPr>
            <a:spLocks noChangeShapeType="1"/>
          </p:cNvSpPr>
          <p:nvPr/>
        </p:nvSpPr>
        <p:spPr bwMode="auto">
          <a:xfrm flipV="1">
            <a:off x="6443663" y="3068638"/>
            <a:ext cx="0" cy="1439862"/>
          </a:xfrm>
          <a:prstGeom prst="line">
            <a:avLst/>
          </a:prstGeom>
          <a:noFill/>
          <a:ln w="57150">
            <a:solidFill>
              <a:schemeClr val="tx1"/>
            </a:solidFill>
            <a:round/>
            <a:headEnd/>
            <a:tailEnd type="triangle" w="med" len="med"/>
          </a:ln>
        </p:spPr>
        <p:txBody>
          <a:bodyPr/>
          <a:lstStyle/>
          <a:p>
            <a:endParaRPr lang="zh-TW" altLang="en-US"/>
          </a:p>
        </p:txBody>
      </p:sp>
      <p:sp>
        <p:nvSpPr>
          <p:cNvPr id="253972" name="Line 22"/>
          <p:cNvSpPr>
            <a:spLocks noChangeShapeType="1"/>
          </p:cNvSpPr>
          <p:nvPr/>
        </p:nvSpPr>
        <p:spPr bwMode="auto">
          <a:xfrm flipH="1">
            <a:off x="3059113" y="4724400"/>
            <a:ext cx="2808287" cy="0"/>
          </a:xfrm>
          <a:prstGeom prst="line">
            <a:avLst/>
          </a:prstGeom>
          <a:noFill/>
          <a:ln w="57150">
            <a:solidFill>
              <a:schemeClr val="tx1"/>
            </a:solidFill>
            <a:round/>
            <a:headEnd/>
            <a:tailEnd type="triangle" w="med" len="med"/>
          </a:ln>
        </p:spPr>
        <p:txBody>
          <a:bodyPr/>
          <a:lstStyle/>
          <a:p>
            <a:endParaRPr lang="zh-TW" altLang="en-US"/>
          </a:p>
        </p:txBody>
      </p:sp>
      <p:sp>
        <p:nvSpPr>
          <p:cNvPr id="253973" name="Text Box 23"/>
          <p:cNvSpPr txBox="1">
            <a:spLocks noChangeArrowheads="1"/>
          </p:cNvSpPr>
          <p:nvPr/>
        </p:nvSpPr>
        <p:spPr bwMode="auto">
          <a:xfrm>
            <a:off x="3327400" y="4316413"/>
            <a:ext cx="2012950" cy="366712"/>
          </a:xfrm>
          <a:prstGeom prst="rect">
            <a:avLst/>
          </a:prstGeom>
          <a:noFill/>
          <a:ln w="9525">
            <a:noFill/>
            <a:miter lim="800000"/>
            <a:headEnd/>
            <a:tailEnd/>
          </a:ln>
        </p:spPr>
        <p:txBody>
          <a:bodyPr wrap="none">
            <a:spAutoFit/>
          </a:bodyPr>
          <a:lstStyle/>
          <a:p>
            <a:pPr algn="l"/>
            <a:r>
              <a:rPr lang="zh-TW" altLang="en-US" b="1">
                <a:ea typeface="標楷體" pitchFamily="65" charset="-120"/>
              </a:rPr>
              <a:t>抽離、轉移或分裂</a:t>
            </a:r>
          </a:p>
        </p:txBody>
      </p:sp>
      <p:sp>
        <p:nvSpPr>
          <p:cNvPr id="253974" name="Text Box 24"/>
          <p:cNvSpPr txBox="1">
            <a:spLocks noChangeArrowheads="1"/>
          </p:cNvSpPr>
          <p:nvPr/>
        </p:nvSpPr>
        <p:spPr bwMode="auto">
          <a:xfrm>
            <a:off x="2843213" y="5949950"/>
            <a:ext cx="2328862" cy="336550"/>
          </a:xfrm>
          <a:prstGeom prst="rect">
            <a:avLst/>
          </a:prstGeom>
          <a:noFill/>
          <a:ln w="9525">
            <a:noFill/>
            <a:miter lim="800000"/>
            <a:headEnd/>
            <a:tailEnd/>
          </a:ln>
        </p:spPr>
        <p:txBody>
          <a:bodyPr wrap="none">
            <a:spAutoFit/>
          </a:bodyPr>
          <a:lstStyle/>
          <a:p>
            <a:pPr algn="l"/>
            <a:r>
              <a:rPr lang="zh-TW" altLang="en-US" sz="1600">
                <a:ea typeface="標楷體" pitchFamily="65" charset="-120"/>
              </a:rPr>
              <a:t>資料來源：</a:t>
            </a:r>
            <a:r>
              <a:rPr lang="en-US" altLang="zh-TW" sz="1600">
                <a:ea typeface="標楷體" pitchFamily="65" charset="-120"/>
              </a:rPr>
              <a:t>Piercy, 1989</a:t>
            </a:r>
          </a:p>
        </p:txBody>
      </p:sp>
      <p:pic>
        <p:nvPicPr>
          <p:cNvPr id="253975" name="Picture 25" descr="j0254423"/>
          <p:cNvPicPr>
            <a:picLocks noGrp="1" noChangeAspect="1" noChangeArrowheads="1" noCrop="1"/>
          </p:cNvPicPr>
          <p:nvPr>
            <p:ph/>
          </p:nvPr>
        </p:nvPicPr>
        <p:blipFill>
          <a:blip r:embed="rId2"/>
          <a:srcRect/>
          <a:stretch>
            <a:fillRect/>
          </a:stretch>
        </p:blipFill>
        <p:spPr>
          <a:xfrm>
            <a:off x="7524750" y="5373688"/>
            <a:ext cx="1390650" cy="990600"/>
          </a:xfr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投影片編號版面配置區 4"/>
          <p:cNvSpPr>
            <a:spLocks noGrp="1"/>
          </p:cNvSpPr>
          <p:nvPr>
            <p:ph type="sldNum" sz="quarter" idx="12"/>
          </p:nvPr>
        </p:nvSpPr>
        <p:spPr/>
        <p:txBody>
          <a:bodyPr/>
          <a:lstStyle/>
          <a:p>
            <a:pPr>
              <a:defRPr/>
            </a:pPr>
            <a:fld id="{F8C5BAE0-4E38-45D8-930B-678DEEE88023}" type="slidenum">
              <a:rPr lang="en-US" altLang="zh-TW"/>
              <a:pPr>
                <a:defRPr/>
              </a:pPr>
              <a:t>28</a:t>
            </a:fld>
            <a:endParaRPr lang="en-US" altLang="zh-TW"/>
          </a:p>
        </p:txBody>
      </p:sp>
      <p:sp>
        <p:nvSpPr>
          <p:cNvPr id="2374660" name="Rectangle 4"/>
          <p:cNvSpPr>
            <a:spLocks noGrp="1" noChangeArrowheads="1"/>
          </p:cNvSpPr>
          <p:nvPr>
            <p:ph type="title"/>
          </p:nvPr>
        </p:nvSpPr>
        <p:spPr/>
        <p:txBody>
          <a:bodyPr/>
          <a:lstStyle/>
          <a:p>
            <a:pPr eaLnBrk="1" hangingPunct="1">
              <a:defRPr/>
            </a:pPr>
            <a:r>
              <a:rPr lang="zh-TW" altLang="en-US" smtClean="0">
                <a:solidFill>
                  <a:schemeClr val="tx1"/>
                </a:solidFill>
              </a:rPr>
              <a:t>某軍方單位文書管理電子化案例</a:t>
            </a:r>
          </a:p>
        </p:txBody>
      </p:sp>
      <p:grpSp>
        <p:nvGrpSpPr>
          <p:cNvPr id="2" name="Group 5"/>
          <p:cNvGrpSpPr>
            <a:grpSpLocks/>
          </p:cNvGrpSpPr>
          <p:nvPr/>
        </p:nvGrpSpPr>
        <p:grpSpPr bwMode="auto">
          <a:xfrm>
            <a:off x="2130425" y="1347788"/>
            <a:ext cx="6046788" cy="4319587"/>
            <a:chOff x="295" y="1117"/>
            <a:chExt cx="3855" cy="2721"/>
          </a:xfrm>
        </p:grpSpPr>
        <p:sp>
          <p:nvSpPr>
            <p:cNvPr id="254992" name="Line 6"/>
            <p:cNvSpPr>
              <a:spLocks noChangeShapeType="1"/>
            </p:cNvSpPr>
            <p:nvPr/>
          </p:nvSpPr>
          <p:spPr bwMode="auto">
            <a:xfrm>
              <a:off x="295" y="3838"/>
              <a:ext cx="3855" cy="0"/>
            </a:xfrm>
            <a:prstGeom prst="line">
              <a:avLst/>
            </a:prstGeom>
            <a:noFill/>
            <a:ln w="38100">
              <a:solidFill>
                <a:srgbClr val="FF0000"/>
              </a:solidFill>
              <a:round/>
              <a:headEnd/>
              <a:tailEnd/>
            </a:ln>
          </p:spPr>
          <p:txBody>
            <a:bodyPr>
              <a:spAutoFit/>
            </a:bodyPr>
            <a:lstStyle/>
            <a:p>
              <a:endParaRPr lang="zh-TW" altLang="en-US"/>
            </a:p>
          </p:txBody>
        </p:sp>
        <p:sp>
          <p:nvSpPr>
            <p:cNvPr id="254993" name="Line 7"/>
            <p:cNvSpPr>
              <a:spLocks noChangeShapeType="1"/>
            </p:cNvSpPr>
            <p:nvPr/>
          </p:nvSpPr>
          <p:spPr bwMode="auto">
            <a:xfrm flipV="1">
              <a:off x="295" y="1117"/>
              <a:ext cx="0" cy="2721"/>
            </a:xfrm>
            <a:prstGeom prst="line">
              <a:avLst/>
            </a:prstGeom>
            <a:noFill/>
            <a:ln w="38100">
              <a:solidFill>
                <a:srgbClr val="FF0000"/>
              </a:solidFill>
              <a:round/>
              <a:headEnd/>
              <a:tailEnd/>
            </a:ln>
          </p:spPr>
          <p:txBody>
            <a:bodyPr>
              <a:spAutoFit/>
            </a:bodyPr>
            <a:lstStyle/>
            <a:p>
              <a:endParaRPr lang="zh-TW" altLang="en-US"/>
            </a:p>
          </p:txBody>
        </p:sp>
      </p:grpSp>
      <p:sp>
        <p:nvSpPr>
          <p:cNvPr id="254981" name="Rectangle 8"/>
          <p:cNvSpPr>
            <a:spLocks noChangeArrowheads="1"/>
          </p:cNvSpPr>
          <p:nvPr/>
        </p:nvSpPr>
        <p:spPr bwMode="auto">
          <a:xfrm>
            <a:off x="1485900" y="1209675"/>
            <a:ext cx="641350" cy="4486275"/>
          </a:xfrm>
          <a:prstGeom prst="rect">
            <a:avLst/>
          </a:prstGeom>
          <a:noFill/>
          <a:ln w="12700" algn="ctr">
            <a:noFill/>
            <a:miter lim="800000"/>
            <a:headEnd/>
            <a:tailEnd/>
          </a:ln>
        </p:spPr>
        <p:txBody>
          <a:bodyPr wrap="none" anchor="ctr">
            <a:spAutoFit/>
          </a:bodyPr>
          <a:lstStyle/>
          <a:p>
            <a:pPr eaLnBrk="0" hangingPunct="0"/>
            <a:r>
              <a:rPr kumimoji="0" lang="zh-TW" altLang="en-US" b="1">
                <a:ea typeface="標楷體" pitchFamily="65" charset="-120"/>
              </a:rPr>
              <a:t>支持</a:t>
            </a: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r>
              <a:rPr kumimoji="0" lang="zh-TW" altLang="en-US" b="1">
                <a:ea typeface="標楷體" pitchFamily="65" charset="-120"/>
              </a:rPr>
              <a:t>中立</a:t>
            </a: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endParaRPr kumimoji="0" lang="zh-TW" altLang="en-US" b="1">
              <a:ea typeface="標楷體" pitchFamily="65" charset="-120"/>
            </a:endParaRPr>
          </a:p>
          <a:p>
            <a:pPr eaLnBrk="0" hangingPunct="0"/>
            <a:r>
              <a:rPr kumimoji="0" lang="zh-TW" altLang="en-US" b="1">
                <a:ea typeface="標楷體" pitchFamily="65" charset="-120"/>
              </a:rPr>
              <a:t>反對</a:t>
            </a:r>
          </a:p>
        </p:txBody>
      </p:sp>
      <p:sp>
        <p:nvSpPr>
          <p:cNvPr id="254982" name="Rectangle 9"/>
          <p:cNvSpPr>
            <a:spLocks noChangeArrowheads="1"/>
          </p:cNvSpPr>
          <p:nvPr/>
        </p:nvSpPr>
        <p:spPr bwMode="auto">
          <a:xfrm>
            <a:off x="1208088" y="2990850"/>
            <a:ext cx="412750" cy="641350"/>
          </a:xfrm>
          <a:prstGeom prst="rect">
            <a:avLst/>
          </a:prstGeom>
          <a:noFill/>
          <a:ln w="12700" algn="ctr">
            <a:noFill/>
            <a:miter lim="800000"/>
            <a:headEnd/>
            <a:tailEnd/>
          </a:ln>
        </p:spPr>
        <p:txBody>
          <a:bodyPr wrap="none" anchor="ctr">
            <a:spAutoFit/>
          </a:bodyPr>
          <a:lstStyle/>
          <a:p>
            <a:pPr eaLnBrk="0" hangingPunct="0"/>
            <a:r>
              <a:rPr kumimoji="0" lang="zh-TW" altLang="en-US" b="1">
                <a:ea typeface="標楷體" pitchFamily="65" charset="-120"/>
              </a:rPr>
              <a:t>態</a:t>
            </a:r>
          </a:p>
          <a:p>
            <a:pPr eaLnBrk="0" hangingPunct="0"/>
            <a:r>
              <a:rPr kumimoji="0" lang="zh-TW" altLang="en-US" b="1">
                <a:ea typeface="標楷體" pitchFamily="65" charset="-120"/>
              </a:rPr>
              <a:t>度</a:t>
            </a:r>
          </a:p>
        </p:txBody>
      </p:sp>
      <p:sp>
        <p:nvSpPr>
          <p:cNvPr id="254983" name="Rectangle 10"/>
          <p:cNvSpPr>
            <a:spLocks noChangeArrowheads="1"/>
          </p:cNvSpPr>
          <p:nvPr/>
        </p:nvSpPr>
        <p:spPr bwMode="auto">
          <a:xfrm>
            <a:off x="2151063" y="5681663"/>
            <a:ext cx="6076950" cy="668337"/>
          </a:xfrm>
          <a:prstGeom prst="rect">
            <a:avLst/>
          </a:prstGeom>
          <a:noFill/>
          <a:ln w="12700" algn="ctr">
            <a:noFill/>
            <a:miter lim="800000"/>
            <a:headEnd/>
            <a:tailEnd/>
          </a:ln>
        </p:spPr>
        <p:txBody>
          <a:bodyPr wrap="none" anchor="ctr">
            <a:spAutoFit/>
          </a:bodyPr>
          <a:lstStyle/>
          <a:p>
            <a:pPr eaLnBrk="0" hangingPunct="0"/>
            <a:r>
              <a:rPr kumimoji="0" lang="zh-TW" altLang="en-US" b="1">
                <a:ea typeface="標楷體" pitchFamily="65" charset="-120"/>
              </a:rPr>
              <a:t>低                                         中                                         高</a:t>
            </a:r>
          </a:p>
          <a:p>
            <a:pPr eaLnBrk="0" hangingPunct="0">
              <a:lnSpc>
                <a:spcPct val="110000"/>
              </a:lnSpc>
            </a:pPr>
            <a:r>
              <a:rPr kumimoji="0" lang="zh-TW" altLang="en-US" b="1">
                <a:ea typeface="標楷體" pitchFamily="65" charset="-120"/>
              </a:rPr>
              <a:t>影響力</a:t>
            </a:r>
          </a:p>
        </p:txBody>
      </p:sp>
      <p:sp>
        <p:nvSpPr>
          <p:cNvPr id="254984" name="Oval 11"/>
          <p:cNvSpPr>
            <a:spLocks noChangeArrowheads="1"/>
          </p:cNvSpPr>
          <p:nvPr/>
        </p:nvSpPr>
        <p:spPr bwMode="auto">
          <a:xfrm>
            <a:off x="4356100" y="3336925"/>
            <a:ext cx="1490663" cy="881063"/>
          </a:xfrm>
          <a:prstGeom prst="ellipse">
            <a:avLst/>
          </a:prstGeom>
          <a:solidFill>
            <a:srgbClr val="008000"/>
          </a:solidFill>
          <a:ln w="12700" algn="ctr">
            <a:solidFill>
              <a:srgbClr val="FF0000"/>
            </a:solidFill>
            <a:round/>
            <a:headEnd/>
            <a:tailEnd/>
          </a:ln>
        </p:spPr>
        <p:txBody>
          <a:bodyPr wrap="none" anchor="ctr">
            <a:spAutoFit/>
          </a:bodyPr>
          <a:lstStyle/>
          <a:p>
            <a:pPr eaLnBrk="0" hangingPunct="0"/>
            <a:r>
              <a:rPr kumimoji="0" lang="zh-TW" altLang="en-US" b="1">
                <a:ea typeface="標楷體" pitchFamily="65" charset="-120"/>
              </a:rPr>
              <a:t>一般文書</a:t>
            </a:r>
          </a:p>
          <a:p>
            <a:pPr eaLnBrk="0" hangingPunct="0"/>
            <a:r>
              <a:rPr kumimoji="0" lang="zh-TW" altLang="en-US" b="1">
                <a:ea typeface="標楷體" pitchFamily="65" charset="-120"/>
              </a:rPr>
              <a:t>作業人員</a:t>
            </a:r>
          </a:p>
        </p:txBody>
      </p:sp>
      <p:sp>
        <p:nvSpPr>
          <p:cNvPr id="254985" name="Oval 12"/>
          <p:cNvSpPr>
            <a:spLocks noChangeArrowheads="1"/>
          </p:cNvSpPr>
          <p:nvPr/>
        </p:nvSpPr>
        <p:spPr bwMode="auto">
          <a:xfrm>
            <a:off x="6011863" y="4508500"/>
            <a:ext cx="2136775" cy="881063"/>
          </a:xfrm>
          <a:prstGeom prst="ellipse">
            <a:avLst/>
          </a:prstGeom>
          <a:solidFill>
            <a:srgbClr val="FF5050"/>
          </a:solidFill>
          <a:ln w="12700" algn="ctr">
            <a:solidFill>
              <a:srgbClr val="FF0000"/>
            </a:solidFill>
            <a:round/>
            <a:headEnd/>
            <a:tailEnd/>
          </a:ln>
        </p:spPr>
        <p:txBody>
          <a:bodyPr wrap="none" anchor="ctr">
            <a:spAutoFit/>
          </a:bodyPr>
          <a:lstStyle/>
          <a:p>
            <a:pPr eaLnBrk="0" hangingPunct="0"/>
            <a:r>
              <a:rPr kumimoji="0" lang="zh-TW" altLang="en-US" b="1">
                <a:ea typeface="標楷體" pitchFamily="65" charset="-120"/>
              </a:rPr>
              <a:t>文書作業系統</a:t>
            </a:r>
          </a:p>
          <a:p>
            <a:pPr eaLnBrk="0" hangingPunct="0"/>
            <a:r>
              <a:rPr kumimoji="0" lang="zh-TW" altLang="en-US" b="1">
                <a:ea typeface="標楷體" pitchFamily="65" charset="-120"/>
              </a:rPr>
              <a:t>開發人員</a:t>
            </a:r>
          </a:p>
        </p:txBody>
      </p:sp>
      <p:sp>
        <p:nvSpPr>
          <p:cNvPr id="254986" name="Line 13"/>
          <p:cNvSpPr>
            <a:spLocks noChangeShapeType="1"/>
          </p:cNvSpPr>
          <p:nvPr/>
        </p:nvSpPr>
        <p:spPr bwMode="auto">
          <a:xfrm flipV="1">
            <a:off x="7092950" y="2924175"/>
            <a:ext cx="0" cy="1584325"/>
          </a:xfrm>
          <a:prstGeom prst="line">
            <a:avLst/>
          </a:prstGeom>
          <a:noFill/>
          <a:ln w="12700">
            <a:solidFill>
              <a:srgbClr val="FF0000"/>
            </a:solidFill>
            <a:round/>
            <a:headEnd/>
            <a:tailEnd type="triangle" w="med" len="med"/>
          </a:ln>
        </p:spPr>
        <p:txBody>
          <a:bodyPr>
            <a:spAutoFit/>
          </a:bodyPr>
          <a:lstStyle/>
          <a:p>
            <a:endParaRPr lang="zh-TW" altLang="en-US"/>
          </a:p>
        </p:txBody>
      </p:sp>
      <p:sp>
        <p:nvSpPr>
          <p:cNvPr id="254987" name="Oval 14"/>
          <p:cNvSpPr>
            <a:spLocks noChangeArrowheads="1"/>
          </p:cNvSpPr>
          <p:nvPr/>
        </p:nvSpPr>
        <p:spPr bwMode="auto">
          <a:xfrm>
            <a:off x="2473325" y="1720850"/>
            <a:ext cx="2136775" cy="881063"/>
          </a:xfrm>
          <a:prstGeom prst="ellipse">
            <a:avLst/>
          </a:prstGeom>
          <a:solidFill>
            <a:schemeClr val="accent1"/>
          </a:solidFill>
          <a:ln w="12700" algn="ctr">
            <a:solidFill>
              <a:srgbClr val="FF0000"/>
            </a:solidFill>
            <a:round/>
            <a:headEnd/>
            <a:tailEnd/>
          </a:ln>
        </p:spPr>
        <p:txBody>
          <a:bodyPr wrap="none" anchor="ctr">
            <a:spAutoFit/>
          </a:bodyPr>
          <a:lstStyle/>
          <a:p>
            <a:pPr eaLnBrk="0" hangingPunct="0"/>
            <a:r>
              <a:rPr kumimoji="0" lang="zh-TW" altLang="en-US" b="1">
                <a:ea typeface="標楷體" pitchFamily="65" charset="-120"/>
              </a:rPr>
              <a:t>執行大量</a:t>
            </a:r>
          </a:p>
          <a:p>
            <a:pPr eaLnBrk="0" hangingPunct="0"/>
            <a:r>
              <a:rPr kumimoji="0" lang="zh-TW" altLang="en-US" b="1">
                <a:ea typeface="標楷體" pitchFamily="65" charset="-120"/>
              </a:rPr>
              <a:t>文書作業人員</a:t>
            </a:r>
          </a:p>
        </p:txBody>
      </p:sp>
      <p:sp>
        <p:nvSpPr>
          <p:cNvPr id="254988" name="Line 15"/>
          <p:cNvSpPr>
            <a:spLocks noChangeShapeType="1"/>
          </p:cNvSpPr>
          <p:nvPr/>
        </p:nvSpPr>
        <p:spPr bwMode="auto">
          <a:xfrm>
            <a:off x="4627563" y="2139950"/>
            <a:ext cx="792162" cy="0"/>
          </a:xfrm>
          <a:prstGeom prst="line">
            <a:avLst/>
          </a:prstGeom>
          <a:noFill/>
          <a:ln w="12700">
            <a:solidFill>
              <a:srgbClr val="FF0000"/>
            </a:solidFill>
            <a:round/>
            <a:headEnd/>
            <a:tailEnd type="triangle" w="med" len="med"/>
          </a:ln>
        </p:spPr>
        <p:txBody>
          <a:bodyPr>
            <a:spAutoFit/>
          </a:bodyPr>
          <a:lstStyle/>
          <a:p>
            <a:endParaRPr lang="zh-TW" altLang="en-US"/>
          </a:p>
        </p:txBody>
      </p:sp>
      <p:cxnSp>
        <p:nvCxnSpPr>
          <p:cNvPr id="254989" name="AutoShape 16"/>
          <p:cNvCxnSpPr>
            <a:cxnSpLocks noChangeShapeType="1"/>
            <a:stCxn id="254984" idx="0"/>
          </p:cNvCxnSpPr>
          <p:nvPr/>
        </p:nvCxnSpPr>
        <p:spPr bwMode="auto">
          <a:xfrm rot="-5400000">
            <a:off x="5192713" y="2382837"/>
            <a:ext cx="863600" cy="1044575"/>
          </a:xfrm>
          <a:prstGeom prst="curvedConnector2">
            <a:avLst/>
          </a:prstGeom>
          <a:noFill/>
          <a:ln w="12700">
            <a:solidFill>
              <a:srgbClr val="FF0000"/>
            </a:solidFill>
            <a:round/>
            <a:headEnd/>
            <a:tailEnd type="triangle" w="med" len="med"/>
          </a:ln>
        </p:spPr>
      </p:cxnSp>
      <p:sp>
        <p:nvSpPr>
          <p:cNvPr id="254990" name="Rectangle 17"/>
          <p:cNvSpPr>
            <a:spLocks noChangeArrowheads="1"/>
          </p:cNvSpPr>
          <p:nvPr/>
        </p:nvSpPr>
        <p:spPr bwMode="auto">
          <a:xfrm>
            <a:off x="4559300" y="1693863"/>
            <a:ext cx="1200150" cy="396875"/>
          </a:xfrm>
          <a:prstGeom prst="rect">
            <a:avLst/>
          </a:prstGeom>
          <a:noFill/>
          <a:ln w="12700" algn="ctr">
            <a:noFill/>
            <a:miter lim="800000"/>
            <a:headEnd/>
            <a:tailEnd/>
          </a:ln>
        </p:spPr>
        <p:txBody>
          <a:bodyPr wrap="none" anchor="ctr">
            <a:spAutoFit/>
          </a:bodyPr>
          <a:lstStyle/>
          <a:p>
            <a:pPr eaLnBrk="0" hangingPunct="0"/>
            <a:r>
              <a:rPr kumimoji="0" lang="zh-TW" altLang="en-US" sz="2000" b="1">
                <a:ea typeface="標楷體" pitchFamily="65" charset="-120"/>
              </a:rPr>
              <a:t>建立合作</a:t>
            </a:r>
          </a:p>
        </p:txBody>
      </p:sp>
      <p:sp>
        <p:nvSpPr>
          <p:cNvPr id="254991" name="Rectangle 18"/>
          <p:cNvSpPr>
            <a:spLocks noChangeArrowheads="1"/>
          </p:cNvSpPr>
          <p:nvPr/>
        </p:nvSpPr>
        <p:spPr bwMode="auto">
          <a:xfrm>
            <a:off x="6156325" y="2205038"/>
            <a:ext cx="1962150" cy="396875"/>
          </a:xfrm>
          <a:prstGeom prst="rect">
            <a:avLst/>
          </a:prstGeom>
          <a:noFill/>
          <a:ln w="12700" algn="ctr">
            <a:noFill/>
            <a:miter lim="800000"/>
            <a:headEnd/>
            <a:tailEnd/>
          </a:ln>
        </p:spPr>
        <p:txBody>
          <a:bodyPr wrap="none" anchor="ctr">
            <a:spAutoFit/>
          </a:bodyPr>
          <a:lstStyle/>
          <a:p>
            <a:pPr eaLnBrk="0" hangingPunct="0"/>
            <a:r>
              <a:rPr kumimoji="0" lang="zh-TW" altLang="en-US" sz="2000" b="1">
                <a:ea typeface="標楷體" pitchFamily="65" charset="-120"/>
              </a:rPr>
              <a:t>說服並建立合作</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pPr>
              <a:defRPr/>
            </a:pPr>
            <a:fld id="{D13AAEF0-7BFC-46E7-9148-A10159668021}" type="slidenum">
              <a:rPr lang="en-US" altLang="zh-TW"/>
              <a:pPr>
                <a:defRPr/>
              </a:pPr>
              <a:t>29</a:t>
            </a:fld>
            <a:endParaRPr lang="en-US" altLang="zh-TW"/>
          </a:p>
        </p:txBody>
      </p:sp>
      <p:sp>
        <p:nvSpPr>
          <p:cNvPr id="1555458" name="Text Box 2"/>
          <p:cNvSpPr txBox="1">
            <a:spLocks noChangeArrowheads="1"/>
          </p:cNvSpPr>
          <p:nvPr/>
        </p:nvSpPr>
        <p:spPr bwMode="auto">
          <a:xfrm>
            <a:off x="304800" y="855663"/>
            <a:ext cx="8504238" cy="5272087"/>
          </a:xfrm>
          <a:prstGeom prst="rect">
            <a:avLst/>
          </a:prstGeom>
          <a:noFill/>
          <a:ln w="9525">
            <a:noFill/>
            <a:miter lim="800000"/>
            <a:headEnd/>
            <a:tailEnd/>
          </a:ln>
        </p:spPr>
        <p:txBody>
          <a:bodyPr wrap="none">
            <a:spAutoFit/>
          </a:bodyPr>
          <a:lstStyle/>
          <a:p>
            <a:pPr algn="l"/>
            <a:r>
              <a:rPr lang="en-US" altLang="zh-TW" sz="2800">
                <a:latin typeface="Times New Roman" pitchFamily="18" charset="0"/>
                <a:ea typeface="標楷體" pitchFamily="65" charset="-120"/>
                <a:sym typeface="Monotype Sorts" pitchFamily="2" charset="2"/>
              </a:rPr>
              <a:t> </a:t>
            </a:r>
            <a:r>
              <a:rPr kumimoji="0" lang="zh-TW" altLang="en-US" sz="2800">
                <a:latin typeface="Times New Roman" pitchFamily="18" charset="0"/>
                <a:ea typeface="標楷體" pitchFamily="65" charset="-120"/>
              </a:rPr>
              <a:t>傳統的</a:t>
            </a:r>
            <a:r>
              <a:rPr kumimoji="0" lang="en-US" altLang="zh-TW" sz="2800">
                <a:latin typeface="Times New Roman" pitchFamily="18" charset="0"/>
                <a:ea typeface="標楷體" pitchFamily="65" charset="-120"/>
              </a:rPr>
              <a:t>SISP</a:t>
            </a:r>
            <a:r>
              <a:rPr kumimoji="0" lang="zh-TW" altLang="en-US" sz="2800">
                <a:latin typeface="Times New Roman" pitchFamily="18" charset="0"/>
                <a:ea typeface="標楷體" pitchFamily="65" charset="-120"/>
              </a:rPr>
              <a:t>著重於找出</a:t>
            </a:r>
            <a:r>
              <a:rPr kumimoji="0" lang="en-US" altLang="zh-TW" sz="2800">
                <a:latin typeface="Times New Roman" pitchFamily="18" charset="0"/>
                <a:ea typeface="標楷體" pitchFamily="65" charset="-120"/>
              </a:rPr>
              <a:t>IS</a:t>
            </a:r>
            <a:r>
              <a:rPr kumimoji="0" lang="zh-TW" altLang="en-US" sz="2800">
                <a:latin typeface="Times New Roman" pitchFamily="18" charset="0"/>
                <a:ea typeface="標楷體" pitchFamily="65" charset="-120"/>
              </a:rPr>
              <a:t>應用組合，然而，在企業</a:t>
            </a:r>
          </a:p>
          <a:p>
            <a:pPr algn="l"/>
            <a:r>
              <a:rPr kumimoji="0" lang="zh-TW" altLang="en-US" sz="2800">
                <a:latin typeface="Times New Roman" pitchFamily="18" charset="0"/>
                <a:ea typeface="標楷體" pitchFamily="65" charset="-120"/>
              </a:rPr>
              <a:t>    規劃程序逐漸走向創造新服務的趨勢中，資訊科技</a:t>
            </a:r>
          </a:p>
          <a:p>
            <a:pPr algn="l"/>
            <a:r>
              <a:rPr kumimoji="0" lang="zh-TW" altLang="en-US" sz="2800">
                <a:latin typeface="Times New Roman" pitchFamily="18" charset="0"/>
                <a:ea typeface="標楷體" pitchFamily="65" charset="-120"/>
              </a:rPr>
              <a:t>    成為企業改造的“</a:t>
            </a:r>
            <a:r>
              <a:rPr kumimoji="0" lang="zh-TW" altLang="en-US" sz="2800" b="1">
                <a:latin typeface="Times New Roman" pitchFamily="18" charset="0"/>
                <a:ea typeface="標楷體" pitchFamily="65" charset="-120"/>
              </a:rPr>
              <a:t>促成者</a:t>
            </a:r>
            <a:r>
              <a:rPr kumimoji="0" lang="zh-TW" altLang="en-US" sz="2800">
                <a:latin typeface="Times New Roman" pitchFamily="18" charset="0"/>
                <a:ea typeface="標楷體" pitchFamily="65" charset="-120"/>
              </a:rPr>
              <a:t>”角色</a:t>
            </a:r>
            <a:r>
              <a:rPr kumimoji="0" lang="zh-TW" altLang="zh-TW" sz="2400">
                <a:latin typeface="Times New Roman" pitchFamily="18" charset="0"/>
                <a:ea typeface="標楷體" pitchFamily="65" charset="-120"/>
              </a:rPr>
              <a:t>。</a:t>
            </a:r>
          </a:p>
          <a:p>
            <a:pPr algn="l"/>
            <a:r>
              <a:rPr lang="zh-TW" altLang="en-US" sz="2800">
                <a:latin typeface="Times New Roman" pitchFamily="18" charset="0"/>
                <a:ea typeface="標楷體" pitchFamily="65" charset="-120"/>
                <a:sym typeface="Monotype Sorts" pitchFamily="2" charset="2"/>
              </a:rPr>
              <a:t> </a:t>
            </a:r>
            <a:r>
              <a:rPr kumimoji="0" lang="zh-TW" altLang="en-US" sz="2800">
                <a:latin typeface="Times New Roman" pitchFamily="18" charset="0"/>
                <a:ea typeface="標楷體" pitchFamily="65" charset="-120"/>
              </a:rPr>
              <a:t>資訊科技提供的潛在策略性機會能促使企業作業流</a:t>
            </a:r>
          </a:p>
          <a:p>
            <a:pPr algn="l"/>
            <a:r>
              <a:rPr kumimoji="0" lang="zh-TW" altLang="en-US" sz="2800">
                <a:latin typeface="Times New Roman" pitchFamily="18" charset="0"/>
                <a:ea typeface="標楷體" pitchFamily="65" charset="-120"/>
              </a:rPr>
              <a:t>    程更有效的設計</a:t>
            </a:r>
            <a:r>
              <a:rPr kumimoji="0" lang="zh-TW" altLang="zh-TW" sz="2400">
                <a:latin typeface="Times New Roman" pitchFamily="18" charset="0"/>
                <a:ea typeface="標楷體" pitchFamily="65" charset="-120"/>
              </a:rPr>
              <a:t>。</a:t>
            </a:r>
            <a:endParaRPr kumimoji="0" lang="zh-TW" altLang="zh-TW" sz="2000">
              <a:latin typeface="Times New Roman" pitchFamily="18" charset="0"/>
              <a:ea typeface="標楷體" pitchFamily="65" charset="-120"/>
            </a:endParaRPr>
          </a:p>
          <a:p>
            <a:pPr algn="l"/>
            <a:r>
              <a:rPr lang="zh-TW" altLang="en-US" sz="2800">
                <a:latin typeface="Times New Roman" pitchFamily="18" charset="0"/>
                <a:ea typeface="標楷體" pitchFamily="65" charset="-120"/>
                <a:sym typeface="Monotype Sorts" pitchFamily="2" charset="2"/>
              </a:rPr>
              <a:t></a:t>
            </a:r>
            <a:r>
              <a:rPr kumimoji="0" lang="zh-TW" altLang="zh-TW" sz="2800">
                <a:latin typeface="Times New Roman" pitchFamily="18" charset="0"/>
                <a:ea typeface="標楷體" pitchFamily="65" charset="-120"/>
              </a:rPr>
              <a:t> </a:t>
            </a:r>
            <a:r>
              <a:rPr kumimoji="0" lang="zh-TW" altLang="en-US" sz="2800">
                <a:solidFill>
                  <a:schemeClr val="hlink"/>
                </a:solidFill>
                <a:latin typeface="Times New Roman" pitchFamily="18" charset="0"/>
                <a:ea typeface="標楷體" pitchFamily="65" charset="-120"/>
              </a:rPr>
              <a:t>企業改造被視為組織性</a:t>
            </a:r>
            <a:r>
              <a:rPr kumimoji="0" lang="en-US" altLang="zh-TW" sz="2800">
                <a:solidFill>
                  <a:schemeClr val="hlink"/>
                </a:solidFill>
                <a:latin typeface="Times New Roman" pitchFamily="18" charset="0"/>
                <a:ea typeface="標楷體" pitchFamily="65" charset="-120"/>
              </a:rPr>
              <a:t>SISP</a:t>
            </a:r>
            <a:r>
              <a:rPr kumimoji="0" lang="zh-TW" altLang="en-US" sz="2800">
                <a:solidFill>
                  <a:schemeClr val="hlink"/>
                </a:solidFill>
                <a:latin typeface="Times New Roman" pitchFamily="18" charset="0"/>
                <a:ea typeface="標楷體" pitchFamily="65" charset="-120"/>
              </a:rPr>
              <a:t>方法</a:t>
            </a:r>
            <a:r>
              <a:rPr kumimoji="0" lang="en-US" altLang="zh-TW" sz="2800">
                <a:latin typeface="Times New Roman" pitchFamily="18" charset="0"/>
                <a:ea typeface="標楷體" pitchFamily="65" charset="-120"/>
              </a:rPr>
              <a:t>(Baker, 1995)</a:t>
            </a:r>
          </a:p>
          <a:p>
            <a:pPr algn="l"/>
            <a:r>
              <a:rPr kumimoji="0" lang="en-US" altLang="zh-TW" sz="2800">
                <a:latin typeface="Times New Roman" pitchFamily="18" charset="0"/>
                <a:ea typeface="標楷體" pitchFamily="65" charset="-120"/>
              </a:rPr>
              <a:t>   </a:t>
            </a:r>
            <a:r>
              <a:rPr lang="en-US" altLang="zh-TW" sz="2800">
                <a:latin typeface="Times New Roman" pitchFamily="18" charset="0"/>
                <a:ea typeface="標楷體" pitchFamily="65" charset="-120"/>
                <a:sym typeface="Wingdings" pitchFamily="2" charset="2"/>
              </a:rPr>
              <a:t> </a:t>
            </a:r>
            <a:r>
              <a:rPr lang="en-US" altLang="zh-TW" sz="2400">
                <a:latin typeface="Times New Roman" pitchFamily="18" charset="0"/>
                <a:ea typeface="標楷體" pitchFamily="65" charset="-120"/>
                <a:sym typeface="Wingdings" pitchFamily="2" charset="2"/>
              </a:rPr>
              <a:t> </a:t>
            </a:r>
            <a:r>
              <a:rPr kumimoji="0" lang="zh-TW" altLang="en-US" sz="2400">
                <a:latin typeface="Times New Roman" pitchFamily="18" charset="0"/>
                <a:ea typeface="標楷體" pitchFamily="65" charset="-120"/>
              </a:rPr>
              <a:t>強調多功能性的團隊</a:t>
            </a:r>
            <a:r>
              <a:rPr kumimoji="0" lang="en-US" altLang="zh-TW" sz="2400">
                <a:latin typeface="Times New Roman" pitchFamily="18" charset="0"/>
                <a:ea typeface="標楷體" pitchFamily="65" charset="-120"/>
              </a:rPr>
              <a:t>(</a:t>
            </a:r>
            <a:r>
              <a:rPr kumimoji="0" lang="zh-TW" altLang="en-US" sz="2400">
                <a:latin typeface="Times New Roman" pitchFamily="18" charset="0"/>
                <a:ea typeface="標楷體" pitchFamily="65" charset="-120"/>
              </a:rPr>
              <a:t>包含資訊系統人員</a:t>
            </a:r>
            <a:r>
              <a:rPr kumimoji="0" lang="en-US" altLang="zh-TW" sz="2400">
                <a:latin typeface="Times New Roman" pitchFamily="18" charset="0"/>
                <a:ea typeface="標楷體" pitchFamily="65" charset="-120"/>
              </a:rPr>
              <a:t>)</a:t>
            </a:r>
            <a:r>
              <a:rPr kumimoji="0" lang="zh-TW" altLang="en-US" sz="2400">
                <a:latin typeface="Times New Roman" pitchFamily="18" charset="0"/>
                <a:ea typeface="標楷體" pitchFamily="65" charset="-120"/>
              </a:rPr>
              <a:t>應緊密結合，以</a:t>
            </a:r>
          </a:p>
          <a:p>
            <a:pPr algn="l"/>
            <a:r>
              <a:rPr kumimoji="0" lang="zh-TW" altLang="en-US" sz="2400">
                <a:latin typeface="Times New Roman" pitchFamily="18" charset="0"/>
                <a:ea typeface="標楷體" pitchFamily="65" charset="-120"/>
              </a:rPr>
              <a:t>         全程負重新設計企業作業流程。</a:t>
            </a:r>
          </a:p>
          <a:p>
            <a:pPr algn="l"/>
            <a:r>
              <a:rPr kumimoji="0" lang="zh-TW" altLang="en-US"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a:t>
            </a:r>
            <a:r>
              <a:rPr kumimoji="0" lang="zh-TW" altLang="en-US" sz="2400">
                <a:latin typeface="Times New Roman" pitchFamily="18" charset="0"/>
                <a:ea typeface="標楷體" pitchFamily="65" charset="-120"/>
              </a:rPr>
              <a:t> 除去非價值性之活動及改善組織溝通，以增進企業服務的</a:t>
            </a:r>
          </a:p>
          <a:p>
            <a:pPr algn="l"/>
            <a:r>
              <a:rPr kumimoji="0" lang="zh-TW" altLang="en-US" sz="2400">
                <a:latin typeface="Times New Roman" pitchFamily="18" charset="0"/>
                <a:ea typeface="標楷體" pitchFamily="65" charset="-120"/>
              </a:rPr>
              <a:t>         效率與效能</a:t>
            </a:r>
            <a:r>
              <a:rPr kumimoji="0" lang="zh-TW" altLang="zh-TW" sz="2400">
                <a:latin typeface="Times New Roman" pitchFamily="18" charset="0"/>
                <a:ea typeface="標楷體" pitchFamily="65" charset="-120"/>
              </a:rPr>
              <a:t>。</a:t>
            </a:r>
            <a:endParaRPr kumimoji="0" lang="zh-TW" altLang="en-US" sz="2400">
              <a:latin typeface="Times New Roman" pitchFamily="18" charset="0"/>
              <a:ea typeface="標楷體" pitchFamily="65" charset="-120"/>
            </a:endParaRPr>
          </a:p>
          <a:p>
            <a:pPr algn="l"/>
            <a:r>
              <a:rPr kumimoji="0" lang="zh-TW" altLang="en-US"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 </a:t>
            </a:r>
            <a:r>
              <a:rPr kumimoji="0" lang="zh-TW" altLang="en-US" sz="2400">
                <a:latin typeface="Times New Roman" pitchFamily="18" charset="0"/>
                <a:ea typeface="標楷體" pitchFamily="65" charset="-120"/>
              </a:rPr>
              <a:t>組織的信念亦須有重大的改變，以幫助學習環境之形成</a:t>
            </a:r>
            <a:r>
              <a:rPr kumimoji="0" lang="zh-TW" altLang="zh-TW" sz="2400">
                <a:latin typeface="Times New Roman" pitchFamily="18" charset="0"/>
                <a:ea typeface="標楷體" pitchFamily="65" charset="-120"/>
              </a:rPr>
              <a:t>。</a:t>
            </a:r>
          </a:p>
          <a:p>
            <a:pPr algn="l"/>
            <a:r>
              <a:rPr kumimoji="0" lang="zh-TW" altLang="zh-TW" sz="2400">
                <a:latin typeface="Times New Roman" pitchFamily="18" charset="0"/>
                <a:ea typeface="標楷體" pitchFamily="65" charset="-120"/>
              </a:rPr>
              <a:t>     </a:t>
            </a:r>
            <a:r>
              <a:rPr lang="zh-TW" altLang="en-US" sz="2400">
                <a:latin typeface="Times New Roman" pitchFamily="18" charset="0"/>
                <a:ea typeface="標楷體" pitchFamily="65" charset="-120"/>
                <a:sym typeface="Wingdings" pitchFamily="2" charset="2"/>
              </a:rPr>
              <a:t> </a:t>
            </a:r>
            <a:r>
              <a:rPr kumimoji="0" lang="zh-TW" altLang="en-US" sz="2400">
                <a:latin typeface="Times New Roman" pitchFamily="18" charset="0"/>
                <a:ea typeface="標楷體" pitchFamily="65" charset="-120"/>
              </a:rPr>
              <a:t>造成組織能更容易找出必要之資訊系統，進而達成企業目</a:t>
            </a:r>
          </a:p>
          <a:p>
            <a:pPr algn="l"/>
            <a:r>
              <a:rPr kumimoji="0" lang="zh-TW" altLang="en-US" sz="2400">
                <a:latin typeface="Times New Roman" pitchFamily="18" charset="0"/>
                <a:ea typeface="標楷體" pitchFamily="65" charset="-120"/>
              </a:rPr>
              <a:t>         標</a:t>
            </a:r>
            <a:r>
              <a:rPr kumimoji="0" lang="zh-TW" altLang="zh-TW" sz="2400">
                <a:latin typeface="Times New Roman" pitchFamily="18" charset="0"/>
                <a:ea typeface="標楷體" pitchFamily="65" charset="-120"/>
              </a:rPr>
              <a:t>。</a:t>
            </a:r>
            <a:endParaRPr kumimoji="0" lang="zh-TW" altLang="en-US" sz="2400">
              <a:latin typeface="Times New Roman" pitchFamily="18" charset="0"/>
              <a:ea typeface="標楷體" pitchFamily="65" charset="-120"/>
            </a:endParaRPr>
          </a:p>
        </p:txBody>
      </p:sp>
      <p:sp>
        <p:nvSpPr>
          <p:cNvPr id="256004" name="Line 3"/>
          <p:cNvSpPr>
            <a:spLocks noChangeShapeType="1"/>
          </p:cNvSpPr>
          <p:nvPr/>
        </p:nvSpPr>
        <p:spPr bwMode="auto">
          <a:xfrm>
            <a:off x="228600" y="6096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56005" name="Text Box 4"/>
          <p:cNvSpPr txBox="1">
            <a:spLocks noChangeArrowheads="1"/>
          </p:cNvSpPr>
          <p:nvPr/>
        </p:nvSpPr>
        <p:spPr bwMode="auto">
          <a:xfrm>
            <a:off x="228600" y="0"/>
            <a:ext cx="3321050" cy="579438"/>
          </a:xfrm>
          <a:prstGeom prst="rect">
            <a:avLst/>
          </a:prstGeom>
          <a:noFill/>
          <a:ln w="9525">
            <a:noFill/>
            <a:miter lim="800000"/>
            <a:headEnd/>
            <a:tailEnd/>
          </a:ln>
        </p:spPr>
        <p:txBody>
          <a:bodyPr wrap="none">
            <a:spAutoFit/>
          </a:bodyPr>
          <a:lstStyle/>
          <a:p>
            <a:pPr algn="l"/>
            <a:r>
              <a:rPr lang="en-US" altLang="zh-TW" sz="3200" b="1">
                <a:latin typeface="標楷體" pitchFamily="65" charset="-120"/>
                <a:ea typeface="標楷體" pitchFamily="65" charset="-120"/>
                <a:sym typeface="Wingdings" pitchFamily="2" charset="2"/>
              </a:rPr>
              <a:t> </a:t>
            </a:r>
            <a:r>
              <a:rPr lang="zh-TW" altLang="en-US" sz="3200" b="1">
                <a:latin typeface="標楷體" pitchFamily="65" charset="-120"/>
                <a:ea typeface="標楷體" pitchFamily="65" charset="-120"/>
                <a:sym typeface="Wingdings" pitchFamily="2" charset="2"/>
              </a:rPr>
              <a:t>企業改造程序</a:t>
            </a:r>
            <a:endParaRPr lang="zh-TW" altLang="en-US" sz="2400">
              <a:latin typeface="標楷體" pitchFamily="65" charset="-12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5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5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55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55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5545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5545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5545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5545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55545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55545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55545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555458">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55545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5458"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投影片編號版面配置區 4"/>
          <p:cNvSpPr>
            <a:spLocks noGrp="1"/>
          </p:cNvSpPr>
          <p:nvPr>
            <p:ph type="sldNum" sz="quarter" idx="12"/>
          </p:nvPr>
        </p:nvSpPr>
        <p:spPr/>
        <p:txBody>
          <a:bodyPr/>
          <a:lstStyle/>
          <a:p>
            <a:pPr>
              <a:defRPr/>
            </a:pPr>
            <a:fld id="{5B3FB9AD-6BA7-49E1-92F1-AB9C0FB1DD8A}" type="slidenum">
              <a:rPr lang="en-US" altLang="zh-TW"/>
              <a:pPr>
                <a:defRPr/>
              </a:pPr>
              <a:t>3</a:t>
            </a:fld>
            <a:endParaRPr lang="en-US" altLang="zh-TW"/>
          </a:p>
        </p:txBody>
      </p:sp>
      <p:sp>
        <p:nvSpPr>
          <p:cNvPr id="229379" name="Rectangle 2"/>
          <p:cNvSpPr>
            <a:spLocks noChangeArrowheads="1"/>
          </p:cNvSpPr>
          <p:nvPr/>
        </p:nvSpPr>
        <p:spPr bwMode="auto">
          <a:xfrm>
            <a:off x="1258888" y="1773238"/>
            <a:ext cx="6481762" cy="3743325"/>
          </a:xfrm>
          <a:prstGeom prst="rect">
            <a:avLst/>
          </a:prstGeom>
          <a:solidFill>
            <a:srgbClr val="FFFF00"/>
          </a:solidFill>
          <a:ln w="9525">
            <a:solidFill>
              <a:schemeClr val="tx1"/>
            </a:solidFill>
            <a:miter lim="800000"/>
            <a:headEnd/>
            <a:tailEnd/>
          </a:ln>
        </p:spPr>
        <p:txBody>
          <a:bodyPr wrap="none" anchor="ctr"/>
          <a:lstStyle/>
          <a:p>
            <a:endParaRPr lang="zh-TW" altLang="en-US"/>
          </a:p>
        </p:txBody>
      </p:sp>
      <p:sp>
        <p:nvSpPr>
          <p:cNvPr id="229380" name="AutoShape 3"/>
          <p:cNvSpPr>
            <a:spLocks noChangeAspect="1" noChangeArrowheads="1" noTextEdit="1"/>
          </p:cNvSpPr>
          <p:nvPr/>
        </p:nvSpPr>
        <p:spPr bwMode="auto">
          <a:xfrm>
            <a:off x="1393825" y="1333500"/>
            <a:ext cx="6356350" cy="4184650"/>
          </a:xfrm>
          <a:prstGeom prst="rect">
            <a:avLst/>
          </a:prstGeom>
          <a:noFill/>
          <a:ln w="9525">
            <a:noFill/>
            <a:miter lim="800000"/>
            <a:headEnd/>
            <a:tailEnd/>
          </a:ln>
        </p:spPr>
        <p:txBody>
          <a:bodyPr/>
          <a:lstStyle/>
          <a:p>
            <a:endParaRPr lang="zh-TW" altLang="en-US"/>
          </a:p>
        </p:txBody>
      </p:sp>
      <p:sp>
        <p:nvSpPr>
          <p:cNvPr id="1729540" name="Rectangle 4"/>
          <p:cNvSpPr>
            <a:spLocks noChangeArrowheads="1"/>
          </p:cNvSpPr>
          <p:nvPr/>
        </p:nvSpPr>
        <p:spPr bwMode="auto">
          <a:xfrm>
            <a:off x="4240213" y="3436938"/>
            <a:ext cx="711200"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企業</a:t>
            </a:r>
            <a:r>
              <a:rPr lang="en-US" altLang="zh-TW" sz="1600" b="1">
                <a:solidFill>
                  <a:srgbClr val="000000"/>
                </a:solidFill>
                <a:latin typeface="標楷體" pitchFamily="65" charset="-120"/>
                <a:ea typeface="標楷體" pitchFamily="65" charset="-120"/>
              </a:rPr>
              <a:t>e</a:t>
            </a:r>
            <a:r>
              <a:rPr lang="zh-TW" altLang="en-US" sz="1600" b="1">
                <a:solidFill>
                  <a:srgbClr val="000000"/>
                </a:solidFill>
                <a:latin typeface="標楷體" pitchFamily="65" charset="-120"/>
                <a:ea typeface="標楷體" pitchFamily="65" charset="-120"/>
              </a:rPr>
              <a:t>化</a:t>
            </a:r>
            <a:endParaRPr lang="zh-TW" altLang="en-US" sz="1600" b="1"/>
          </a:p>
        </p:txBody>
      </p:sp>
      <p:grpSp>
        <p:nvGrpSpPr>
          <p:cNvPr id="2" name="Group 5"/>
          <p:cNvGrpSpPr>
            <a:grpSpLocks/>
          </p:cNvGrpSpPr>
          <p:nvPr/>
        </p:nvGrpSpPr>
        <p:grpSpPr bwMode="auto">
          <a:xfrm>
            <a:off x="3532188" y="2300288"/>
            <a:ext cx="1079500" cy="1125537"/>
            <a:chOff x="2225" y="1449"/>
            <a:chExt cx="680" cy="709"/>
          </a:xfrm>
        </p:grpSpPr>
        <p:sp>
          <p:nvSpPr>
            <p:cNvPr id="229421" name="Arc 6"/>
            <p:cNvSpPr>
              <a:spLocks/>
            </p:cNvSpPr>
            <p:nvPr/>
          </p:nvSpPr>
          <p:spPr bwMode="auto">
            <a:xfrm>
              <a:off x="2225" y="1449"/>
              <a:ext cx="659" cy="645"/>
            </a:xfrm>
            <a:custGeom>
              <a:avLst/>
              <a:gdLst>
                <a:gd name="T0" fmla="*/ 134 w 21569"/>
                <a:gd name="T1" fmla="*/ 0 h 21149"/>
                <a:gd name="T2" fmla="*/ 659 w 21569"/>
                <a:gd name="T3" fmla="*/ 610 h 21149"/>
                <a:gd name="T4" fmla="*/ 0 w 21569"/>
                <a:gd name="T5" fmla="*/ 645 h 21149"/>
                <a:gd name="T6" fmla="*/ 0 60000 65536"/>
                <a:gd name="T7" fmla="*/ 0 60000 65536"/>
                <a:gd name="T8" fmla="*/ 0 60000 65536"/>
                <a:gd name="T9" fmla="*/ 0 w 21569"/>
                <a:gd name="T10" fmla="*/ 0 h 21149"/>
                <a:gd name="T11" fmla="*/ 21569 w 21569"/>
                <a:gd name="T12" fmla="*/ 21149 h 21149"/>
              </a:gdLst>
              <a:ahLst/>
              <a:cxnLst>
                <a:cxn ang="T6">
                  <a:pos x="T0" y="T1"/>
                </a:cxn>
                <a:cxn ang="T7">
                  <a:pos x="T2" y="T3"/>
                </a:cxn>
                <a:cxn ang="T8">
                  <a:pos x="T4" y="T5"/>
                </a:cxn>
              </a:cxnLst>
              <a:rect l="T9" t="T10" r="T11" b="T12"/>
              <a:pathLst>
                <a:path w="21569" h="21149" fill="none" extrusionOk="0">
                  <a:moveTo>
                    <a:pt x="4390" y="-1"/>
                  </a:moveTo>
                  <a:cubicBezTo>
                    <a:pt x="13989" y="1992"/>
                    <a:pt x="21042" y="10199"/>
                    <a:pt x="21568" y="19989"/>
                  </a:cubicBezTo>
                </a:path>
                <a:path w="21569" h="21149" stroke="0" extrusionOk="0">
                  <a:moveTo>
                    <a:pt x="4390" y="-1"/>
                  </a:moveTo>
                  <a:cubicBezTo>
                    <a:pt x="13989" y="1992"/>
                    <a:pt x="21042" y="10199"/>
                    <a:pt x="21568" y="19989"/>
                  </a:cubicBezTo>
                  <a:lnTo>
                    <a:pt x="0" y="21149"/>
                  </a:lnTo>
                  <a:close/>
                </a:path>
              </a:pathLst>
            </a:custGeom>
            <a:noFill/>
            <a:ln w="11113">
              <a:solidFill>
                <a:srgbClr val="0000FF"/>
              </a:solidFill>
              <a:round/>
              <a:headEnd/>
              <a:tailEnd/>
            </a:ln>
          </p:spPr>
          <p:txBody>
            <a:bodyPr/>
            <a:lstStyle/>
            <a:p>
              <a:endParaRPr lang="zh-TW" altLang="en-US"/>
            </a:p>
          </p:txBody>
        </p:sp>
        <p:sp>
          <p:nvSpPr>
            <p:cNvPr id="229422" name="Freeform 7"/>
            <p:cNvSpPr>
              <a:spLocks/>
            </p:cNvSpPr>
            <p:nvPr/>
          </p:nvSpPr>
          <p:spPr bwMode="auto">
            <a:xfrm>
              <a:off x="2848" y="2052"/>
              <a:ext cx="57" cy="106"/>
            </a:xfrm>
            <a:custGeom>
              <a:avLst/>
              <a:gdLst>
                <a:gd name="T0" fmla="*/ 28 w 57"/>
                <a:gd name="T1" fmla="*/ 106 h 106"/>
                <a:gd name="T2" fmla="*/ 57 w 57"/>
                <a:gd name="T3" fmla="*/ 7 h 106"/>
                <a:gd name="T4" fmla="*/ 0 w 57"/>
                <a:gd name="T5" fmla="*/ 0 h 106"/>
                <a:gd name="T6" fmla="*/ 28 w 57"/>
                <a:gd name="T7" fmla="*/ 106 h 106"/>
                <a:gd name="T8" fmla="*/ 0 60000 65536"/>
                <a:gd name="T9" fmla="*/ 0 60000 65536"/>
                <a:gd name="T10" fmla="*/ 0 60000 65536"/>
                <a:gd name="T11" fmla="*/ 0 60000 65536"/>
                <a:gd name="T12" fmla="*/ 0 w 57"/>
                <a:gd name="T13" fmla="*/ 0 h 106"/>
                <a:gd name="T14" fmla="*/ 57 w 57"/>
                <a:gd name="T15" fmla="*/ 106 h 106"/>
              </a:gdLst>
              <a:ahLst/>
              <a:cxnLst>
                <a:cxn ang="T8">
                  <a:pos x="T0" y="T1"/>
                </a:cxn>
                <a:cxn ang="T9">
                  <a:pos x="T2" y="T3"/>
                </a:cxn>
                <a:cxn ang="T10">
                  <a:pos x="T4" y="T5"/>
                </a:cxn>
                <a:cxn ang="T11">
                  <a:pos x="T6" y="T7"/>
                </a:cxn>
              </a:cxnLst>
              <a:rect l="T12" t="T13" r="T14" b="T15"/>
              <a:pathLst>
                <a:path w="57" h="106">
                  <a:moveTo>
                    <a:pt x="28" y="106"/>
                  </a:moveTo>
                  <a:lnTo>
                    <a:pt x="57" y="7"/>
                  </a:lnTo>
                  <a:lnTo>
                    <a:pt x="0" y="0"/>
                  </a:lnTo>
                  <a:lnTo>
                    <a:pt x="28" y="106"/>
                  </a:lnTo>
                  <a:close/>
                </a:path>
              </a:pathLst>
            </a:custGeom>
            <a:solidFill>
              <a:srgbClr val="0000FF"/>
            </a:solidFill>
            <a:ln w="11113">
              <a:solidFill>
                <a:srgbClr val="0000FF"/>
              </a:solidFill>
              <a:round/>
              <a:headEnd/>
              <a:tailEnd/>
            </a:ln>
          </p:spPr>
          <p:txBody>
            <a:bodyPr/>
            <a:lstStyle/>
            <a:p>
              <a:endParaRPr lang="zh-TW" altLang="en-US"/>
            </a:p>
          </p:txBody>
        </p:sp>
        <p:sp>
          <p:nvSpPr>
            <p:cNvPr id="229423" name="Rectangle 8"/>
            <p:cNvSpPr>
              <a:spLocks noChangeArrowheads="1"/>
            </p:cNvSpPr>
            <p:nvPr/>
          </p:nvSpPr>
          <p:spPr bwMode="auto">
            <a:xfrm>
              <a:off x="2756" y="2002"/>
              <a:ext cx="64"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nvGrpSpPr>
          <p:cNvPr id="3" name="Group 9"/>
          <p:cNvGrpSpPr>
            <a:grpSpLocks/>
          </p:cNvGrpSpPr>
          <p:nvPr/>
        </p:nvGrpSpPr>
        <p:grpSpPr bwMode="auto">
          <a:xfrm>
            <a:off x="2987675" y="3284538"/>
            <a:ext cx="1555750" cy="1695450"/>
            <a:chOff x="1877" y="2094"/>
            <a:chExt cx="980" cy="1068"/>
          </a:xfrm>
        </p:grpSpPr>
        <p:sp>
          <p:nvSpPr>
            <p:cNvPr id="229416" name="Rectangle 10"/>
            <p:cNvSpPr>
              <a:spLocks noChangeArrowheads="1"/>
            </p:cNvSpPr>
            <p:nvPr/>
          </p:nvSpPr>
          <p:spPr bwMode="auto">
            <a:xfrm>
              <a:off x="1884" y="3008"/>
              <a:ext cx="768" cy="154"/>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客戶服務流程</a:t>
              </a:r>
              <a:endParaRPr lang="zh-TW" altLang="en-US" sz="1600" b="1"/>
            </a:p>
          </p:txBody>
        </p:sp>
        <p:grpSp>
          <p:nvGrpSpPr>
            <p:cNvPr id="4" name="Group 11"/>
            <p:cNvGrpSpPr>
              <a:grpSpLocks/>
            </p:cNvGrpSpPr>
            <p:nvPr/>
          </p:nvGrpSpPr>
          <p:grpSpPr bwMode="auto">
            <a:xfrm>
              <a:off x="1877" y="2094"/>
              <a:ext cx="980" cy="1040"/>
              <a:chOff x="1877" y="2094"/>
              <a:chExt cx="980" cy="1040"/>
            </a:xfrm>
          </p:grpSpPr>
          <p:sp>
            <p:nvSpPr>
              <p:cNvPr id="229418" name="Arc 12"/>
              <p:cNvSpPr>
                <a:spLocks/>
              </p:cNvSpPr>
              <p:nvPr/>
            </p:nvSpPr>
            <p:spPr bwMode="auto">
              <a:xfrm>
                <a:off x="1877" y="2094"/>
                <a:ext cx="980" cy="862"/>
              </a:xfrm>
              <a:custGeom>
                <a:avLst/>
                <a:gdLst>
                  <a:gd name="T0" fmla="*/ 980 w 21195"/>
                  <a:gd name="T1" fmla="*/ 192 h 18634"/>
                  <a:gd name="T2" fmla="*/ 505 w 21195"/>
                  <a:gd name="T3" fmla="*/ 862 h 18634"/>
                  <a:gd name="T4" fmla="*/ 0 w 21195"/>
                  <a:gd name="T5" fmla="*/ 0 h 18634"/>
                  <a:gd name="T6" fmla="*/ 0 60000 65536"/>
                  <a:gd name="T7" fmla="*/ 0 60000 65536"/>
                  <a:gd name="T8" fmla="*/ 0 60000 65536"/>
                  <a:gd name="T9" fmla="*/ 0 w 21195"/>
                  <a:gd name="T10" fmla="*/ 0 h 18634"/>
                  <a:gd name="T11" fmla="*/ 21195 w 21195"/>
                  <a:gd name="T12" fmla="*/ 18634 h 18634"/>
                </a:gdLst>
                <a:ahLst/>
                <a:cxnLst>
                  <a:cxn ang="T6">
                    <a:pos x="T0" y="T1"/>
                  </a:cxn>
                  <a:cxn ang="T7">
                    <a:pos x="T2" y="T3"/>
                  </a:cxn>
                  <a:cxn ang="T8">
                    <a:pos x="T4" y="T5"/>
                  </a:cxn>
                </a:cxnLst>
                <a:rect l="T9" t="T10" r="T11" b="T12"/>
                <a:pathLst>
                  <a:path w="21195" h="18634" fill="none" extrusionOk="0">
                    <a:moveTo>
                      <a:pt x="21195" y="4161"/>
                    </a:moveTo>
                    <a:cubicBezTo>
                      <a:pt x="20003" y="10234"/>
                      <a:pt x="16263" y="15503"/>
                      <a:pt x="10924" y="18634"/>
                    </a:cubicBezTo>
                  </a:path>
                  <a:path w="21195" h="18634" stroke="0" extrusionOk="0">
                    <a:moveTo>
                      <a:pt x="21195" y="4161"/>
                    </a:moveTo>
                    <a:cubicBezTo>
                      <a:pt x="20003" y="10234"/>
                      <a:pt x="16263" y="15503"/>
                      <a:pt x="10924" y="18634"/>
                    </a:cubicBezTo>
                    <a:lnTo>
                      <a:pt x="0" y="0"/>
                    </a:lnTo>
                    <a:close/>
                  </a:path>
                </a:pathLst>
              </a:custGeom>
              <a:noFill/>
              <a:ln w="11113">
                <a:solidFill>
                  <a:srgbClr val="0000FF"/>
                </a:solidFill>
                <a:round/>
                <a:headEnd/>
                <a:tailEnd/>
              </a:ln>
            </p:spPr>
            <p:txBody>
              <a:bodyPr/>
              <a:lstStyle/>
              <a:p>
                <a:endParaRPr lang="zh-TW" altLang="en-US"/>
              </a:p>
            </p:txBody>
          </p:sp>
          <p:sp>
            <p:nvSpPr>
              <p:cNvPr id="229419" name="Freeform 13"/>
              <p:cNvSpPr>
                <a:spLocks/>
              </p:cNvSpPr>
              <p:nvPr/>
            </p:nvSpPr>
            <p:spPr bwMode="auto">
              <a:xfrm>
                <a:off x="2295" y="2930"/>
                <a:ext cx="100" cy="71"/>
              </a:xfrm>
              <a:custGeom>
                <a:avLst/>
                <a:gdLst>
                  <a:gd name="T0" fmla="*/ 0 w 100"/>
                  <a:gd name="T1" fmla="*/ 71 h 71"/>
                  <a:gd name="T2" fmla="*/ 100 w 100"/>
                  <a:gd name="T3" fmla="*/ 50 h 71"/>
                  <a:gd name="T4" fmla="*/ 71 w 100"/>
                  <a:gd name="T5" fmla="*/ 0 h 71"/>
                  <a:gd name="T6" fmla="*/ 0 w 100"/>
                  <a:gd name="T7" fmla="*/ 71 h 71"/>
                  <a:gd name="T8" fmla="*/ 0 60000 65536"/>
                  <a:gd name="T9" fmla="*/ 0 60000 65536"/>
                  <a:gd name="T10" fmla="*/ 0 60000 65536"/>
                  <a:gd name="T11" fmla="*/ 0 60000 65536"/>
                  <a:gd name="T12" fmla="*/ 0 w 100"/>
                  <a:gd name="T13" fmla="*/ 0 h 71"/>
                  <a:gd name="T14" fmla="*/ 100 w 100"/>
                  <a:gd name="T15" fmla="*/ 71 h 71"/>
                </a:gdLst>
                <a:ahLst/>
                <a:cxnLst>
                  <a:cxn ang="T8">
                    <a:pos x="T0" y="T1"/>
                  </a:cxn>
                  <a:cxn ang="T9">
                    <a:pos x="T2" y="T3"/>
                  </a:cxn>
                  <a:cxn ang="T10">
                    <a:pos x="T4" y="T5"/>
                  </a:cxn>
                  <a:cxn ang="T11">
                    <a:pos x="T6" y="T7"/>
                  </a:cxn>
                </a:cxnLst>
                <a:rect l="T12" t="T13" r="T14" b="T15"/>
                <a:pathLst>
                  <a:path w="100" h="71">
                    <a:moveTo>
                      <a:pt x="0" y="71"/>
                    </a:moveTo>
                    <a:lnTo>
                      <a:pt x="100" y="50"/>
                    </a:lnTo>
                    <a:lnTo>
                      <a:pt x="71" y="0"/>
                    </a:lnTo>
                    <a:lnTo>
                      <a:pt x="0" y="71"/>
                    </a:lnTo>
                    <a:close/>
                  </a:path>
                </a:pathLst>
              </a:custGeom>
              <a:solidFill>
                <a:srgbClr val="0000FF"/>
              </a:solidFill>
              <a:ln w="11113">
                <a:solidFill>
                  <a:srgbClr val="0000FF"/>
                </a:solidFill>
                <a:round/>
                <a:headEnd/>
                <a:tailEnd/>
              </a:ln>
            </p:spPr>
            <p:txBody>
              <a:bodyPr/>
              <a:lstStyle/>
              <a:p>
                <a:endParaRPr lang="zh-TW" altLang="en-US"/>
              </a:p>
            </p:txBody>
          </p:sp>
          <p:sp>
            <p:nvSpPr>
              <p:cNvPr id="229420" name="Rectangle 14"/>
              <p:cNvSpPr>
                <a:spLocks noChangeArrowheads="1"/>
              </p:cNvSpPr>
              <p:nvPr/>
            </p:nvSpPr>
            <p:spPr bwMode="auto">
              <a:xfrm>
                <a:off x="2395" y="2980"/>
                <a:ext cx="64" cy="154"/>
              </a:xfrm>
              <a:prstGeom prst="rect">
                <a:avLst/>
              </a:prstGeom>
              <a:noFill/>
              <a:ln w="9525">
                <a:noFill/>
                <a:miter lim="800000"/>
                <a:headEnd/>
                <a:tailEnd/>
              </a:ln>
            </p:spPr>
            <p:txBody>
              <a:bodyPr wrap="none" lIns="0" tIns="0" rIns="0" bIns="0">
                <a:spAutoFit/>
              </a:bodyPr>
              <a:lstStyle/>
              <a:p>
                <a:pPr algn="l"/>
                <a:r>
                  <a:rPr lang="en-US" altLang="zh-TW" sz="2400" b="1" baseline="30000">
                    <a:solidFill>
                      <a:srgbClr val="0000FF"/>
                    </a:solidFill>
                    <a:latin typeface="標楷體" pitchFamily="65" charset="-120"/>
                    <a:ea typeface="標楷體" pitchFamily="65" charset="-120"/>
                  </a:rPr>
                  <a:t>+</a:t>
                </a:r>
                <a:endParaRPr lang="en-US" altLang="zh-TW" sz="2400" b="1" baseline="30000"/>
              </a:p>
            </p:txBody>
          </p:sp>
        </p:grpSp>
      </p:grpSp>
      <p:grpSp>
        <p:nvGrpSpPr>
          <p:cNvPr id="5" name="Group 15"/>
          <p:cNvGrpSpPr>
            <a:grpSpLocks/>
          </p:cNvGrpSpPr>
          <p:nvPr/>
        </p:nvGrpSpPr>
        <p:grpSpPr bwMode="auto">
          <a:xfrm>
            <a:off x="1663700" y="3549650"/>
            <a:ext cx="1598613" cy="1274763"/>
            <a:chOff x="1048" y="2236"/>
            <a:chExt cx="1007" cy="803"/>
          </a:xfrm>
        </p:grpSpPr>
        <p:sp>
          <p:nvSpPr>
            <p:cNvPr id="229411" name="Rectangle 16"/>
            <p:cNvSpPr>
              <a:spLocks noChangeArrowheads="1"/>
            </p:cNvSpPr>
            <p:nvPr/>
          </p:nvSpPr>
          <p:spPr bwMode="auto">
            <a:xfrm>
              <a:off x="1048" y="2236"/>
              <a:ext cx="640" cy="154"/>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客戶滿意度</a:t>
              </a:r>
              <a:endParaRPr lang="zh-TW" altLang="en-US" sz="1600" b="1"/>
            </a:p>
          </p:txBody>
        </p:sp>
        <p:grpSp>
          <p:nvGrpSpPr>
            <p:cNvPr id="6" name="Group 17"/>
            <p:cNvGrpSpPr>
              <a:grpSpLocks/>
            </p:cNvGrpSpPr>
            <p:nvPr/>
          </p:nvGrpSpPr>
          <p:grpSpPr bwMode="auto">
            <a:xfrm>
              <a:off x="1261" y="2356"/>
              <a:ext cx="794" cy="683"/>
              <a:chOff x="1261" y="2356"/>
              <a:chExt cx="794" cy="683"/>
            </a:xfrm>
          </p:grpSpPr>
          <p:sp>
            <p:nvSpPr>
              <p:cNvPr id="229413" name="Arc 18"/>
              <p:cNvSpPr>
                <a:spLocks/>
              </p:cNvSpPr>
              <p:nvPr/>
            </p:nvSpPr>
            <p:spPr bwMode="auto">
              <a:xfrm>
                <a:off x="1384" y="2392"/>
                <a:ext cx="671" cy="647"/>
              </a:xfrm>
              <a:custGeom>
                <a:avLst/>
                <a:gdLst>
                  <a:gd name="T0" fmla="*/ 485 w 21523"/>
                  <a:gd name="T1" fmla="*/ 647 h 20764"/>
                  <a:gd name="T2" fmla="*/ 0 w 21523"/>
                  <a:gd name="T3" fmla="*/ 57 h 20764"/>
                  <a:gd name="T4" fmla="*/ 671 w 21523"/>
                  <a:gd name="T5" fmla="*/ 0 h 20764"/>
                  <a:gd name="T6" fmla="*/ 0 60000 65536"/>
                  <a:gd name="T7" fmla="*/ 0 60000 65536"/>
                  <a:gd name="T8" fmla="*/ 0 60000 65536"/>
                  <a:gd name="T9" fmla="*/ 0 w 21523"/>
                  <a:gd name="T10" fmla="*/ 0 h 20764"/>
                  <a:gd name="T11" fmla="*/ 21523 w 21523"/>
                  <a:gd name="T12" fmla="*/ 20764 h 20764"/>
                </a:gdLst>
                <a:ahLst/>
                <a:cxnLst>
                  <a:cxn ang="T6">
                    <a:pos x="T0" y="T1"/>
                  </a:cxn>
                  <a:cxn ang="T7">
                    <a:pos x="T2" y="T3"/>
                  </a:cxn>
                  <a:cxn ang="T8">
                    <a:pos x="T4" y="T5"/>
                  </a:cxn>
                </a:cxnLst>
                <a:rect l="T9" t="T10" r="T11" b="T12"/>
                <a:pathLst>
                  <a:path w="21523" h="20764" fill="none" extrusionOk="0">
                    <a:moveTo>
                      <a:pt x="15571" y="20764"/>
                    </a:moveTo>
                    <a:cubicBezTo>
                      <a:pt x="6953" y="18293"/>
                      <a:pt x="756" y="10755"/>
                      <a:pt x="-1" y="1822"/>
                    </a:cubicBezTo>
                  </a:path>
                  <a:path w="21523" h="20764" stroke="0" extrusionOk="0">
                    <a:moveTo>
                      <a:pt x="15571" y="20764"/>
                    </a:moveTo>
                    <a:cubicBezTo>
                      <a:pt x="6953" y="18293"/>
                      <a:pt x="756" y="10755"/>
                      <a:pt x="-1" y="1822"/>
                    </a:cubicBezTo>
                    <a:lnTo>
                      <a:pt x="21523" y="0"/>
                    </a:lnTo>
                    <a:close/>
                  </a:path>
                </a:pathLst>
              </a:custGeom>
              <a:noFill/>
              <a:ln w="11113">
                <a:solidFill>
                  <a:srgbClr val="0000FF"/>
                </a:solidFill>
                <a:round/>
                <a:headEnd/>
                <a:tailEnd/>
              </a:ln>
            </p:spPr>
            <p:txBody>
              <a:bodyPr/>
              <a:lstStyle/>
              <a:p>
                <a:endParaRPr lang="zh-TW" altLang="en-US"/>
              </a:p>
            </p:txBody>
          </p:sp>
          <p:sp>
            <p:nvSpPr>
              <p:cNvPr id="229414" name="Freeform 19"/>
              <p:cNvSpPr>
                <a:spLocks/>
              </p:cNvSpPr>
              <p:nvPr/>
            </p:nvSpPr>
            <p:spPr bwMode="auto">
              <a:xfrm>
                <a:off x="1353" y="2356"/>
                <a:ext cx="57" cy="100"/>
              </a:xfrm>
              <a:custGeom>
                <a:avLst/>
                <a:gdLst>
                  <a:gd name="T0" fmla="*/ 35 w 57"/>
                  <a:gd name="T1" fmla="*/ 0 h 100"/>
                  <a:gd name="T2" fmla="*/ 0 w 57"/>
                  <a:gd name="T3" fmla="*/ 93 h 100"/>
                  <a:gd name="T4" fmla="*/ 57 w 57"/>
                  <a:gd name="T5" fmla="*/ 100 h 100"/>
                  <a:gd name="T6" fmla="*/ 35 w 57"/>
                  <a:gd name="T7" fmla="*/ 0 h 100"/>
                  <a:gd name="T8" fmla="*/ 0 60000 65536"/>
                  <a:gd name="T9" fmla="*/ 0 60000 65536"/>
                  <a:gd name="T10" fmla="*/ 0 60000 65536"/>
                  <a:gd name="T11" fmla="*/ 0 60000 65536"/>
                  <a:gd name="T12" fmla="*/ 0 w 57"/>
                  <a:gd name="T13" fmla="*/ 0 h 100"/>
                  <a:gd name="T14" fmla="*/ 57 w 57"/>
                  <a:gd name="T15" fmla="*/ 100 h 100"/>
                </a:gdLst>
                <a:ahLst/>
                <a:cxnLst>
                  <a:cxn ang="T8">
                    <a:pos x="T0" y="T1"/>
                  </a:cxn>
                  <a:cxn ang="T9">
                    <a:pos x="T2" y="T3"/>
                  </a:cxn>
                  <a:cxn ang="T10">
                    <a:pos x="T4" y="T5"/>
                  </a:cxn>
                  <a:cxn ang="T11">
                    <a:pos x="T6" y="T7"/>
                  </a:cxn>
                </a:cxnLst>
                <a:rect l="T12" t="T13" r="T14" b="T15"/>
                <a:pathLst>
                  <a:path w="57" h="100">
                    <a:moveTo>
                      <a:pt x="35" y="0"/>
                    </a:moveTo>
                    <a:lnTo>
                      <a:pt x="0" y="93"/>
                    </a:lnTo>
                    <a:lnTo>
                      <a:pt x="57" y="100"/>
                    </a:lnTo>
                    <a:lnTo>
                      <a:pt x="35" y="0"/>
                    </a:lnTo>
                    <a:close/>
                  </a:path>
                </a:pathLst>
              </a:custGeom>
              <a:solidFill>
                <a:srgbClr val="0000FF"/>
              </a:solidFill>
              <a:ln w="11113">
                <a:solidFill>
                  <a:srgbClr val="0000FF"/>
                </a:solidFill>
                <a:round/>
                <a:headEnd/>
                <a:tailEnd/>
              </a:ln>
            </p:spPr>
            <p:txBody>
              <a:bodyPr/>
              <a:lstStyle/>
              <a:p>
                <a:endParaRPr lang="zh-TW" altLang="en-US"/>
              </a:p>
            </p:txBody>
          </p:sp>
          <p:sp>
            <p:nvSpPr>
              <p:cNvPr id="229415" name="Rectangle 20"/>
              <p:cNvSpPr>
                <a:spLocks noChangeArrowheads="1"/>
              </p:cNvSpPr>
              <p:nvPr/>
            </p:nvSpPr>
            <p:spPr bwMode="auto">
              <a:xfrm>
                <a:off x="1261" y="2392"/>
                <a:ext cx="64"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grpSp>
        <p:nvGrpSpPr>
          <p:cNvPr id="7" name="Group 21"/>
          <p:cNvGrpSpPr>
            <a:grpSpLocks/>
          </p:cNvGrpSpPr>
          <p:nvPr/>
        </p:nvGrpSpPr>
        <p:grpSpPr bwMode="auto">
          <a:xfrm>
            <a:off x="2159000" y="2200275"/>
            <a:ext cx="1655763" cy="1338263"/>
            <a:chOff x="1360" y="1386"/>
            <a:chExt cx="1043" cy="843"/>
          </a:xfrm>
        </p:grpSpPr>
        <p:sp>
          <p:nvSpPr>
            <p:cNvPr id="229406" name="Rectangle 22"/>
            <p:cNvSpPr>
              <a:spLocks noChangeArrowheads="1"/>
            </p:cNvSpPr>
            <p:nvPr/>
          </p:nvSpPr>
          <p:spPr bwMode="auto">
            <a:xfrm>
              <a:off x="1891" y="1386"/>
              <a:ext cx="512" cy="154"/>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營運績效</a:t>
              </a:r>
            </a:p>
          </p:txBody>
        </p:sp>
        <p:grpSp>
          <p:nvGrpSpPr>
            <p:cNvPr id="8" name="Group 23"/>
            <p:cNvGrpSpPr>
              <a:grpSpLocks/>
            </p:cNvGrpSpPr>
            <p:nvPr/>
          </p:nvGrpSpPr>
          <p:grpSpPr bwMode="auto">
            <a:xfrm>
              <a:off x="1360" y="1456"/>
              <a:ext cx="659" cy="773"/>
              <a:chOff x="1360" y="1456"/>
              <a:chExt cx="659" cy="773"/>
            </a:xfrm>
          </p:grpSpPr>
          <p:sp>
            <p:nvSpPr>
              <p:cNvPr id="229408" name="Arc 24"/>
              <p:cNvSpPr>
                <a:spLocks/>
              </p:cNvSpPr>
              <p:nvPr/>
            </p:nvSpPr>
            <p:spPr bwMode="auto">
              <a:xfrm>
                <a:off x="1360" y="1487"/>
                <a:ext cx="659" cy="742"/>
              </a:xfrm>
              <a:custGeom>
                <a:avLst/>
                <a:gdLst>
                  <a:gd name="T0" fmla="*/ 13 w 21600"/>
                  <a:gd name="T1" fmla="*/ 742 h 24320"/>
                  <a:gd name="T2" fmla="*/ 419 w 21600"/>
                  <a:gd name="T3" fmla="*/ 0 h 24320"/>
                  <a:gd name="T4" fmla="*/ 659 w 21600"/>
                  <a:gd name="T5" fmla="*/ 614 h 24320"/>
                  <a:gd name="T6" fmla="*/ 0 60000 65536"/>
                  <a:gd name="T7" fmla="*/ 0 60000 65536"/>
                  <a:gd name="T8" fmla="*/ 0 60000 65536"/>
                  <a:gd name="T9" fmla="*/ 0 w 21600"/>
                  <a:gd name="T10" fmla="*/ 0 h 24320"/>
                  <a:gd name="T11" fmla="*/ 21600 w 21600"/>
                  <a:gd name="T12" fmla="*/ 24320 h 24320"/>
                </a:gdLst>
                <a:ahLst/>
                <a:cxnLst>
                  <a:cxn ang="T6">
                    <a:pos x="T0" y="T1"/>
                  </a:cxn>
                  <a:cxn ang="T7">
                    <a:pos x="T2" y="T3"/>
                  </a:cxn>
                  <a:cxn ang="T8">
                    <a:pos x="T4" y="T5"/>
                  </a:cxn>
                </a:cxnLst>
                <a:rect l="T9" t="T10" r="T11" b="T12"/>
                <a:pathLst>
                  <a:path w="21600" h="24320" fill="none" extrusionOk="0">
                    <a:moveTo>
                      <a:pt x="413" y="24319"/>
                    </a:moveTo>
                    <a:cubicBezTo>
                      <a:pt x="138" y="22935"/>
                      <a:pt x="0" y="21526"/>
                      <a:pt x="0" y="20115"/>
                    </a:cubicBezTo>
                    <a:cubicBezTo>
                      <a:pt x="-1" y="11223"/>
                      <a:pt x="5449" y="3239"/>
                      <a:pt x="13729" y="-1"/>
                    </a:cubicBezTo>
                  </a:path>
                  <a:path w="21600" h="24320" stroke="0" extrusionOk="0">
                    <a:moveTo>
                      <a:pt x="413" y="24319"/>
                    </a:moveTo>
                    <a:cubicBezTo>
                      <a:pt x="138" y="22935"/>
                      <a:pt x="0" y="21526"/>
                      <a:pt x="0" y="20115"/>
                    </a:cubicBezTo>
                    <a:cubicBezTo>
                      <a:pt x="-1" y="11223"/>
                      <a:pt x="5449" y="3239"/>
                      <a:pt x="13729" y="-1"/>
                    </a:cubicBezTo>
                    <a:lnTo>
                      <a:pt x="21600" y="20115"/>
                    </a:lnTo>
                    <a:close/>
                  </a:path>
                </a:pathLst>
              </a:custGeom>
              <a:noFill/>
              <a:ln w="11113">
                <a:solidFill>
                  <a:srgbClr val="0000FF"/>
                </a:solidFill>
                <a:round/>
                <a:headEnd/>
                <a:tailEnd/>
              </a:ln>
            </p:spPr>
            <p:txBody>
              <a:bodyPr/>
              <a:lstStyle/>
              <a:p>
                <a:endParaRPr lang="zh-TW" altLang="en-US"/>
              </a:p>
            </p:txBody>
          </p:sp>
          <p:sp>
            <p:nvSpPr>
              <p:cNvPr id="229409" name="Freeform 25"/>
              <p:cNvSpPr>
                <a:spLocks/>
              </p:cNvSpPr>
              <p:nvPr/>
            </p:nvSpPr>
            <p:spPr bwMode="auto">
              <a:xfrm>
                <a:off x="1771" y="1456"/>
                <a:ext cx="106" cy="57"/>
              </a:xfrm>
              <a:custGeom>
                <a:avLst/>
                <a:gdLst>
                  <a:gd name="T0" fmla="*/ 106 w 106"/>
                  <a:gd name="T1" fmla="*/ 8 h 57"/>
                  <a:gd name="T2" fmla="*/ 0 w 106"/>
                  <a:gd name="T3" fmla="*/ 0 h 57"/>
                  <a:gd name="T4" fmla="*/ 14 w 106"/>
                  <a:gd name="T5" fmla="*/ 57 h 57"/>
                  <a:gd name="T6" fmla="*/ 106 w 106"/>
                  <a:gd name="T7" fmla="*/ 8 h 57"/>
                  <a:gd name="T8" fmla="*/ 0 60000 65536"/>
                  <a:gd name="T9" fmla="*/ 0 60000 65536"/>
                  <a:gd name="T10" fmla="*/ 0 60000 65536"/>
                  <a:gd name="T11" fmla="*/ 0 60000 65536"/>
                  <a:gd name="T12" fmla="*/ 0 w 106"/>
                  <a:gd name="T13" fmla="*/ 0 h 57"/>
                  <a:gd name="T14" fmla="*/ 106 w 106"/>
                  <a:gd name="T15" fmla="*/ 57 h 57"/>
                </a:gdLst>
                <a:ahLst/>
                <a:cxnLst>
                  <a:cxn ang="T8">
                    <a:pos x="T0" y="T1"/>
                  </a:cxn>
                  <a:cxn ang="T9">
                    <a:pos x="T2" y="T3"/>
                  </a:cxn>
                  <a:cxn ang="T10">
                    <a:pos x="T4" y="T5"/>
                  </a:cxn>
                  <a:cxn ang="T11">
                    <a:pos x="T6" y="T7"/>
                  </a:cxn>
                </a:cxnLst>
                <a:rect l="T12" t="T13" r="T14" b="T15"/>
                <a:pathLst>
                  <a:path w="106" h="57">
                    <a:moveTo>
                      <a:pt x="106" y="8"/>
                    </a:moveTo>
                    <a:lnTo>
                      <a:pt x="0" y="0"/>
                    </a:lnTo>
                    <a:lnTo>
                      <a:pt x="14" y="57"/>
                    </a:lnTo>
                    <a:lnTo>
                      <a:pt x="106" y="8"/>
                    </a:lnTo>
                    <a:close/>
                  </a:path>
                </a:pathLst>
              </a:custGeom>
              <a:solidFill>
                <a:srgbClr val="0000FF"/>
              </a:solidFill>
              <a:ln w="11113">
                <a:solidFill>
                  <a:srgbClr val="0000FF"/>
                </a:solidFill>
                <a:round/>
                <a:headEnd/>
                <a:tailEnd/>
              </a:ln>
            </p:spPr>
            <p:txBody>
              <a:bodyPr/>
              <a:lstStyle/>
              <a:p>
                <a:endParaRPr lang="zh-TW" altLang="en-US"/>
              </a:p>
            </p:txBody>
          </p:sp>
          <p:sp>
            <p:nvSpPr>
              <p:cNvPr id="229410" name="Rectangle 26"/>
              <p:cNvSpPr>
                <a:spLocks noChangeArrowheads="1"/>
              </p:cNvSpPr>
              <p:nvPr/>
            </p:nvSpPr>
            <p:spPr bwMode="auto">
              <a:xfrm>
                <a:off x="1771" y="1520"/>
                <a:ext cx="64"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grpSp>
        <p:nvGrpSpPr>
          <p:cNvPr id="9" name="Group 27"/>
          <p:cNvGrpSpPr>
            <a:grpSpLocks/>
          </p:cNvGrpSpPr>
          <p:nvPr/>
        </p:nvGrpSpPr>
        <p:grpSpPr bwMode="auto">
          <a:xfrm>
            <a:off x="4594225" y="2570163"/>
            <a:ext cx="1878013" cy="1328737"/>
            <a:chOff x="2894" y="1619"/>
            <a:chExt cx="1183" cy="837"/>
          </a:xfrm>
        </p:grpSpPr>
        <p:sp>
          <p:nvSpPr>
            <p:cNvPr id="229401" name="Rectangle 28"/>
            <p:cNvSpPr>
              <a:spLocks noChangeArrowheads="1"/>
            </p:cNvSpPr>
            <p:nvPr/>
          </p:nvSpPr>
          <p:spPr bwMode="auto">
            <a:xfrm>
              <a:off x="3309" y="1619"/>
              <a:ext cx="768" cy="154"/>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組織架構調整</a:t>
              </a:r>
              <a:endParaRPr lang="zh-TW" altLang="en-US" sz="1600" b="1"/>
            </a:p>
          </p:txBody>
        </p:sp>
        <p:grpSp>
          <p:nvGrpSpPr>
            <p:cNvPr id="10" name="Group 29"/>
            <p:cNvGrpSpPr>
              <a:grpSpLocks/>
            </p:cNvGrpSpPr>
            <p:nvPr/>
          </p:nvGrpSpPr>
          <p:grpSpPr bwMode="auto">
            <a:xfrm>
              <a:off x="2894" y="1740"/>
              <a:ext cx="720" cy="716"/>
              <a:chOff x="2894" y="1740"/>
              <a:chExt cx="720" cy="716"/>
            </a:xfrm>
          </p:grpSpPr>
          <p:sp>
            <p:nvSpPr>
              <p:cNvPr id="229403" name="Arc 30"/>
              <p:cNvSpPr>
                <a:spLocks/>
              </p:cNvSpPr>
              <p:nvPr/>
            </p:nvSpPr>
            <p:spPr bwMode="auto">
              <a:xfrm>
                <a:off x="2894" y="1784"/>
                <a:ext cx="720" cy="672"/>
              </a:xfrm>
              <a:custGeom>
                <a:avLst/>
                <a:gdLst>
                  <a:gd name="T0" fmla="*/ 0 w 19942"/>
                  <a:gd name="T1" fmla="*/ 372 h 18611"/>
                  <a:gd name="T2" fmla="*/ 324 w 19942"/>
                  <a:gd name="T3" fmla="*/ 0 h 18611"/>
                  <a:gd name="T4" fmla="*/ 720 w 19942"/>
                  <a:gd name="T5" fmla="*/ 672 h 18611"/>
                  <a:gd name="T6" fmla="*/ 0 60000 65536"/>
                  <a:gd name="T7" fmla="*/ 0 60000 65536"/>
                  <a:gd name="T8" fmla="*/ 0 60000 65536"/>
                  <a:gd name="T9" fmla="*/ 0 w 19942"/>
                  <a:gd name="T10" fmla="*/ 0 h 18611"/>
                  <a:gd name="T11" fmla="*/ 19942 w 19942"/>
                  <a:gd name="T12" fmla="*/ 18611 h 18611"/>
                </a:gdLst>
                <a:ahLst/>
                <a:cxnLst>
                  <a:cxn ang="T6">
                    <a:pos x="T0" y="T1"/>
                  </a:cxn>
                  <a:cxn ang="T7">
                    <a:pos x="T2" y="T3"/>
                  </a:cxn>
                  <a:cxn ang="T8">
                    <a:pos x="T4" y="T5"/>
                  </a:cxn>
                </a:cxnLst>
                <a:rect l="T9" t="T10" r="T11" b="T12"/>
                <a:pathLst>
                  <a:path w="19942" h="18611" fill="none" extrusionOk="0">
                    <a:moveTo>
                      <a:pt x="0" y="10311"/>
                    </a:moveTo>
                    <a:cubicBezTo>
                      <a:pt x="1797" y="5992"/>
                      <a:pt x="4948" y="2373"/>
                      <a:pt x="8979" y="-1"/>
                    </a:cubicBezTo>
                  </a:path>
                  <a:path w="19942" h="18611" stroke="0" extrusionOk="0">
                    <a:moveTo>
                      <a:pt x="0" y="10311"/>
                    </a:moveTo>
                    <a:cubicBezTo>
                      <a:pt x="1797" y="5992"/>
                      <a:pt x="4948" y="2373"/>
                      <a:pt x="8979" y="-1"/>
                    </a:cubicBezTo>
                    <a:lnTo>
                      <a:pt x="19942" y="18611"/>
                    </a:lnTo>
                    <a:close/>
                  </a:path>
                </a:pathLst>
              </a:custGeom>
              <a:noFill/>
              <a:ln w="11113">
                <a:solidFill>
                  <a:srgbClr val="0000FF"/>
                </a:solidFill>
                <a:round/>
                <a:headEnd/>
                <a:tailEnd/>
              </a:ln>
            </p:spPr>
            <p:txBody>
              <a:bodyPr/>
              <a:lstStyle/>
              <a:p>
                <a:endParaRPr lang="zh-TW" altLang="en-US"/>
              </a:p>
            </p:txBody>
          </p:sp>
          <p:sp>
            <p:nvSpPr>
              <p:cNvPr id="229404" name="Freeform 31"/>
              <p:cNvSpPr>
                <a:spLocks/>
              </p:cNvSpPr>
              <p:nvPr/>
            </p:nvSpPr>
            <p:spPr bwMode="auto">
              <a:xfrm>
                <a:off x="3202" y="1740"/>
                <a:ext cx="107" cy="64"/>
              </a:xfrm>
              <a:custGeom>
                <a:avLst/>
                <a:gdLst>
                  <a:gd name="T0" fmla="*/ 107 w 107"/>
                  <a:gd name="T1" fmla="*/ 0 h 64"/>
                  <a:gd name="T2" fmla="*/ 0 w 107"/>
                  <a:gd name="T3" fmla="*/ 14 h 64"/>
                  <a:gd name="T4" fmla="*/ 29 w 107"/>
                  <a:gd name="T5" fmla="*/ 64 h 64"/>
                  <a:gd name="T6" fmla="*/ 107 w 107"/>
                  <a:gd name="T7" fmla="*/ 0 h 64"/>
                  <a:gd name="T8" fmla="*/ 0 60000 65536"/>
                  <a:gd name="T9" fmla="*/ 0 60000 65536"/>
                  <a:gd name="T10" fmla="*/ 0 60000 65536"/>
                  <a:gd name="T11" fmla="*/ 0 60000 65536"/>
                  <a:gd name="T12" fmla="*/ 0 w 107"/>
                  <a:gd name="T13" fmla="*/ 0 h 64"/>
                  <a:gd name="T14" fmla="*/ 107 w 107"/>
                  <a:gd name="T15" fmla="*/ 64 h 64"/>
                </a:gdLst>
                <a:ahLst/>
                <a:cxnLst>
                  <a:cxn ang="T8">
                    <a:pos x="T0" y="T1"/>
                  </a:cxn>
                  <a:cxn ang="T9">
                    <a:pos x="T2" y="T3"/>
                  </a:cxn>
                  <a:cxn ang="T10">
                    <a:pos x="T4" y="T5"/>
                  </a:cxn>
                  <a:cxn ang="T11">
                    <a:pos x="T6" y="T7"/>
                  </a:cxn>
                </a:cxnLst>
                <a:rect l="T12" t="T13" r="T14" b="T15"/>
                <a:pathLst>
                  <a:path w="107" h="64">
                    <a:moveTo>
                      <a:pt x="107" y="0"/>
                    </a:moveTo>
                    <a:lnTo>
                      <a:pt x="0" y="14"/>
                    </a:lnTo>
                    <a:lnTo>
                      <a:pt x="29" y="64"/>
                    </a:lnTo>
                    <a:lnTo>
                      <a:pt x="107" y="0"/>
                    </a:lnTo>
                    <a:close/>
                  </a:path>
                </a:pathLst>
              </a:custGeom>
              <a:solidFill>
                <a:srgbClr val="0000FF"/>
              </a:solidFill>
              <a:ln w="11113">
                <a:solidFill>
                  <a:srgbClr val="0000FF"/>
                </a:solidFill>
                <a:round/>
                <a:headEnd/>
                <a:tailEnd/>
              </a:ln>
            </p:spPr>
            <p:txBody>
              <a:bodyPr/>
              <a:lstStyle/>
              <a:p>
                <a:endParaRPr lang="zh-TW" altLang="en-US"/>
              </a:p>
            </p:txBody>
          </p:sp>
          <p:sp>
            <p:nvSpPr>
              <p:cNvPr id="229405" name="Rectangle 32"/>
              <p:cNvSpPr>
                <a:spLocks noChangeArrowheads="1"/>
              </p:cNvSpPr>
              <p:nvPr/>
            </p:nvSpPr>
            <p:spPr bwMode="auto">
              <a:xfrm>
                <a:off x="3231" y="1811"/>
                <a:ext cx="64"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grpSp>
        <p:nvGrpSpPr>
          <p:cNvPr id="11" name="Group 33"/>
          <p:cNvGrpSpPr>
            <a:grpSpLocks/>
          </p:cNvGrpSpPr>
          <p:nvPr/>
        </p:nvGrpSpPr>
        <p:grpSpPr bwMode="auto">
          <a:xfrm>
            <a:off x="5489575" y="2674938"/>
            <a:ext cx="1574800" cy="2209800"/>
            <a:chOff x="3458" y="1685"/>
            <a:chExt cx="992" cy="1392"/>
          </a:xfrm>
        </p:grpSpPr>
        <p:sp>
          <p:nvSpPr>
            <p:cNvPr id="229396" name="Rectangle 34"/>
            <p:cNvSpPr>
              <a:spLocks noChangeArrowheads="1"/>
            </p:cNvSpPr>
            <p:nvPr/>
          </p:nvSpPr>
          <p:spPr bwMode="auto">
            <a:xfrm>
              <a:off x="3458" y="2867"/>
              <a:ext cx="512" cy="154"/>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組織士氣</a:t>
              </a:r>
              <a:endParaRPr lang="zh-TW" altLang="en-US" sz="1600" b="1"/>
            </a:p>
          </p:txBody>
        </p:sp>
        <p:grpSp>
          <p:nvGrpSpPr>
            <p:cNvPr id="12" name="Group 35"/>
            <p:cNvGrpSpPr>
              <a:grpSpLocks/>
            </p:cNvGrpSpPr>
            <p:nvPr/>
          </p:nvGrpSpPr>
          <p:grpSpPr bwMode="auto">
            <a:xfrm>
              <a:off x="3812" y="1685"/>
              <a:ext cx="638" cy="1392"/>
              <a:chOff x="3812" y="1685"/>
              <a:chExt cx="638" cy="1392"/>
            </a:xfrm>
          </p:grpSpPr>
          <p:sp>
            <p:nvSpPr>
              <p:cNvPr id="229398" name="Arc 36"/>
              <p:cNvSpPr>
                <a:spLocks/>
              </p:cNvSpPr>
              <p:nvPr/>
            </p:nvSpPr>
            <p:spPr bwMode="auto">
              <a:xfrm>
                <a:off x="3812" y="1685"/>
                <a:ext cx="638" cy="1211"/>
              </a:xfrm>
              <a:custGeom>
                <a:avLst/>
                <a:gdLst>
                  <a:gd name="T0" fmla="*/ 193 w 21600"/>
                  <a:gd name="T1" fmla="*/ 0 h 41017"/>
                  <a:gd name="T2" fmla="*/ 208 w 21600"/>
                  <a:gd name="T3" fmla="*/ 1211 h 41017"/>
                  <a:gd name="T4" fmla="*/ 0 w 21600"/>
                  <a:gd name="T5" fmla="*/ 608 h 41017"/>
                  <a:gd name="T6" fmla="*/ 0 60000 65536"/>
                  <a:gd name="T7" fmla="*/ 0 60000 65536"/>
                  <a:gd name="T8" fmla="*/ 0 60000 65536"/>
                  <a:gd name="T9" fmla="*/ 0 w 21600"/>
                  <a:gd name="T10" fmla="*/ 0 h 41017"/>
                  <a:gd name="T11" fmla="*/ 21600 w 21600"/>
                  <a:gd name="T12" fmla="*/ 41017 h 41017"/>
                </a:gdLst>
                <a:ahLst/>
                <a:cxnLst>
                  <a:cxn ang="T6">
                    <a:pos x="T0" y="T1"/>
                  </a:cxn>
                  <a:cxn ang="T7">
                    <a:pos x="T2" y="T3"/>
                  </a:cxn>
                  <a:cxn ang="T8">
                    <a:pos x="T4" y="T5"/>
                  </a:cxn>
                </a:cxnLst>
                <a:rect l="T9" t="T10" r="T11" b="T12"/>
                <a:pathLst>
                  <a:path w="21600" h="41017" fill="none" extrusionOk="0">
                    <a:moveTo>
                      <a:pt x="6518" y="-1"/>
                    </a:moveTo>
                    <a:cubicBezTo>
                      <a:pt x="15497" y="2842"/>
                      <a:pt x="21600" y="11174"/>
                      <a:pt x="21600" y="20593"/>
                    </a:cubicBezTo>
                    <a:cubicBezTo>
                      <a:pt x="21600" y="29812"/>
                      <a:pt x="15748" y="38015"/>
                      <a:pt x="7030" y="41016"/>
                    </a:cubicBezTo>
                  </a:path>
                  <a:path w="21600" h="41017" stroke="0" extrusionOk="0">
                    <a:moveTo>
                      <a:pt x="6518" y="-1"/>
                    </a:moveTo>
                    <a:cubicBezTo>
                      <a:pt x="15497" y="2842"/>
                      <a:pt x="21600" y="11174"/>
                      <a:pt x="21600" y="20593"/>
                    </a:cubicBezTo>
                    <a:cubicBezTo>
                      <a:pt x="21600" y="29812"/>
                      <a:pt x="15748" y="38015"/>
                      <a:pt x="7030" y="41016"/>
                    </a:cubicBezTo>
                    <a:lnTo>
                      <a:pt x="0" y="20593"/>
                    </a:lnTo>
                    <a:close/>
                  </a:path>
                </a:pathLst>
              </a:custGeom>
              <a:noFill/>
              <a:ln w="11113">
                <a:solidFill>
                  <a:srgbClr val="0000FF"/>
                </a:solidFill>
                <a:round/>
                <a:headEnd/>
                <a:tailEnd/>
              </a:ln>
            </p:spPr>
            <p:txBody>
              <a:bodyPr/>
              <a:lstStyle/>
              <a:p>
                <a:endParaRPr lang="zh-TW" altLang="en-US"/>
              </a:p>
            </p:txBody>
          </p:sp>
          <p:sp>
            <p:nvSpPr>
              <p:cNvPr id="229399" name="Freeform 37"/>
              <p:cNvSpPr>
                <a:spLocks/>
              </p:cNvSpPr>
              <p:nvPr/>
            </p:nvSpPr>
            <p:spPr bwMode="auto">
              <a:xfrm>
                <a:off x="3925" y="2867"/>
                <a:ext cx="100" cy="49"/>
              </a:xfrm>
              <a:custGeom>
                <a:avLst/>
                <a:gdLst>
                  <a:gd name="T0" fmla="*/ 0 w 100"/>
                  <a:gd name="T1" fmla="*/ 49 h 49"/>
                  <a:gd name="T2" fmla="*/ 100 w 100"/>
                  <a:gd name="T3" fmla="*/ 49 h 49"/>
                  <a:gd name="T4" fmla="*/ 85 w 100"/>
                  <a:gd name="T5" fmla="*/ 0 h 49"/>
                  <a:gd name="T6" fmla="*/ 0 w 100"/>
                  <a:gd name="T7" fmla="*/ 49 h 49"/>
                  <a:gd name="T8" fmla="*/ 0 60000 65536"/>
                  <a:gd name="T9" fmla="*/ 0 60000 65536"/>
                  <a:gd name="T10" fmla="*/ 0 60000 65536"/>
                  <a:gd name="T11" fmla="*/ 0 60000 65536"/>
                  <a:gd name="T12" fmla="*/ 0 w 100"/>
                  <a:gd name="T13" fmla="*/ 0 h 49"/>
                  <a:gd name="T14" fmla="*/ 100 w 100"/>
                  <a:gd name="T15" fmla="*/ 49 h 49"/>
                </a:gdLst>
                <a:ahLst/>
                <a:cxnLst>
                  <a:cxn ang="T8">
                    <a:pos x="T0" y="T1"/>
                  </a:cxn>
                  <a:cxn ang="T9">
                    <a:pos x="T2" y="T3"/>
                  </a:cxn>
                  <a:cxn ang="T10">
                    <a:pos x="T4" y="T5"/>
                  </a:cxn>
                  <a:cxn ang="T11">
                    <a:pos x="T6" y="T7"/>
                  </a:cxn>
                </a:cxnLst>
                <a:rect l="T12" t="T13" r="T14" b="T15"/>
                <a:pathLst>
                  <a:path w="100" h="49">
                    <a:moveTo>
                      <a:pt x="0" y="49"/>
                    </a:moveTo>
                    <a:lnTo>
                      <a:pt x="100" y="49"/>
                    </a:lnTo>
                    <a:lnTo>
                      <a:pt x="85" y="0"/>
                    </a:lnTo>
                    <a:lnTo>
                      <a:pt x="0" y="49"/>
                    </a:lnTo>
                    <a:close/>
                  </a:path>
                </a:pathLst>
              </a:custGeom>
              <a:solidFill>
                <a:srgbClr val="0000FF"/>
              </a:solidFill>
              <a:ln w="11113">
                <a:solidFill>
                  <a:srgbClr val="0000FF"/>
                </a:solidFill>
                <a:round/>
                <a:headEnd/>
                <a:tailEnd/>
              </a:ln>
            </p:spPr>
            <p:txBody>
              <a:bodyPr/>
              <a:lstStyle/>
              <a:p>
                <a:endParaRPr lang="zh-TW" altLang="en-US"/>
              </a:p>
            </p:txBody>
          </p:sp>
          <p:sp>
            <p:nvSpPr>
              <p:cNvPr id="229400" name="Rectangle 38"/>
              <p:cNvSpPr>
                <a:spLocks noChangeArrowheads="1"/>
              </p:cNvSpPr>
              <p:nvPr/>
            </p:nvSpPr>
            <p:spPr bwMode="auto">
              <a:xfrm>
                <a:off x="4010" y="2923"/>
                <a:ext cx="64"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grpSp>
        <p:nvGrpSpPr>
          <p:cNvPr id="13" name="Group 39"/>
          <p:cNvGrpSpPr>
            <a:grpSpLocks/>
          </p:cNvGrpSpPr>
          <p:nvPr/>
        </p:nvGrpSpPr>
        <p:grpSpPr bwMode="auto">
          <a:xfrm>
            <a:off x="4572000" y="3629025"/>
            <a:ext cx="962025" cy="1066800"/>
            <a:chOff x="2827" y="2286"/>
            <a:chExt cx="659" cy="672"/>
          </a:xfrm>
        </p:grpSpPr>
        <p:sp>
          <p:nvSpPr>
            <p:cNvPr id="229393" name="Arc 40"/>
            <p:cNvSpPr>
              <a:spLocks/>
            </p:cNvSpPr>
            <p:nvPr/>
          </p:nvSpPr>
          <p:spPr bwMode="auto">
            <a:xfrm>
              <a:off x="2857" y="2328"/>
              <a:ext cx="629" cy="630"/>
            </a:xfrm>
            <a:custGeom>
              <a:avLst/>
              <a:gdLst>
                <a:gd name="T0" fmla="*/ 586 w 21533"/>
                <a:gd name="T1" fmla="*/ 630 h 21549"/>
                <a:gd name="T2" fmla="*/ 0 w 21533"/>
                <a:gd name="T3" fmla="*/ 50 h 21549"/>
                <a:gd name="T4" fmla="*/ 629 w 21533"/>
                <a:gd name="T5" fmla="*/ 0 h 21549"/>
                <a:gd name="T6" fmla="*/ 0 60000 65536"/>
                <a:gd name="T7" fmla="*/ 0 60000 65536"/>
                <a:gd name="T8" fmla="*/ 0 60000 65536"/>
                <a:gd name="T9" fmla="*/ 0 w 21533"/>
                <a:gd name="T10" fmla="*/ 0 h 21549"/>
                <a:gd name="T11" fmla="*/ 21533 w 21533"/>
                <a:gd name="T12" fmla="*/ 21549 h 21549"/>
              </a:gdLst>
              <a:ahLst/>
              <a:cxnLst>
                <a:cxn ang="T6">
                  <a:pos x="T0" y="T1"/>
                </a:cxn>
                <a:cxn ang="T7">
                  <a:pos x="T2" y="T3"/>
                </a:cxn>
                <a:cxn ang="T8">
                  <a:pos x="T4" y="T5"/>
                </a:cxn>
              </a:cxnLst>
              <a:rect l="T9" t="T10" r="T11" b="T12"/>
              <a:pathLst>
                <a:path w="21533" h="21549" fill="none" extrusionOk="0">
                  <a:moveTo>
                    <a:pt x="20048" y="21548"/>
                  </a:moveTo>
                  <a:cubicBezTo>
                    <a:pt x="9373" y="20813"/>
                    <a:pt x="845" y="12372"/>
                    <a:pt x="0" y="1705"/>
                  </a:cubicBezTo>
                </a:path>
                <a:path w="21533" h="21549" stroke="0" extrusionOk="0">
                  <a:moveTo>
                    <a:pt x="20048" y="21548"/>
                  </a:moveTo>
                  <a:cubicBezTo>
                    <a:pt x="9373" y="20813"/>
                    <a:pt x="845" y="12372"/>
                    <a:pt x="0" y="1705"/>
                  </a:cubicBezTo>
                  <a:lnTo>
                    <a:pt x="21533" y="0"/>
                  </a:lnTo>
                  <a:close/>
                </a:path>
              </a:pathLst>
            </a:custGeom>
            <a:noFill/>
            <a:ln w="11113">
              <a:solidFill>
                <a:srgbClr val="0000FF"/>
              </a:solidFill>
              <a:round/>
              <a:headEnd/>
              <a:tailEnd/>
            </a:ln>
          </p:spPr>
          <p:txBody>
            <a:bodyPr/>
            <a:lstStyle/>
            <a:p>
              <a:endParaRPr lang="zh-TW" altLang="en-US"/>
            </a:p>
          </p:txBody>
        </p:sp>
        <p:sp>
          <p:nvSpPr>
            <p:cNvPr id="229394" name="Freeform 41"/>
            <p:cNvSpPr>
              <a:spLocks/>
            </p:cNvSpPr>
            <p:nvPr/>
          </p:nvSpPr>
          <p:spPr bwMode="auto">
            <a:xfrm>
              <a:off x="2827" y="2286"/>
              <a:ext cx="57" cy="99"/>
            </a:xfrm>
            <a:custGeom>
              <a:avLst/>
              <a:gdLst>
                <a:gd name="T0" fmla="*/ 35 w 57"/>
                <a:gd name="T1" fmla="*/ 0 h 99"/>
                <a:gd name="T2" fmla="*/ 0 w 57"/>
                <a:gd name="T3" fmla="*/ 92 h 99"/>
                <a:gd name="T4" fmla="*/ 57 w 57"/>
                <a:gd name="T5" fmla="*/ 99 h 99"/>
                <a:gd name="T6" fmla="*/ 35 w 57"/>
                <a:gd name="T7" fmla="*/ 0 h 99"/>
                <a:gd name="T8" fmla="*/ 0 60000 65536"/>
                <a:gd name="T9" fmla="*/ 0 60000 65536"/>
                <a:gd name="T10" fmla="*/ 0 60000 65536"/>
                <a:gd name="T11" fmla="*/ 0 60000 65536"/>
                <a:gd name="T12" fmla="*/ 0 w 57"/>
                <a:gd name="T13" fmla="*/ 0 h 99"/>
                <a:gd name="T14" fmla="*/ 57 w 57"/>
                <a:gd name="T15" fmla="*/ 99 h 99"/>
              </a:gdLst>
              <a:ahLst/>
              <a:cxnLst>
                <a:cxn ang="T8">
                  <a:pos x="T0" y="T1"/>
                </a:cxn>
                <a:cxn ang="T9">
                  <a:pos x="T2" y="T3"/>
                </a:cxn>
                <a:cxn ang="T10">
                  <a:pos x="T4" y="T5"/>
                </a:cxn>
                <a:cxn ang="T11">
                  <a:pos x="T6" y="T7"/>
                </a:cxn>
              </a:cxnLst>
              <a:rect l="T12" t="T13" r="T14" b="T15"/>
              <a:pathLst>
                <a:path w="57" h="99">
                  <a:moveTo>
                    <a:pt x="35" y="0"/>
                  </a:moveTo>
                  <a:lnTo>
                    <a:pt x="0" y="92"/>
                  </a:lnTo>
                  <a:lnTo>
                    <a:pt x="57" y="99"/>
                  </a:lnTo>
                  <a:lnTo>
                    <a:pt x="35" y="0"/>
                  </a:lnTo>
                  <a:close/>
                </a:path>
              </a:pathLst>
            </a:custGeom>
            <a:solidFill>
              <a:srgbClr val="0000FF"/>
            </a:solidFill>
            <a:ln w="11113">
              <a:solidFill>
                <a:srgbClr val="0000FF"/>
              </a:solidFill>
              <a:round/>
              <a:headEnd/>
              <a:tailEnd/>
            </a:ln>
          </p:spPr>
          <p:txBody>
            <a:bodyPr/>
            <a:lstStyle/>
            <a:p>
              <a:endParaRPr lang="zh-TW" altLang="en-US"/>
            </a:p>
          </p:txBody>
        </p:sp>
        <p:sp>
          <p:nvSpPr>
            <p:cNvPr id="229395" name="Rectangle 42"/>
            <p:cNvSpPr>
              <a:spLocks noChangeArrowheads="1"/>
            </p:cNvSpPr>
            <p:nvPr/>
          </p:nvSpPr>
          <p:spPr bwMode="auto">
            <a:xfrm>
              <a:off x="2919" y="2321"/>
              <a:ext cx="70" cy="154"/>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pic>
        <p:nvPicPr>
          <p:cNvPr id="1729579" name="Picture 43"/>
          <p:cNvPicPr>
            <a:picLocks noChangeAspect="1" noChangeArrowheads="1"/>
          </p:cNvPicPr>
          <p:nvPr/>
        </p:nvPicPr>
        <p:blipFill>
          <a:blip r:embed="rId2"/>
          <a:srcRect/>
          <a:stretch>
            <a:fillRect/>
          </a:stretch>
        </p:blipFill>
        <p:spPr bwMode="auto">
          <a:xfrm>
            <a:off x="3114675" y="3324225"/>
            <a:ext cx="360363" cy="360363"/>
          </a:xfrm>
          <a:prstGeom prst="rect">
            <a:avLst/>
          </a:prstGeom>
          <a:noFill/>
          <a:ln w="9525">
            <a:noFill/>
            <a:miter lim="800000"/>
            <a:headEnd/>
            <a:tailEnd/>
          </a:ln>
        </p:spPr>
      </p:pic>
      <p:pic>
        <p:nvPicPr>
          <p:cNvPr id="1729580" name="Picture 44"/>
          <p:cNvPicPr>
            <a:picLocks noChangeAspect="1" noChangeArrowheads="1"/>
          </p:cNvPicPr>
          <p:nvPr/>
        </p:nvPicPr>
        <p:blipFill>
          <a:blip r:embed="rId3"/>
          <a:srcRect/>
          <a:stretch>
            <a:fillRect/>
          </a:stretch>
        </p:blipFill>
        <p:spPr bwMode="auto">
          <a:xfrm>
            <a:off x="5534025" y="3505200"/>
            <a:ext cx="360363" cy="358775"/>
          </a:xfrm>
          <a:prstGeom prst="rect">
            <a:avLst/>
          </a:prstGeom>
          <a:noFill/>
          <a:ln w="9525">
            <a:noFill/>
            <a:miter lim="800000"/>
            <a:headEnd/>
            <a:tailEnd/>
          </a:ln>
        </p:spPr>
      </p:pic>
      <p:sp>
        <p:nvSpPr>
          <p:cNvPr id="1729581" name="Rectangle 45"/>
          <p:cNvSpPr>
            <a:spLocks noGrp="1" noChangeArrowheads="1"/>
          </p:cNvSpPr>
          <p:nvPr>
            <p:ph type="title"/>
          </p:nvPr>
        </p:nvSpPr>
        <p:spPr/>
        <p:txBody>
          <a:bodyPr/>
          <a:lstStyle/>
          <a:p>
            <a:pPr eaLnBrk="1" hangingPunct="1">
              <a:defRPr/>
            </a:pPr>
            <a:r>
              <a:rPr lang="zh-TW" altLang="en-US" smtClean="0"/>
              <a:t>企業</a:t>
            </a:r>
            <a:r>
              <a:rPr lang="en-US" altLang="zh-TW" smtClean="0"/>
              <a:t>e</a:t>
            </a:r>
            <a:r>
              <a:rPr lang="zh-TW" altLang="en-US" smtClean="0"/>
              <a:t>化的變革</a:t>
            </a:r>
          </a:p>
        </p:txBody>
      </p:sp>
      <p:sp>
        <p:nvSpPr>
          <p:cNvPr id="229392" name="Text Box 46"/>
          <p:cNvSpPr txBox="1">
            <a:spLocks noChangeArrowheads="1"/>
          </p:cNvSpPr>
          <p:nvPr/>
        </p:nvSpPr>
        <p:spPr bwMode="auto">
          <a:xfrm>
            <a:off x="2700338" y="1196975"/>
            <a:ext cx="3206750" cy="519113"/>
          </a:xfrm>
          <a:prstGeom prst="rect">
            <a:avLst/>
          </a:prstGeom>
          <a:noFill/>
          <a:ln w="9525">
            <a:noFill/>
            <a:miter lim="800000"/>
            <a:headEnd/>
            <a:tailEnd/>
          </a:ln>
        </p:spPr>
        <p:txBody>
          <a:bodyPr wrap="none">
            <a:spAutoFit/>
          </a:bodyPr>
          <a:lstStyle/>
          <a:p>
            <a:pPr algn="l"/>
            <a:r>
              <a:rPr lang="zh-TW" altLang="en-US" sz="2800" b="1">
                <a:solidFill>
                  <a:srgbClr val="FFFF00"/>
                </a:solidFill>
                <a:latin typeface="標楷體" pitchFamily="65" charset="-120"/>
                <a:ea typeface="標楷體" pitchFamily="65" charset="-120"/>
              </a:rPr>
              <a:t>企業</a:t>
            </a:r>
            <a:r>
              <a:rPr lang="en-US" altLang="zh-TW" sz="2800" b="1">
                <a:solidFill>
                  <a:srgbClr val="FFFF00"/>
                </a:solidFill>
                <a:latin typeface="標楷體" pitchFamily="65" charset="-120"/>
                <a:ea typeface="標楷體" pitchFamily="65" charset="-120"/>
              </a:rPr>
              <a:t>e</a:t>
            </a:r>
            <a:r>
              <a:rPr lang="zh-TW" altLang="en-US" sz="2800" b="1">
                <a:solidFill>
                  <a:srgbClr val="FFFF00"/>
                </a:solidFill>
                <a:latin typeface="標楷體" pitchFamily="65" charset="-120"/>
                <a:ea typeface="標楷體" pitchFamily="65" charset="-120"/>
              </a:rPr>
              <a:t>化的成長上限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95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295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295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954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投影片編號版面配置區 4"/>
          <p:cNvSpPr>
            <a:spLocks noGrp="1"/>
          </p:cNvSpPr>
          <p:nvPr>
            <p:ph type="sldNum" sz="quarter" idx="12"/>
          </p:nvPr>
        </p:nvSpPr>
        <p:spPr/>
        <p:txBody>
          <a:bodyPr/>
          <a:lstStyle/>
          <a:p>
            <a:pPr>
              <a:defRPr/>
            </a:pPr>
            <a:fld id="{DC88CEAD-255B-4F5B-AD57-007725C631C2}" type="slidenum">
              <a:rPr lang="en-US" altLang="zh-TW"/>
              <a:pPr>
                <a:defRPr/>
              </a:pPr>
              <a:t>30</a:t>
            </a:fld>
            <a:endParaRPr lang="en-US" altLang="zh-TW"/>
          </a:p>
        </p:txBody>
      </p:sp>
      <p:sp>
        <p:nvSpPr>
          <p:cNvPr id="257027" name="Rectangle 2"/>
          <p:cNvSpPr>
            <a:spLocks noChangeArrowheads="1"/>
          </p:cNvSpPr>
          <p:nvPr/>
        </p:nvSpPr>
        <p:spPr bwMode="auto">
          <a:xfrm>
            <a:off x="5221288" y="2493963"/>
            <a:ext cx="574675" cy="2808287"/>
          </a:xfrm>
          <a:prstGeom prst="rect">
            <a:avLst/>
          </a:prstGeom>
          <a:solidFill>
            <a:srgbClr val="CCFFCC"/>
          </a:solidFill>
          <a:ln w="9525">
            <a:noFill/>
            <a:miter lim="800000"/>
            <a:headEnd/>
            <a:tailEnd/>
          </a:ln>
        </p:spPr>
        <p:txBody>
          <a:bodyPr vert="eaVert" wrap="none" anchor="ctr"/>
          <a:lstStyle/>
          <a:p>
            <a:endParaRPr lang="zh-TW" altLang="zh-TW" b="1">
              <a:solidFill>
                <a:schemeClr val="bg2"/>
              </a:solidFill>
              <a:latin typeface="Times New Roman" pitchFamily="18" charset="0"/>
              <a:ea typeface="標楷體" pitchFamily="65" charset="-120"/>
            </a:endParaRPr>
          </a:p>
        </p:txBody>
      </p:sp>
      <p:sp>
        <p:nvSpPr>
          <p:cNvPr id="257028" name="Rectangle 3"/>
          <p:cNvSpPr>
            <a:spLocks noChangeArrowheads="1"/>
          </p:cNvSpPr>
          <p:nvPr/>
        </p:nvSpPr>
        <p:spPr bwMode="auto">
          <a:xfrm>
            <a:off x="5867400" y="2493963"/>
            <a:ext cx="574675" cy="2808287"/>
          </a:xfrm>
          <a:prstGeom prst="rect">
            <a:avLst/>
          </a:prstGeom>
          <a:solidFill>
            <a:srgbClr val="CCFFCC"/>
          </a:solidFill>
          <a:ln w="9525">
            <a:noFill/>
            <a:miter lim="800000"/>
            <a:headEnd/>
            <a:tailEnd/>
          </a:ln>
        </p:spPr>
        <p:txBody>
          <a:bodyPr vert="eaVert" wrap="none" anchor="ctr"/>
          <a:lstStyle/>
          <a:p>
            <a:endParaRPr lang="zh-TW" altLang="zh-TW" b="1">
              <a:solidFill>
                <a:schemeClr val="bg2"/>
              </a:solidFill>
              <a:latin typeface="Times New Roman" pitchFamily="18" charset="0"/>
              <a:ea typeface="標楷體" pitchFamily="65" charset="-120"/>
            </a:endParaRPr>
          </a:p>
        </p:txBody>
      </p:sp>
      <p:sp>
        <p:nvSpPr>
          <p:cNvPr id="257029" name="Rectangle 4"/>
          <p:cNvSpPr>
            <a:spLocks noChangeArrowheads="1"/>
          </p:cNvSpPr>
          <p:nvPr/>
        </p:nvSpPr>
        <p:spPr bwMode="auto">
          <a:xfrm>
            <a:off x="7165975" y="2493963"/>
            <a:ext cx="574675" cy="2808287"/>
          </a:xfrm>
          <a:prstGeom prst="rect">
            <a:avLst/>
          </a:prstGeom>
          <a:solidFill>
            <a:srgbClr val="CCFFCC"/>
          </a:solidFill>
          <a:ln w="9525">
            <a:noFill/>
            <a:miter lim="800000"/>
            <a:headEnd/>
            <a:tailEnd/>
          </a:ln>
        </p:spPr>
        <p:txBody>
          <a:bodyPr vert="eaVert" wrap="none" anchor="ctr"/>
          <a:lstStyle/>
          <a:p>
            <a:endParaRPr lang="zh-TW" altLang="zh-TW" b="1">
              <a:solidFill>
                <a:schemeClr val="bg2"/>
              </a:solidFill>
              <a:latin typeface="Times New Roman" pitchFamily="18" charset="0"/>
              <a:ea typeface="標楷體" pitchFamily="65" charset="-120"/>
            </a:endParaRPr>
          </a:p>
        </p:txBody>
      </p:sp>
      <p:sp>
        <p:nvSpPr>
          <p:cNvPr id="257030" name="Rectangle 5"/>
          <p:cNvSpPr>
            <a:spLocks noChangeArrowheads="1"/>
          </p:cNvSpPr>
          <p:nvPr/>
        </p:nvSpPr>
        <p:spPr bwMode="auto">
          <a:xfrm>
            <a:off x="6516688" y="2493963"/>
            <a:ext cx="574675" cy="2808287"/>
          </a:xfrm>
          <a:prstGeom prst="rect">
            <a:avLst/>
          </a:prstGeom>
          <a:solidFill>
            <a:srgbClr val="CCFFCC"/>
          </a:solidFill>
          <a:ln w="9525">
            <a:noFill/>
            <a:miter lim="800000"/>
            <a:headEnd/>
            <a:tailEnd/>
          </a:ln>
        </p:spPr>
        <p:txBody>
          <a:bodyPr vert="eaVert" wrap="none" anchor="ctr"/>
          <a:lstStyle/>
          <a:p>
            <a:endParaRPr lang="zh-TW" altLang="zh-TW" b="1">
              <a:solidFill>
                <a:schemeClr val="bg2"/>
              </a:solidFill>
              <a:latin typeface="Times New Roman" pitchFamily="18" charset="0"/>
              <a:ea typeface="標楷體" pitchFamily="65" charset="-120"/>
            </a:endParaRPr>
          </a:p>
        </p:txBody>
      </p:sp>
      <p:sp>
        <p:nvSpPr>
          <p:cNvPr id="257031" name="Rectangle 6"/>
          <p:cNvSpPr>
            <a:spLocks noChangeArrowheads="1"/>
          </p:cNvSpPr>
          <p:nvPr/>
        </p:nvSpPr>
        <p:spPr bwMode="auto">
          <a:xfrm>
            <a:off x="7813675" y="2493963"/>
            <a:ext cx="574675" cy="2808287"/>
          </a:xfrm>
          <a:prstGeom prst="rect">
            <a:avLst/>
          </a:prstGeom>
          <a:solidFill>
            <a:srgbClr val="CCFFCC"/>
          </a:solidFill>
          <a:ln w="9525">
            <a:noFill/>
            <a:miter lim="800000"/>
            <a:headEnd/>
            <a:tailEnd/>
          </a:ln>
        </p:spPr>
        <p:txBody>
          <a:bodyPr vert="eaVert" wrap="none" anchor="ctr"/>
          <a:lstStyle/>
          <a:p>
            <a:endParaRPr lang="zh-TW" altLang="zh-TW" b="1">
              <a:solidFill>
                <a:schemeClr val="bg2"/>
              </a:solidFill>
              <a:latin typeface="Times New Roman" pitchFamily="18" charset="0"/>
              <a:ea typeface="標楷體" pitchFamily="65" charset="-120"/>
            </a:endParaRPr>
          </a:p>
        </p:txBody>
      </p:sp>
      <p:sp>
        <p:nvSpPr>
          <p:cNvPr id="257032" name="Rectangle 7"/>
          <p:cNvSpPr>
            <a:spLocks noChangeArrowheads="1"/>
          </p:cNvSpPr>
          <p:nvPr/>
        </p:nvSpPr>
        <p:spPr bwMode="auto">
          <a:xfrm>
            <a:off x="539750" y="3357563"/>
            <a:ext cx="3527425" cy="504825"/>
          </a:xfrm>
          <a:prstGeom prst="rect">
            <a:avLst/>
          </a:prstGeom>
          <a:solidFill>
            <a:srgbClr val="FFCC99"/>
          </a:solidFill>
          <a:ln w="9525">
            <a:noFill/>
            <a:miter lim="800000"/>
            <a:headEnd/>
            <a:tailEnd/>
          </a:ln>
        </p:spPr>
        <p:txBody>
          <a:bodyPr wrap="none" anchor="ctr"/>
          <a:lstStyle/>
          <a:p>
            <a:endParaRPr lang="zh-TW" altLang="en-US"/>
          </a:p>
        </p:txBody>
      </p:sp>
      <p:sp>
        <p:nvSpPr>
          <p:cNvPr id="257033" name="Rectangle 8"/>
          <p:cNvSpPr>
            <a:spLocks noChangeArrowheads="1"/>
          </p:cNvSpPr>
          <p:nvPr/>
        </p:nvSpPr>
        <p:spPr bwMode="auto">
          <a:xfrm>
            <a:off x="539750" y="3933825"/>
            <a:ext cx="3527425" cy="504825"/>
          </a:xfrm>
          <a:prstGeom prst="rect">
            <a:avLst/>
          </a:prstGeom>
          <a:solidFill>
            <a:srgbClr val="FFCC99"/>
          </a:solidFill>
          <a:ln w="9525">
            <a:noFill/>
            <a:miter lim="800000"/>
            <a:headEnd/>
            <a:tailEnd/>
          </a:ln>
        </p:spPr>
        <p:txBody>
          <a:bodyPr wrap="none" anchor="ctr"/>
          <a:lstStyle/>
          <a:p>
            <a:endParaRPr lang="zh-TW" altLang="en-US"/>
          </a:p>
        </p:txBody>
      </p:sp>
      <p:sp>
        <p:nvSpPr>
          <p:cNvPr id="257034" name="Rectangle 9"/>
          <p:cNvSpPr>
            <a:spLocks noChangeArrowheads="1"/>
          </p:cNvSpPr>
          <p:nvPr/>
        </p:nvSpPr>
        <p:spPr bwMode="auto">
          <a:xfrm>
            <a:off x="539750" y="4510088"/>
            <a:ext cx="3527425" cy="504825"/>
          </a:xfrm>
          <a:prstGeom prst="rect">
            <a:avLst/>
          </a:prstGeom>
          <a:solidFill>
            <a:srgbClr val="FFCC99"/>
          </a:solidFill>
          <a:ln w="9525">
            <a:noFill/>
            <a:miter lim="800000"/>
            <a:headEnd/>
            <a:tailEnd/>
          </a:ln>
        </p:spPr>
        <p:txBody>
          <a:bodyPr wrap="none" anchor="ctr"/>
          <a:lstStyle/>
          <a:p>
            <a:endParaRPr lang="zh-TW" altLang="en-US"/>
          </a:p>
        </p:txBody>
      </p:sp>
      <p:sp>
        <p:nvSpPr>
          <p:cNvPr id="257035" name="Rectangle 10"/>
          <p:cNvSpPr>
            <a:spLocks noChangeArrowheads="1"/>
          </p:cNvSpPr>
          <p:nvPr/>
        </p:nvSpPr>
        <p:spPr bwMode="auto">
          <a:xfrm>
            <a:off x="539750" y="2781300"/>
            <a:ext cx="3527425" cy="504825"/>
          </a:xfrm>
          <a:prstGeom prst="rect">
            <a:avLst/>
          </a:prstGeom>
          <a:solidFill>
            <a:srgbClr val="FFCC99"/>
          </a:solidFill>
          <a:ln w="9525">
            <a:noFill/>
            <a:miter lim="800000"/>
            <a:headEnd/>
            <a:tailEnd/>
          </a:ln>
        </p:spPr>
        <p:txBody>
          <a:bodyPr wrap="none" anchor="ctr"/>
          <a:lstStyle/>
          <a:p>
            <a:endParaRPr lang="zh-TW" altLang="en-US"/>
          </a:p>
        </p:txBody>
      </p:sp>
      <p:sp>
        <p:nvSpPr>
          <p:cNvPr id="2381835" name="Rectangle 11"/>
          <p:cNvSpPr>
            <a:spLocks noGrp="1" noChangeArrowheads="1"/>
          </p:cNvSpPr>
          <p:nvPr>
            <p:ph type="title"/>
          </p:nvPr>
        </p:nvSpPr>
        <p:spPr/>
        <p:txBody>
          <a:bodyPr/>
          <a:lstStyle/>
          <a:p>
            <a:pPr eaLnBrk="1" hangingPunct="1">
              <a:defRPr/>
            </a:pPr>
            <a:r>
              <a:rPr lang="zh-TW" altLang="en-US" smtClean="0"/>
              <a:t>通用汽車流程化架構方案</a:t>
            </a:r>
          </a:p>
        </p:txBody>
      </p:sp>
      <p:sp>
        <p:nvSpPr>
          <p:cNvPr id="2381836" name="Rectangle 12"/>
          <p:cNvSpPr>
            <a:spLocks noChangeArrowheads="1"/>
          </p:cNvSpPr>
          <p:nvPr/>
        </p:nvSpPr>
        <p:spPr bwMode="auto">
          <a:xfrm>
            <a:off x="3276600" y="2493963"/>
            <a:ext cx="574675" cy="2736850"/>
          </a:xfrm>
          <a:prstGeom prst="rect">
            <a:avLst/>
          </a:prstGeom>
          <a:solidFill>
            <a:srgbClr val="CCFFCC"/>
          </a:solidFill>
          <a:ln w="9525">
            <a:solidFill>
              <a:srgbClr val="3366FF"/>
            </a:solidFill>
            <a:miter lim="800000"/>
            <a:headEnd/>
            <a:tailEnd/>
          </a:ln>
          <a:effectLst>
            <a:outerShdw dist="107763" dir="2700000" algn="ctr" rotWithShape="0">
              <a:schemeClr val="bg2">
                <a:alpha val="50000"/>
              </a:schemeClr>
            </a:outerShdw>
          </a:effectLst>
        </p:spPr>
        <p:txBody>
          <a:bodyPr vert="eaVert" wrap="none" anchor="ctr"/>
          <a:lstStyle/>
          <a:p>
            <a:pPr>
              <a:defRPr/>
            </a:pPr>
            <a:r>
              <a:rPr lang="zh-TW" altLang="en-US" b="1">
                <a:solidFill>
                  <a:schemeClr val="bg2"/>
                </a:solidFill>
                <a:latin typeface="Times New Roman" pitchFamily="18" charset="0"/>
                <a:ea typeface="標楷體" pitchFamily="65" charset="-120"/>
              </a:rPr>
              <a:t>汽車生產部門</a:t>
            </a:r>
          </a:p>
        </p:txBody>
      </p:sp>
      <p:sp>
        <p:nvSpPr>
          <p:cNvPr id="2381837" name="Rectangle 13"/>
          <p:cNvSpPr>
            <a:spLocks noChangeArrowheads="1"/>
          </p:cNvSpPr>
          <p:nvPr/>
        </p:nvSpPr>
        <p:spPr bwMode="auto">
          <a:xfrm>
            <a:off x="684213" y="2493963"/>
            <a:ext cx="574675" cy="2736850"/>
          </a:xfrm>
          <a:prstGeom prst="rect">
            <a:avLst/>
          </a:prstGeom>
          <a:solidFill>
            <a:srgbClr val="CCFFCC"/>
          </a:solidFill>
          <a:ln w="9525">
            <a:solidFill>
              <a:srgbClr val="3366FF"/>
            </a:solidFill>
            <a:miter lim="800000"/>
            <a:headEnd/>
            <a:tailEnd/>
          </a:ln>
          <a:effectLst>
            <a:outerShdw dist="107763" dir="2700000" algn="ctr" rotWithShape="0">
              <a:schemeClr val="bg2">
                <a:alpha val="50000"/>
              </a:schemeClr>
            </a:outerShdw>
          </a:effectLst>
        </p:spPr>
        <p:txBody>
          <a:bodyPr vert="eaVert" wrap="none" anchor="ctr"/>
          <a:lstStyle/>
          <a:p>
            <a:pPr>
              <a:defRPr/>
            </a:pPr>
            <a:r>
              <a:rPr lang="zh-TW" altLang="en-US" b="1">
                <a:solidFill>
                  <a:schemeClr val="bg2"/>
                </a:solidFill>
                <a:latin typeface="Times New Roman" pitchFamily="18" charset="0"/>
                <a:ea typeface="標楷體" pitchFamily="65" charset="-120"/>
              </a:rPr>
              <a:t>零件事業體</a:t>
            </a:r>
          </a:p>
        </p:txBody>
      </p:sp>
      <p:sp>
        <p:nvSpPr>
          <p:cNvPr id="2381838" name="Rectangle 14"/>
          <p:cNvSpPr>
            <a:spLocks noChangeArrowheads="1"/>
          </p:cNvSpPr>
          <p:nvPr/>
        </p:nvSpPr>
        <p:spPr bwMode="auto">
          <a:xfrm>
            <a:off x="1981200" y="2493963"/>
            <a:ext cx="574675" cy="2736850"/>
          </a:xfrm>
          <a:prstGeom prst="rect">
            <a:avLst/>
          </a:prstGeom>
          <a:solidFill>
            <a:srgbClr val="CCFFCC"/>
          </a:solidFill>
          <a:ln w="9525">
            <a:solidFill>
              <a:srgbClr val="3366FF"/>
            </a:solidFill>
            <a:miter lim="800000"/>
            <a:headEnd/>
            <a:tailEnd/>
          </a:ln>
          <a:effectLst>
            <a:outerShdw dist="107763" dir="2700000" algn="ctr" rotWithShape="0">
              <a:schemeClr val="bg2">
                <a:alpha val="50000"/>
              </a:schemeClr>
            </a:outerShdw>
          </a:effectLst>
        </p:spPr>
        <p:txBody>
          <a:bodyPr vert="eaVert" wrap="none" anchor="ctr"/>
          <a:lstStyle/>
          <a:p>
            <a:pPr>
              <a:defRPr/>
            </a:pPr>
            <a:r>
              <a:rPr lang="en-US" altLang="zh-TW" b="1">
                <a:solidFill>
                  <a:schemeClr val="bg2"/>
                </a:solidFill>
                <a:latin typeface="Times New Roman" pitchFamily="18" charset="0"/>
                <a:ea typeface="標楷體" pitchFamily="65" charset="-120"/>
              </a:rPr>
              <a:t>OnStar</a:t>
            </a:r>
            <a:r>
              <a:rPr lang="zh-TW" altLang="en-US" b="1">
                <a:solidFill>
                  <a:schemeClr val="bg2"/>
                </a:solidFill>
                <a:latin typeface="Times New Roman" pitchFamily="18" charset="0"/>
                <a:ea typeface="標楷體" pitchFamily="65" charset="-120"/>
              </a:rPr>
              <a:t>事業體</a:t>
            </a:r>
          </a:p>
        </p:txBody>
      </p:sp>
      <p:sp>
        <p:nvSpPr>
          <p:cNvPr id="2381839" name="Rectangle 15"/>
          <p:cNvSpPr>
            <a:spLocks noChangeArrowheads="1"/>
          </p:cNvSpPr>
          <p:nvPr/>
        </p:nvSpPr>
        <p:spPr bwMode="auto">
          <a:xfrm>
            <a:off x="1331913" y="2493963"/>
            <a:ext cx="574675" cy="2736850"/>
          </a:xfrm>
          <a:prstGeom prst="rect">
            <a:avLst/>
          </a:prstGeom>
          <a:solidFill>
            <a:srgbClr val="CCFFCC"/>
          </a:solidFill>
          <a:ln w="9525">
            <a:solidFill>
              <a:srgbClr val="3366FF"/>
            </a:solidFill>
            <a:miter lim="800000"/>
            <a:headEnd/>
            <a:tailEnd/>
          </a:ln>
          <a:effectLst>
            <a:outerShdw dist="107763" dir="2700000" algn="ctr" rotWithShape="0">
              <a:schemeClr val="bg2">
                <a:alpha val="50000"/>
              </a:schemeClr>
            </a:outerShdw>
          </a:effectLst>
        </p:spPr>
        <p:txBody>
          <a:bodyPr vert="eaVert" wrap="none" anchor="ctr"/>
          <a:lstStyle/>
          <a:p>
            <a:pPr>
              <a:defRPr/>
            </a:pPr>
            <a:r>
              <a:rPr lang="en-US" altLang="zh-TW" b="1">
                <a:solidFill>
                  <a:schemeClr val="bg2"/>
                </a:solidFill>
                <a:latin typeface="Times New Roman" pitchFamily="18" charset="0"/>
                <a:ea typeface="標楷體" pitchFamily="65" charset="-120"/>
              </a:rPr>
              <a:t>GMAC</a:t>
            </a:r>
            <a:r>
              <a:rPr lang="zh-TW" altLang="en-US" b="1">
                <a:solidFill>
                  <a:schemeClr val="bg2"/>
                </a:solidFill>
                <a:latin typeface="Times New Roman" pitchFamily="18" charset="0"/>
                <a:ea typeface="標楷體" pitchFamily="65" charset="-120"/>
              </a:rPr>
              <a:t>事業體</a:t>
            </a:r>
          </a:p>
        </p:txBody>
      </p:sp>
      <p:sp>
        <p:nvSpPr>
          <p:cNvPr id="2381840" name="Rectangle 16"/>
          <p:cNvSpPr>
            <a:spLocks noChangeArrowheads="1"/>
          </p:cNvSpPr>
          <p:nvPr/>
        </p:nvSpPr>
        <p:spPr bwMode="auto">
          <a:xfrm>
            <a:off x="2628900" y="2493963"/>
            <a:ext cx="574675" cy="2736850"/>
          </a:xfrm>
          <a:prstGeom prst="rect">
            <a:avLst/>
          </a:prstGeom>
          <a:solidFill>
            <a:srgbClr val="CCFFCC"/>
          </a:solidFill>
          <a:ln w="9525">
            <a:solidFill>
              <a:srgbClr val="3366FF"/>
            </a:solidFill>
            <a:miter lim="800000"/>
            <a:headEnd/>
            <a:tailEnd/>
          </a:ln>
          <a:effectLst>
            <a:outerShdw dist="107763" dir="2700000" algn="ctr" rotWithShape="0">
              <a:schemeClr val="bg2">
                <a:alpha val="50000"/>
              </a:schemeClr>
            </a:outerShdw>
          </a:effectLst>
        </p:spPr>
        <p:txBody>
          <a:bodyPr vert="eaVert" wrap="none" anchor="ctr"/>
          <a:lstStyle/>
          <a:p>
            <a:pPr>
              <a:defRPr/>
            </a:pPr>
            <a:r>
              <a:rPr lang="zh-TW" altLang="en-US" b="1">
                <a:solidFill>
                  <a:schemeClr val="bg2"/>
                </a:solidFill>
                <a:latin typeface="Times New Roman" pitchFamily="18" charset="0"/>
                <a:ea typeface="標楷體" pitchFamily="65" charset="-120"/>
              </a:rPr>
              <a:t>休閒電子與直撥衛星事業體</a:t>
            </a:r>
          </a:p>
        </p:txBody>
      </p:sp>
      <p:sp>
        <p:nvSpPr>
          <p:cNvPr id="257042" name="Rectangle 17"/>
          <p:cNvSpPr>
            <a:spLocks noChangeArrowheads="1"/>
          </p:cNvSpPr>
          <p:nvPr/>
        </p:nvSpPr>
        <p:spPr bwMode="auto">
          <a:xfrm>
            <a:off x="684213" y="1412875"/>
            <a:ext cx="3167062" cy="865188"/>
          </a:xfrm>
          <a:prstGeom prst="rect">
            <a:avLst/>
          </a:prstGeom>
          <a:solidFill>
            <a:schemeClr val="hlink"/>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hlink"/>
            </a:extrusionClr>
          </a:sp3d>
        </p:spPr>
        <p:txBody>
          <a:bodyPr wrap="none" anchor="ctr">
            <a:flatTx/>
          </a:bodyPr>
          <a:lstStyle/>
          <a:p>
            <a:r>
              <a:rPr lang="zh-TW" altLang="en-US" sz="2400" b="1">
                <a:solidFill>
                  <a:srgbClr val="FFFF00"/>
                </a:solidFill>
                <a:latin typeface="標楷體" pitchFamily="65" charset="-120"/>
                <a:ea typeface="標楷體" pitchFamily="65" charset="-120"/>
              </a:rPr>
              <a:t>通用汽車現有架構</a:t>
            </a:r>
          </a:p>
        </p:txBody>
      </p:sp>
      <p:sp>
        <p:nvSpPr>
          <p:cNvPr id="2381842" name="Rectangle 18"/>
          <p:cNvSpPr>
            <a:spLocks noChangeArrowheads="1"/>
          </p:cNvSpPr>
          <p:nvPr/>
        </p:nvSpPr>
        <p:spPr bwMode="auto">
          <a:xfrm>
            <a:off x="4932363" y="3573463"/>
            <a:ext cx="3743325" cy="504825"/>
          </a:xfrm>
          <a:prstGeom prst="rect">
            <a:avLst/>
          </a:prstGeom>
          <a:solidFill>
            <a:srgbClr val="FFCC99"/>
          </a:solidFill>
          <a:ln w="9525">
            <a:solidFill>
              <a:srgbClr val="FF0000"/>
            </a:solidFill>
            <a:miter lim="800000"/>
            <a:headEnd/>
            <a:tailEnd/>
          </a:ln>
          <a:effectLst>
            <a:outerShdw dist="107763" dir="2700000" algn="ctr" rotWithShape="0">
              <a:schemeClr val="bg2">
                <a:alpha val="50000"/>
              </a:schemeClr>
            </a:outerShdw>
          </a:effectLst>
        </p:spPr>
        <p:txBody>
          <a:bodyPr wrap="none" anchor="ctr"/>
          <a:lstStyle/>
          <a:p>
            <a:pPr>
              <a:defRPr/>
            </a:pPr>
            <a:r>
              <a:rPr lang="zh-TW" altLang="en-US" b="1">
                <a:solidFill>
                  <a:schemeClr val="bg2"/>
                </a:solidFill>
                <a:latin typeface="Times New Roman" pitchFamily="18" charset="0"/>
                <a:ea typeface="標楷體" pitchFamily="65" charset="-120"/>
              </a:rPr>
              <a:t>娛樂</a:t>
            </a:r>
            <a:r>
              <a:rPr lang="zh-TW" altLang="en-US" b="1">
                <a:solidFill>
                  <a:schemeClr val="bg2"/>
                </a:solidFill>
                <a:ea typeface="標楷體" pitchFamily="65" charset="-120"/>
              </a:rPr>
              <a:t>價值</a:t>
            </a:r>
            <a:r>
              <a:rPr lang="zh-TW" altLang="en-US" b="1">
                <a:solidFill>
                  <a:schemeClr val="bg2"/>
                </a:solidFill>
                <a:latin typeface="Times New Roman" pitchFamily="18" charset="0"/>
                <a:ea typeface="標楷體" pitchFamily="65" charset="-120"/>
              </a:rPr>
              <a:t>流程</a:t>
            </a:r>
          </a:p>
        </p:txBody>
      </p:sp>
      <p:sp>
        <p:nvSpPr>
          <p:cNvPr id="2381843" name="Rectangle 19"/>
          <p:cNvSpPr>
            <a:spLocks noChangeArrowheads="1"/>
          </p:cNvSpPr>
          <p:nvPr/>
        </p:nvSpPr>
        <p:spPr bwMode="auto">
          <a:xfrm>
            <a:off x="4932363" y="4438650"/>
            <a:ext cx="3743325" cy="504825"/>
          </a:xfrm>
          <a:prstGeom prst="rect">
            <a:avLst/>
          </a:prstGeom>
          <a:solidFill>
            <a:srgbClr val="FFCC99"/>
          </a:solidFill>
          <a:ln w="9525">
            <a:solidFill>
              <a:srgbClr val="FF0000"/>
            </a:solidFill>
            <a:miter lim="800000"/>
            <a:headEnd/>
            <a:tailEnd/>
          </a:ln>
          <a:effectLst>
            <a:outerShdw dist="107763" dir="2700000" algn="ctr" rotWithShape="0">
              <a:schemeClr val="bg2">
                <a:alpha val="50000"/>
              </a:schemeClr>
            </a:outerShdw>
          </a:effectLst>
        </p:spPr>
        <p:txBody>
          <a:bodyPr wrap="none" anchor="ctr"/>
          <a:lstStyle/>
          <a:p>
            <a:pPr>
              <a:defRPr/>
            </a:pPr>
            <a:r>
              <a:rPr lang="zh-TW" altLang="en-US" b="1">
                <a:solidFill>
                  <a:schemeClr val="bg2"/>
                </a:solidFill>
                <a:latin typeface="Times New Roman" pitchFamily="18" charset="0"/>
                <a:ea typeface="標楷體" pitchFamily="65" charset="-120"/>
              </a:rPr>
              <a:t>服務</a:t>
            </a:r>
            <a:r>
              <a:rPr lang="zh-TW" altLang="en-US" b="1">
                <a:solidFill>
                  <a:schemeClr val="bg2"/>
                </a:solidFill>
                <a:ea typeface="標楷體" pitchFamily="65" charset="-120"/>
              </a:rPr>
              <a:t>價值</a:t>
            </a:r>
            <a:r>
              <a:rPr lang="zh-TW" altLang="en-US" b="1">
                <a:solidFill>
                  <a:schemeClr val="bg2"/>
                </a:solidFill>
                <a:latin typeface="Times New Roman" pitchFamily="18" charset="0"/>
                <a:ea typeface="標楷體" pitchFamily="65" charset="-120"/>
              </a:rPr>
              <a:t>流程</a:t>
            </a:r>
          </a:p>
        </p:txBody>
      </p:sp>
      <p:sp>
        <p:nvSpPr>
          <p:cNvPr id="2381844" name="Rectangle 20"/>
          <p:cNvSpPr>
            <a:spLocks noChangeArrowheads="1"/>
          </p:cNvSpPr>
          <p:nvPr/>
        </p:nvSpPr>
        <p:spPr bwMode="auto">
          <a:xfrm>
            <a:off x="4932363" y="2781300"/>
            <a:ext cx="3743325" cy="504825"/>
          </a:xfrm>
          <a:prstGeom prst="rect">
            <a:avLst/>
          </a:prstGeom>
          <a:solidFill>
            <a:srgbClr val="FFCC99"/>
          </a:solidFill>
          <a:ln w="9525">
            <a:solidFill>
              <a:srgbClr val="FF0000"/>
            </a:solidFill>
            <a:miter lim="800000"/>
            <a:headEnd/>
            <a:tailEnd/>
          </a:ln>
          <a:effectLst>
            <a:outerShdw dist="107763" dir="2700000" algn="ctr" rotWithShape="0">
              <a:schemeClr val="bg2">
                <a:alpha val="50000"/>
              </a:schemeClr>
            </a:outerShdw>
          </a:effectLst>
        </p:spPr>
        <p:txBody>
          <a:bodyPr wrap="none" anchor="ctr"/>
          <a:lstStyle/>
          <a:p>
            <a:pPr>
              <a:defRPr/>
            </a:pPr>
            <a:r>
              <a:rPr lang="zh-TW" altLang="en-US" b="1">
                <a:solidFill>
                  <a:schemeClr val="bg2"/>
                </a:solidFill>
                <a:latin typeface="Times New Roman" pitchFamily="18" charset="0"/>
                <a:ea typeface="標楷體" pitchFamily="65" charset="-120"/>
              </a:rPr>
              <a:t>安全價值流程</a:t>
            </a:r>
          </a:p>
        </p:txBody>
      </p:sp>
      <p:sp>
        <p:nvSpPr>
          <p:cNvPr id="257046" name="Rectangle 21"/>
          <p:cNvSpPr>
            <a:spLocks noChangeArrowheads="1"/>
          </p:cNvSpPr>
          <p:nvPr/>
        </p:nvSpPr>
        <p:spPr bwMode="auto">
          <a:xfrm>
            <a:off x="5148263" y="1412875"/>
            <a:ext cx="3167062" cy="865188"/>
          </a:xfrm>
          <a:prstGeom prst="rect">
            <a:avLst/>
          </a:prstGeom>
          <a:solidFill>
            <a:srgbClr val="FF00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FF0000"/>
            </a:extrusionClr>
          </a:sp3d>
        </p:spPr>
        <p:txBody>
          <a:bodyPr wrap="none" anchor="ctr">
            <a:flatTx/>
          </a:bodyPr>
          <a:lstStyle/>
          <a:p>
            <a:r>
              <a:rPr lang="zh-TW" altLang="en-US" sz="2400" b="1">
                <a:solidFill>
                  <a:srgbClr val="FFFF00"/>
                </a:solidFill>
                <a:latin typeface="標楷體" pitchFamily="65" charset="-120"/>
                <a:ea typeface="標楷體" pitchFamily="65" charset="-120"/>
              </a:rPr>
              <a:t>通用汽車流程化架構</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CN" altLang="zh-TW" dirty="0"/>
              <a:t>傳統的策略規劃</a:t>
            </a:r>
            <a:endParaRPr lang="zh-TW" altLang="en-US" dirty="0"/>
          </a:p>
        </p:txBody>
      </p:sp>
      <p:sp>
        <p:nvSpPr>
          <p:cNvPr id="3" name="內容版面配置區 2"/>
          <p:cNvSpPr>
            <a:spLocks noGrp="1"/>
          </p:cNvSpPr>
          <p:nvPr>
            <p:ph idx="1"/>
          </p:nvPr>
        </p:nvSpPr>
        <p:spPr>
          <a:xfrm>
            <a:off x="467544" y="980728"/>
            <a:ext cx="8229600" cy="4495800"/>
          </a:xfrm>
        </p:spPr>
        <p:txBody>
          <a:bodyPr/>
          <a:lstStyle/>
          <a:p>
            <a:r>
              <a:rPr lang="zh-CN" altLang="zh-TW" sz="2400" dirty="0"/>
              <a:t>以傳統的思考方式</a:t>
            </a:r>
            <a:r>
              <a:rPr lang="zh-CN" altLang="zh-TW" sz="2400" dirty="0" smtClean="0"/>
              <a:t>分析一個</a:t>
            </a:r>
            <a:r>
              <a:rPr lang="zh-CN" altLang="zh-TW" sz="2400" dirty="0"/>
              <a:t>複雜的系統，是將它分解為可分析規模的簡單組合，最後再綜合其結果。這</a:t>
            </a:r>
            <a:r>
              <a:rPr lang="zh-CN" altLang="zh-TW" sz="2400" dirty="0" smtClean="0"/>
              <a:t>種精細</a:t>
            </a:r>
            <a:r>
              <a:rPr lang="zh-CN" altLang="zh-TW" sz="2400" dirty="0"/>
              <a:t>的分析方法造就了當前科學與技術的進步；但是當系統進一步變得更複雜時</a:t>
            </a:r>
            <a:r>
              <a:rPr lang="zh-CN" altLang="zh-TW" sz="2400" dirty="0" smtClean="0"/>
              <a:t>，若</a:t>
            </a:r>
            <a:r>
              <a:rPr lang="zh-CN" altLang="zh-TW" sz="2400" dirty="0"/>
              <a:t>再將它化約成簡單的組合，將會失去其中最重要的部分。何以如此？因為當</a:t>
            </a:r>
            <a:r>
              <a:rPr lang="zh-CN" altLang="zh-TW" sz="2400" dirty="0" smtClean="0"/>
              <a:t>系統變得</a:t>
            </a:r>
            <a:r>
              <a:rPr lang="zh-CN" altLang="zh-TW" sz="2400" dirty="0"/>
              <a:t>愈複雜時，它也同時轉換成另一個不同的屬性</a:t>
            </a:r>
            <a:r>
              <a:rPr lang="zh-CN" altLang="zh-TW" sz="2400" dirty="0" smtClean="0"/>
              <a:t>。</a:t>
            </a:r>
            <a:endParaRPr lang="en-US" altLang="zh-CN" sz="2400" dirty="0" smtClean="0"/>
          </a:p>
          <a:p>
            <a:r>
              <a:rPr lang="en-US" altLang="zh-TW" sz="2400" dirty="0"/>
              <a:t>Dent</a:t>
            </a:r>
            <a:r>
              <a:rPr lang="zh-CN" altLang="zh-TW" sz="2400" dirty="0"/>
              <a:t>（</a:t>
            </a:r>
            <a:r>
              <a:rPr lang="en-US" altLang="zh-TW" sz="2400" dirty="0"/>
              <a:t>2000</a:t>
            </a:r>
            <a:r>
              <a:rPr lang="zh-CN" altLang="zh-TW" sz="2400" dirty="0"/>
              <a:t>）指出，傳統的策略規劃過程包括發展一個任務、一個願景、確認利害相關人，以及進行</a:t>
            </a:r>
            <a:r>
              <a:rPr lang="en-US" altLang="zh-TW" sz="2400" dirty="0"/>
              <a:t>  SWOT</a:t>
            </a:r>
            <a:r>
              <a:rPr lang="zh-CN" altLang="zh-TW" sz="2400" dirty="0"/>
              <a:t>分析等。這種分析的形式，假設環境會呈現機會與威脅，而非組織是一個主動的作用者，會開創機會與威脅。</a:t>
            </a:r>
            <a:r>
              <a:rPr lang="en-US" altLang="zh-TW" sz="2400" dirty="0"/>
              <a:t>Dent</a:t>
            </a:r>
            <a:r>
              <a:rPr lang="zh-CN" altLang="zh-TW" sz="2400" dirty="0"/>
              <a:t>（</a:t>
            </a:r>
            <a:r>
              <a:rPr lang="en-US" altLang="zh-TW" sz="2400" dirty="0"/>
              <a:t>2000</a:t>
            </a:r>
            <a:r>
              <a:rPr lang="zh-CN" altLang="zh-TW" sz="2400" dirty="0"/>
              <a:t>）引述</a:t>
            </a:r>
            <a:r>
              <a:rPr lang="en-US" altLang="zh-TW" sz="2400" dirty="0"/>
              <a:t> </a:t>
            </a:r>
            <a:r>
              <a:rPr lang="en-US" altLang="zh-TW" sz="2400" dirty="0" err="1"/>
              <a:t>Priesmeyer</a:t>
            </a:r>
            <a:r>
              <a:rPr lang="zh-CN" altLang="zh-TW" sz="2400" dirty="0"/>
              <a:t>（</a:t>
            </a:r>
            <a:r>
              <a:rPr lang="en-US" altLang="zh-TW" sz="2400" dirty="0"/>
              <a:t>1992</a:t>
            </a:r>
            <a:r>
              <a:rPr lang="zh-CN" altLang="zh-TW" sz="2400" dirty="0"/>
              <a:t>）的論點，傳統的策略規劃是不精確與過分簡化的，因為「認為經由評估現在的條件，一個人就可以瞭解系統的狀態，然而事實上，演化條件的瞭解才是重要」。</a:t>
            </a:r>
            <a:endParaRPr lang="zh-TW" altLang="en-US" sz="2400" dirty="0"/>
          </a:p>
          <a:p>
            <a:endParaRPr lang="zh-TW" altLang="en-US" sz="2400" dirty="0"/>
          </a:p>
        </p:txBody>
      </p:sp>
      <p:sp>
        <p:nvSpPr>
          <p:cNvPr id="4" name="投影片編號版面配置區 3"/>
          <p:cNvSpPr>
            <a:spLocks noGrp="1"/>
          </p:cNvSpPr>
          <p:nvPr>
            <p:ph type="sldNum" sz="quarter" idx="12"/>
          </p:nvPr>
        </p:nvSpPr>
        <p:spPr/>
        <p:txBody>
          <a:bodyPr/>
          <a:lstStyle/>
          <a:p>
            <a:pPr>
              <a:defRPr/>
            </a:pPr>
            <a:fld id="{D956E4A9-6072-45F8-AE77-155EB86D10BF}" type="slidenum">
              <a:rPr lang="en-US" altLang="zh-TW" smtClean="0">
                <a:solidFill>
                  <a:srgbClr val="FFFFFF"/>
                </a:solidFill>
              </a:rPr>
              <a:pPr>
                <a:defRPr/>
              </a:pPr>
              <a:t>31</a:t>
            </a:fld>
            <a:endParaRPr lang="en-US" altLang="zh-TW">
              <a:solidFill>
                <a:srgbClr val="FFFFFF"/>
              </a:solidFill>
            </a:endParaRPr>
          </a:p>
        </p:txBody>
      </p:sp>
    </p:spTree>
    <p:extLst>
      <p:ext uri="{BB962C8B-B14F-4D97-AF65-F5344CB8AC3E}">
        <p14:creationId xmlns:p14="http://schemas.microsoft.com/office/powerpoint/2010/main" val="237178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D956E4A9-6072-45F8-AE77-155EB86D10BF}" type="slidenum">
              <a:rPr lang="en-US" altLang="zh-TW" smtClean="0">
                <a:solidFill>
                  <a:srgbClr val="FFFFFF"/>
                </a:solidFill>
              </a:rPr>
              <a:pPr>
                <a:defRPr/>
              </a:pPr>
              <a:t>32</a:t>
            </a:fld>
            <a:endParaRPr lang="en-US" altLang="zh-TW">
              <a:solidFill>
                <a:srgbClr val="FFFFFF"/>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9128"/>
            <a:ext cx="5256584" cy="6491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5455208" y="41156"/>
            <a:ext cx="3688792" cy="7078861"/>
          </a:xfrm>
          <a:prstGeom prst="rect">
            <a:avLst/>
          </a:prstGeom>
          <a:noFill/>
        </p:spPr>
        <p:txBody>
          <a:bodyPr wrap="square" rtlCol="0">
            <a:spAutoFit/>
          </a:bodyPr>
          <a:lstStyle/>
          <a:p>
            <a:r>
              <a:rPr lang="zh-CN" altLang="zh-TW" dirty="0" smtClean="0">
                <a:solidFill>
                  <a:srgbClr val="FFFFFF"/>
                </a:solidFill>
              </a:rPr>
              <a:t>在</a:t>
            </a:r>
            <a:r>
              <a:rPr lang="zh-CN" altLang="zh-TW" dirty="0">
                <a:solidFill>
                  <a:srgbClr val="FFFFFF"/>
                </a:solidFill>
              </a:rPr>
              <a:t>這個新策略觀的架構中，當一個屬於「成長上限的系統環路」</a:t>
            </a:r>
            <a:r>
              <a:rPr lang="en-US" altLang="zh-TW" dirty="0">
                <a:solidFill>
                  <a:srgbClr val="FFFFFF"/>
                </a:solidFill>
              </a:rPr>
              <a:t> </a:t>
            </a:r>
            <a:r>
              <a:rPr lang="zh-CN" altLang="zh-TW" dirty="0" smtClean="0">
                <a:solidFill>
                  <a:srgbClr val="FFFFFF"/>
                </a:solidFill>
              </a:rPr>
              <a:t>要</a:t>
            </a:r>
            <a:r>
              <a:rPr lang="zh-CN" altLang="zh-TW" dirty="0">
                <a:solidFill>
                  <a:srgbClr val="FFFFFF"/>
                </a:solidFill>
              </a:rPr>
              <a:t>進行演</a:t>
            </a:r>
            <a:r>
              <a:rPr lang="zh-TW" altLang="zh-TW" dirty="0">
                <a:solidFill>
                  <a:srgbClr val="FFFFFF"/>
                </a:solidFill>
              </a:rPr>
              <a:t> </a:t>
            </a:r>
            <a:r>
              <a:rPr lang="zh-CN" altLang="zh-TW" dirty="0">
                <a:solidFill>
                  <a:srgbClr val="FFFFFF"/>
                </a:solidFill>
              </a:rPr>
              <a:t>化時，必須以人為的干擾將其推入分歧</a:t>
            </a:r>
            <a:r>
              <a:rPr lang="zh-CN" altLang="zh-TW" dirty="0" smtClean="0">
                <a:solidFill>
                  <a:srgbClr val="FFFFFF"/>
                </a:solidFill>
              </a:rPr>
              <a:t>狀態，</a:t>
            </a:r>
            <a:r>
              <a:rPr lang="zh-CN" altLang="zh-TW" dirty="0">
                <a:solidFill>
                  <a:srgbClr val="FFFFFF"/>
                </a:solidFill>
              </a:rPr>
              <a:t>不再遵循原有系統中的慣性，</a:t>
            </a:r>
            <a:r>
              <a:rPr lang="zh-CN" altLang="zh-TW" dirty="0" smtClean="0">
                <a:solidFill>
                  <a:srgbClr val="FFFFFF"/>
                </a:solidFill>
              </a:rPr>
              <a:t>要進行</a:t>
            </a:r>
            <a:r>
              <a:rPr lang="zh-CN" altLang="zh-TW" dirty="0">
                <a:solidFill>
                  <a:srgbClr val="FFFFFF"/>
                </a:solidFill>
              </a:rPr>
              <a:t>激烈的變革，也就是間斷</a:t>
            </a:r>
            <a:r>
              <a:rPr lang="zh-CN" altLang="zh-TW" dirty="0" smtClean="0">
                <a:solidFill>
                  <a:srgbClr val="FFFFFF"/>
                </a:solidFill>
              </a:rPr>
              <a:t>均衡。</a:t>
            </a:r>
            <a:r>
              <a:rPr lang="zh-CN" altLang="zh-TW" dirty="0">
                <a:solidFill>
                  <a:srgbClr val="FFFFFF"/>
                </a:solidFill>
              </a:rPr>
              <a:t>在產業演化中，促成間斷均衡的</a:t>
            </a:r>
            <a:r>
              <a:rPr lang="zh-CN" altLang="zh-TW" dirty="0" smtClean="0">
                <a:solidFill>
                  <a:srgbClr val="FFFFFF"/>
                </a:solidFill>
              </a:rPr>
              <a:t>觸媒往往</a:t>
            </a:r>
            <a:r>
              <a:rPr lang="zh-CN" altLang="zh-TW" dirty="0">
                <a:solidFill>
                  <a:srgbClr val="FFFFFF"/>
                </a:solidFill>
              </a:rPr>
              <a:t>是一種新的技術或</a:t>
            </a:r>
            <a:r>
              <a:rPr lang="zh-CN" altLang="zh-TW" dirty="0" smtClean="0">
                <a:solidFill>
                  <a:srgbClr val="FFFFFF"/>
                </a:solidFill>
              </a:rPr>
              <a:t>工</a:t>
            </a:r>
            <a:r>
              <a:rPr lang="zh-TW" altLang="en-US" dirty="0" smtClean="0">
                <a:solidFill>
                  <a:srgbClr val="FFFFFF"/>
                </a:solidFill>
              </a:rPr>
              <a:t>具</a:t>
            </a:r>
            <a:r>
              <a:rPr lang="en-US" altLang="zh-TW" dirty="0" smtClean="0">
                <a:solidFill>
                  <a:srgbClr val="FFFFFF"/>
                </a:solidFill>
              </a:rPr>
              <a:t>Macintosh</a:t>
            </a:r>
            <a:r>
              <a:rPr lang="en-US" altLang="zh-TW" dirty="0">
                <a:solidFill>
                  <a:srgbClr val="FFFFFF"/>
                </a:solidFill>
              </a:rPr>
              <a:t> &amp; </a:t>
            </a:r>
            <a:r>
              <a:rPr lang="en-US" altLang="zh-TW" dirty="0" err="1">
                <a:solidFill>
                  <a:srgbClr val="FFFFFF"/>
                </a:solidFill>
              </a:rPr>
              <a:t>MaClean</a:t>
            </a:r>
            <a:r>
              <a:rPr lang="zh-CN" altLang="zh-TW" dirty="0">
                <a:solidFill>
                  <a:srgbClr val="FFFFFF"/>
                </a:solidFill>
              </a:rPr>
              <a:t>，</a:t>
            </a:r>
            <a:r>
              <a:rPr lang="en-US" altLang="zh-TW" dirty="0">
                <a:solidFill>
                  <a:srgbClr val="FFFFFF"/>
                </a:solidFill>
              </a:rPr>
              <a:t>1999</a:t>
            </a:r>
            <a:r>
              <a:rPr lang="zh-CN" altLang="zh-TW" dirty="0">
                <a:solidFill>
                  <a:srgbClr val="FFFFFF"/>
                </a:solidFill>
              </a:rPr>
              <a:t>），也就是</a:t>
            </a:r>
            <a:r>
              <a:rPr lang="en-US" altLang="zh-TW" dirty="0">
                <a:solidFill>
                  <a:srgbClr val="FFFFFF"/>
                </a:solidFill>
              </a:rPr>
              <a:t> Killer App</a:t>
            </a:r>
            <a:r>
              <a:rPr lang="zh-CN" altLang="zh-TW" dirty="0">
                <a:solidFill>
                  <a:srgbClr val="FFFFFF"/>
                </a:solidFill>
              </a:rPr>
              <a:t>，</a:t>
            </a:r>
            <a:r>
              <a:rPr lang="zh-CN" altLang="zh-TW" dirty="0" smtClean="0">
                <a:solidFill>
                  <a:srgbClr val="FFFFFF"/>
                </a:solidFill>
              </a:rPr>
              <a:t>代表</a:t>
            </a:r>
            <a:r>
              <a:rPr lang="zh-CN" altLang="zh-TW" dirty="0">
                <a:solidFill>
                  <a:srgbClr val="FFFFFF"/>
                </a:solidFill>
              </a:rPr>
              <a:t>一種創新的核心能力。擁有此種創新核心能力的</a:t>
            </a:r>
            <a:r>
              <a:rPr lang="zh-CN" altLang="zh-TW" dirty="0" smtClean="0">
                <a:solidFill>
                  <a:srgbClr val="FFFFFF"/>
                </a:solidFill>
              </a:rPr>
              <a:t>廠商會</a:t>
            </a:r>
            <a:r>
              <a:rPr lang="zh-CN" altLang="zh-TW" dirty="0">
                <a:solidFill>
                  <a:srgbClr val="FFFFFF"/>
                </a:solidFill>
              </a:rPr>
              <a:t>以自組織的方式</a:t>
            </a:r>
            <a:r>
              <a:rPr lang="zh-CN" altLang="zh-TW" dirty="0" smtClean="0">
                <a:solidFill>
                  <a:srgbClr val="FFFFFF"/>
                </a:solidFill>
              </a:rPr>
              <a:t>尋找</a:t>
            </a:r>
            <a:r>
              <a:rPr lang="zh-CN" altLang="zh-TW" dirty="0">
                <a:solidFill>
                  <a:srgbClr val="FFFFFF"/>
                </a:solidFill>
              </a:rPr>
              <a:t>互補或共生的相關產業（成員），而形成新的商業生態</a:t>
            </a:r>
            <a:r>
              <a:rPr lang="zh-CN" altLang="zh-TW" dirty="0" smtClean="0">
                <a:solidFill>
                  <a:srgbClr val="FFFFFF"/>
                </a:solidFill>
              </a:rPr>
              <a:t>系。</a:t>
            </a:r>
            <a:r>
              <a:rPr lang="zh-CN" altLang="zh-TW" dirty="0">
                <a:solidFill>
                  <a:srgbClr val="FFFFFF"/>
                </a:solidFill>
              </a:rPr>
              <a:t>此新的商業</a:t>
            </a:r>
            <a:r>
              <a:rPr lang="zh-CN" altLang="zh-TW" dirty="0" smtClean="0">
                <a:solidFill>
                  <a:srgbClr val="FFFFFF"/>
                </a:solidFill>
              </a:rPr>
              <a:t>生態系</a:t>
            </a:r>
            <a:r>
              <a:rPr lang="zh-CN" altLang="zh-TW" dirty="0">
                <a:solidFill>
                  <a:srgbClr val="FFFFFF"/>
                </a:solidFill>
              </a:rPr>
              <a:t>經由產業融合會不斷地創新而浮現整體的</a:t>
            </a:r>
            <a:r>
              <a:rPr lang="zh-CN" altLang="zh-TW" dirty="0" smtClean="0">
                <a:solidFill>
                  <a:srgbClr val="FFFFFF"/>
                </a:solidFill>
              </a:rPr>
              <a:t>價值</a:t>
            </a:r>
            <a:r>
              <a:rPr lang="en-US" altLang="zh-TW" dirty="0">
                <a:solidFill>
                  <a:srgbClr val="FFFFFF"/>
                </a:solidFill>
              </a:rPr>
              <a:t> </a:t>
            </a:r>
            <a:r>
              <a:rPr lang="en-US" altLang="zh-TW" dirty="0" smtClean="0">
                <a:solidFill>
                  <a:srgbClr val="FFFFFF"/>
                </a:solidFill>
              </a:rPr>
              <a:t></a:t>
            </a:r>
            <a:r>
              <a:rPr lang="zh-CN" altLang="zh-TW" dirty="0" smtClean="0">
                <a:solidFill>
                  <a:srgbClr val="FFFFFF"/>
                </a:solidFill>
              </a:rPr>
              <a:t>將</a:t>
            </a:r>
            <a:r>
              <a:rPr lang="zh-CN" altLang="zh-TW" dirty="0">
                <a:solidFill>
                  <a:srgbClr val="FFFFFF"/>
                </a:solidFill>
              </a:rPr>
              <a:t>此價值植入與原來的</a:t>
            </a:r>
            <a:r>
              <a:rPr lang="zh-CN" altLang="zh-TW" dirty="0" smtClean="0">
                <a:solidFill>
                  <a:srgbClr val="FFFFFF"/>
                </a:solidFill>
              </a:rPr>
              <a:t>動態性</a:t>
            </a:r>
            <a:r>
              <a:rPr lang="zh-CN" altLang="zh-TW" dirty="0">
                <a:solidFill>
                  <a:srgbClr val="FFFFFF"/>
                </a:solidFill>
              </a:rPr>
              <a:t>複雜系統，形成「協同進化的系統環路</a:t>
            </a:r>
            <a:r>
              <a:rPr lang="zh-CN" altLang="zh-TW" dirty="0" smtClean="0">
                <a:solidFill>
                  <a:srgbClr val="FFFFFF"/>
                </a:solidFill>
              </a:rPr>
              <a:t>」。</a:t>
            </a:r>
            <a:r>
              <a:rPr lang="zh-CN" altLang="zh-TW" dirty="0">
                <a:solidFill>
                  <a:srgbClr val="FFFFFF"/>
                </a:solidFill>
              </a:rPr>
              <a:t>但是該「協同進化的系統環路</a:t>
            </a:r>
            <a:r>
              <a:rPr lang="zh-CN" altLang="zh-TW" dirty="0" smtClean="0">
                <a:solidFill>
                  <a:srgbClr val="FFFFFF"/>
                </a:solidFill>
              </a:rPr>
              <a:t>」一旦</a:t>
            </a:r>
            <a:r>
              <a:rPr lang="zh-CN" altLang="zh-TW" dirty="0">
                <a:solidFill>
                  <a:srgbClr val="FFFFFF"/>
                </a:solidFill>
              </a:rPr>
              <a:t>面臨外界環境的重大改變或本身生態系老化之後，也會因某種觸媒重新再</a:t>
            </a:r>
            <a:r>
              <a:rPr lang="zh-CN" altLang="zh-TW" dirty="0" smtClean="0">
                <a:solidFill>
                  <a:srgbClr val="FFFFFF"/>
                </a:solidFill>
              </a:rPr>
              <a:t>進入分歧狀態，</a:t>
            </a:r>
            <a:r>
              <a:rPr lang="zh-CN" altLang="zh-TW" dirty="0">
                <a:solidFill>
                  <a:srgbClr val="FFFFFF"/>
                </a:solidFill>
              </a:rPr>
              <a:t>並進行間斷均衡的持續演化過程</a:t>
            </a:r>
            <a:r>
              <a:rPr lang="zh-CN" altLang="zh-TW" dirty="0" smtClean="0">
                <a:solidFill>
                  <a:srgbClr val="FFFFFF"/>
                </a:solidFill>
              </a:rPr>
              <a:t>。</a:t>
            </a:r>
            <a:endParaRPr lang="en-US" altLang="zh-TW" dirty="0">
              <a:solidFill>
                <a:srgbClr val="FFFFFF"/>
              </a:solidFill>
            </a:endParaRPr>
          </a:p>
          <a:p>
            <a:r>
              <a:rPr lang="zh-TW" altLang="en-US" sz="1000" dirty="0" smtClean="0">
                <a:solidFill>
                  <a:srgbClr val="FFFFFF"/>
                </a:solidFill>
              </a:rPr>
              <a:t>資料來源：許安慶</a:t>
            </a:r>
            <a:r>
              <a:rPr lang="en-US" altLang="zh-TW" sz="1000" dirty="0">
                <a:solidFill>
                  <a:srgbClr val="FFFFFF"/>
                </a:solidFill>
              </a:rPr>
              <a:t>https://www.google.com.tw/?gfe_rd=cr&amp;ei=vJPzVsTaGo-T2ATGsLHoCw&amp;gws_rd=ssl#q=%E8%A8%B1%E5%AE%89%E6%85%B6+++pdf</a:t>
            </a:r>
            <a:endParaRPr lang="zh-TW" altLang="zh-TW" sz="1000" dirty="0">
              <a:solidFill>
                <a:srgbClr val="FFFFFF"/>
              </a:solidFill>
            </a:endParaRPr>
          </a:p>
          <a:p>
            <a:endParaRPr lang="zh-TW" altLang="en-US" dirty="0">
              <a:solidFill>
                <a:srgbClr val="FFFFFF"/>
              </a:solidFill>
            </a:endParaRPr>
          </a:p>
        </p:txBody>
      </p:sp>
    </p:spTree>
    <p:extLst>
      <p:ext uri="{BB962C8B-B14F-4D97-AF65-F5344CB8AC3E}">
        <p14:creationId xmlns:p14="http://schemas.microsoft.com/office/powerpoint/2010/main" val="74466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4"/>
          <p:cNvSpPr>
            <a:spLocks noGrp="1"/>
          </p:cNvSpPr>
          <p:nvPr>
            <p:ph type="sldNum" sz="quarter" idx="12"/>
          </p:nvPr>
        </p:nvSpPr>
        <p:spPr/>
        <p:txBody>
          <a:bodyPr/>
          <a:lstStyle/>
          <a:p>
            <a:pPr>
              <a:defRPr/>
            </a:pPr>
            <a:fld id="{A0F0EFA5-D02C-406A-996B-4807228C1681}" type="slidenum">
              <a:rPr lang="en-US" altLang="zh-TW"/>
              <a:pPr>
                <a:defRPr/>
              </a:pPr>
              <a:t>4</a:t>
            </a:fld>
            <a:endParaRPr lang="en-US" altLang="zh-TW"/>
          </a:p>
        </p:txBody>
      </p:sp>
      <p:sp>
        <p:nvSpPr>
          <p:cNvPr id="230403" name="Text Box 33"/>
          <p:cNvSpPr txBox="1">
            <a:spLocks noChangeArrowheads="1"/>
          </p:cNvSpPr>
          <p:nvPr/>
        </p:nvSpPr>
        <p:spPr bwMode="auto">
          <a:xfrm>
            <a:off x="250825" y="6165850"/>
            <a:ext cx="4672013" cy="244475"/>
          </a:xfrm>
          <a:prstGeom prst="rect">
            <a:avLst/>
          </a:prstGeom>
          <a:noFill/>
          <a:ln w="9525">
            <a:noFill/>
            <a:miter lim="800000"/>
            <a:headEnd/>
            <a:tailEnd/>
          </a:ln>
        </p:spPr>
        <p:txBody>
          <a:bodyPr wrap="none">
            <a:spAutoFit/>
          </a:bodyPr>
          <a:lstStyle/>
          <a:p>
            <a:pPr algn="l"/>
            <a:r>
              <a:rPr lang="zh-TW" altLang="en-US" sz="1000">
                <a:solidFill>
                  <a:schemeClr val="accent1"/>
                </a:solidFill>
                <a:latin typeface="Times New Roman" pitchFamily="18" charset="0"/>
                <a:ea typeface="標楷體" pitchFamily="65" charset="-120"/>
              </a:rPr>
              <a:t>資料來源： </a:t>
            </a:r>
            <a:r>
              <a:rPr lang="en-US" altLang="zh-TW" sz="1000">
                <a:solidFill>
                  <a:schemeClr val="accent1"/>
                </a:solidFill>
                <a:latin typeface="Times New Roman" pitchFamily="18" charset="0"/>
                <a:ea typeface="標楷體" pitchFamily="65" charset="-120"/>
              </a:rPr>
              <a:t>C.G. Ash, J.M. Burn, European Journal of Operational Research 146, 2003</a:t>
            </a:r>
          </a:p>
        </p:txBody>
      </p:sp>
      <p:sp>
        <p:nvSpPr>
          <p:cNvPr id="230404" name="Oval 6"/>
          <p:cNvSpPr>
            <a:spLocks noChangeArrowheads="1"/>
          </p:cNvSpPr>
          <p:nvPr/>
        </p:nvSpPr>
        <p:spPr bwMode="auto">
          <a:xfrm>
            <a:off x="2916238" y="0"/>
            <a:ext cx="4114800" cy="3581400"/>
          </a:xfrm>
          <a:prstGeom prst="ellipse">
            <a:avLst/>
          </a:prstGeom>
          <a:solidFill>
            <a:srgbClr val="99FFCC"/>
          </a:solidFill>
          <a:ln w="9525">
            <a:solidFill>
              <a:srgbClr val="000000"/>
            </a:solidFill>
            <a:round/>
            <a:headEnd/>
            <a:tailEnd/>
          </a:ln>
        </p:spPr>
        <p:txBody>
          <a:bodyPr/>
          <a:lstStyle/>
          <a:p>
            <a:endParaRPr lang="zh-TW" altLang="en-US"/>
          </a:p>
        </p:txBody>
      </p:sp>
      <p:sp>
        <p:nvSpPr>
          <p:cNvPr id="230405" name="Text Box 7"/>
          <p:cNvSpPr txBox="1">
            <a:spLocks noChangeArrowheads="1"/>
          </p:cNvSpPr>
          <p:nvPr/>
        </p:nvSpPr>
        <p:spPr bwMode="auto">
          <a:xfrm>
            <a:off x="3481388" y="304800"/>
            <a:ext cx="2867025" cy="304800"/>
          </a:xfrm>
          <a:prstGeom prst="rect">
            <a:avLst/>
          </a:prstGeom>
          <a:noFill/>
          <a:ln w="9525">
            <a:noFill/>
            <a:miter lim="800000"/>
            <a:headEnd/>
            <a:tailEnd/>
          </a:ln>
        </p:spPr>
        <p:txBody>
          <a:bodyPr/>
          <a:lstStyle/>
          <a:p>
            <a:pPr eaLnBrk="0" hangingPunct="0"/>
            <a:r>
              <a:rPr kumimoji="0" lang="en-US" altLang="zh-TW" b="1">
                <a:solidFill>
                  <a:srgbClr val="008000"/>
                </a:solidFill>
                <a:latin typeface="Times New Roman" pitchFamily="18" charset="0"/>
              </a:rPr>
              <a:t>e-Business Environment</a:t>
            </a:r>
          </a:p>
        </p:txBody>
      </p:sp>
      <p:sp>
        <p:nvSpPr>
          <p:cNvPr id="230406" name="Text Box 8"/>
          <p:cNvSpPr txBox="1">
            <a:spLocks noChangeArrowheads="1"/>
          </p:cNvSpPr>
          <p:nvPr/>
        </p:nvSpPr>
        <p:spPr bwMode="auto">
          <a:xfrm>
            <a:off x="4364038" y="685800"/>
            <a:ext cx="1057275" cy="457200"/>
          </a:xfrm>
          <a:prstGeom prst="rect">
            <a:avLst/>
          </a:prstGeom>
          <a:solidFill>
            <a:srgbClr val="FF99CC"/>
          </a:solidFill>
          <a:ln w="9525">
            <a:solidFill>
              <a:srgbClr val="000000"/>
            </a:solidFill>
            <a:miter lim="800000"/>
            <a:headEnd/>
            <a:tailEnd/>
          </a:ln>
        </p:spPr>
        <p:txBody>
          <a:bodyPr/>
          <a:lstStyle/>
          <a:p>
            <a:pPr eaLnBrk="0" hangingPunct="0">
              <a:lnSpc>
                <a:spcPct val="80000"/>
              </a:lnSpc>
            </a:pPr>
            <a:r>
              <a:rPr kumimoji="0" lang="en-US" altLang="zh-TW" sz="1600">
                <a:solidFill>
                  <a:srgbClr val="002625"/>
                </a:solidFill>
                <a:latin typeface="Times New Roman" pitchFamily="18" charset="0"/>
              </a:rPr>
              <a:t>Cultural</a:t>
            </a:r>
          </a:p>
          <a:p>
            <a:pPr eaLnBrk="0" hangingPunct="0">
              <a:lnSpc>
                <a:spcPct val="80000"/>
              </a:lnSpc>
            </a:pPr>
            <a:r>
              <a:rPr kumimoji="0" lang="en-US" altLang="zh-TW" sz="1600">
                <a:solidFill>
                  <a:srgbClr val="002625"/>
                </a:solidFill>
                <a:latin typeface="Times New Roman" pitchFamily="18" charset="0"/>
              </a:rPr>
              <a:t>Readiness</a:t>
            </a:r>
          </a:p>
        </p:txBody>
      </p:sp>
      <p:sp>
        <p:nvSpPr>
          <p:cNvPr id="230407" name="Text Box 9"/>
          <p:cNvSpPr txBox="1">
            <a:spLocks noChangeArrowheads="1"/>
          </p:cNvSpPr>
          <p:nvPr/>
        </p:nvSpPr>
        <p:spPr bwMode="auto">
          <a:xfrm>
            <a:off x="3068638" y="1219200"/>
            <a:ext cx="1095375" cy="457200"/>
          </a:xfrm>
          <a:prstGeom prst="rect">
            <a:avLst/>
          </a:prstGeom>
          <a:solidFill>
            <a:schemeClr val="hlink"/>
          </a:solidFill>
          <a:ln w="9525">
            <a:solidFill>
              <a:srgbClr val="000000"/>
            </a:solidFill>
            <a:miter lim="800000"/>
            <a:headEnd/>
            <a:tailEnd/>
          </a:ln>
        </p:spPr>
        <p:txBody>
          <a:bodyPr/>
          <a:lstStyle/>
          <a:p>
            <a:pPr eaLnBrk="0" hangingPunct="0">
              <a:lnSpc>
                <a:spcPct val="80000"/>
              </a:lnSpc>
            </a:pPr>
            <a:r>
              <a:rPr kumimoji="0" lang="en-US" altLang="zh-TW" sz="1600">
                <a:solidFill>
                  <a:srgbClr val="002625"/>
                </a:solidFill>
                <a:latin typeface="Times New Roman" pitchFamily="18" charset="0"/>
              </a:rPr>
              <a:t>Learning</a:t>
            </a:r>
          </a:p>
          <a:p>
            <a:pPr eaLnBrk="0" hangingPunct="0">
              <a:lnSpc>
                <a:spcPct val="80000"/>
              </a:lnSpc>
            </a:pPr>
            <a:r>
              <a:rPr kumimoji="0" lang="en-US" altLang="zh-TW" sz="1600">
                <a:solidFill>
                  <a:srgbClr val="002625"/>
                </a:solidFill>
                <a:latin typeface="Times New Roman" pitchFamily="18" charset="0"/>
              </a:rPr>
              <a:t>Capacity</a:t>
            </a:r>
          </a:p>
        </p:txBody>
      </p:sp>
      <p:sp>
        <p:nvSpPr>
          <p:cNvPr id="230408" name="Text Box 10"/>
          <p:cNvSpPr txBox="1">
            <a:spLocks noChangeArrowheads="1"/>
          </p:cNvSpPr>
          <p:nvPr/>
        </p:nvSpPr>
        <p:spPr bwMode="auto">
          <a:xfrm>
            <a:off x="5668963" y="1143000"/>
            <a:ext cx="1209675" cy="457200"/>
          </a:xfrm>
          <a:prstGeom prst="rect">
            <a:avLst/>
          </a:prstGeom>
          <a:solidFill>
            <a:srgbClr val="CCCC00"/>
          </a:solidFill>
          <a:ln w="9525">
            <a:solidFill>
              <a:srgbClr val="000000"/>
            </a:solidFill>
            <a:miter lim="800000"/>
            <a:headEnd/>
            <a:tailEnd/>
          </a:ln>
        </p:spPr>
        <p:txBody>
          <a:bodyPr/>
          <a:lstStyle/>
          <a:p>
            <a:pPr eaLnBrk="0" hangingPunct="0">
              <a:lnSpc>
                <a:spcPct val="80000"/>
              </a:lnSpc>
            </a:pPr>
            <a:r>
              <a:rPr kumimoji="0" lang="en-US" altLang="zh-TW" sz="1600">
                <a:solidFill>
                  <a:srgbClr val="002625"/>
                </a:solidFill>
                <a:latin typeface="Times New Roman" pitchFamily="18" charset="0"/>
              </a:rPr>
              <a:t>IT</a:t>
            </a:r>
          </a:p>
          <a:p>
            <a:pPr eaLnBrk="0" hangingPunct="0">
              <a:lnSpc>
                <a:spcPct val="80000"/>
              </a:lnSpc>
            </a:pPr>
            <a:r>
              <a:rPr kumimoji="0" lang="en-US" altLang="zh-TW" sz="1600">
                <a:solidFill>
                  <a:srgbClr val="002625"/>
                </a:solidFill>
                <a:latin typeface="Times New Roman" pitchFamily="18" charset="0"/>
              </a:rPr>
              <a:t>Leveraging</a:t>
            </a:r>
          </a:p>
        </p:txBody>
      </p:sp>
      <p:sp>
        <p:nvSpPr>
          <p:cNvPr id="230409" name="Text Box 11"/>
          <p:cNvSpPr txBox="1">
            <a:spLocks noChangeArrowheads="1"/>
          </p:cNvSpPr>
          <p:nvPr/>
        </p:nvSpPr>
        <p:spPr bwMode="auto">
          <a:xfrm>
            <a:off x="3297238" y="2438400"/>
            <a:ext cx="1247775" cy="457200"/>
          </a:xfrm>
          <a:prstGeom prst="rect">
            <a:avLst/>
          </a:prstGeom>
          <a:solidFill>
            <a:srgbClr val="FFFF00"/>
          </a:solidFill>
          <a:ln w="9525">
            <a:solidFill>
              <a:srgbClr val="000000"/>
            </a:solidFill>
            <a:miter lim="800000"/>
            <a:headEnd/>
            <a:tailEnd/>
          </a:ln>
        </p:spPr>
        <p:txBody>
          <a:bodyPr/>
          <a:lstStyle/>
          <a:p>
            <a:pPr eaLnBrk="0" hangingPunct="0">
              <a:lnSpc>
                <a:spcPct val="80000"/>
              </a:lnSpc>
            </a:pPr>
            <a:r>
              <a:rPr kumimoji="0" lang="en-US" altLang="zh-TW" sz="1600">
                <a:solidFill>
                  <a:srgbClr val="002625"/>
                </a:solidFill>
                <a:latin typeface="Times New Roman" pitchFamily="18" charset="0"/>
              </a:rPr>
              <a:t>Relationship</a:t>
            </a:r>
          </a:p>
          <a:p>
            <a:pPr eaLnBrk="0" hangingPunct="0">
              <a:lnSpc>
                <a:spcPct val="80000"/>
              </a:lnSpc>
            </a:pPr>
            <a:r>
              <a:rPr kumimoji="0" lang="en-US" altLang="zh-TW" sz="1600">
                <a:solidFill>
                  <a:srgbClr val="002625"/>
                </a:solidFill>
                <a:latin typeface="Times New Roman" pitchFamily="18" charset="0"/>
              </a:rPr>
              <a:t>Building</a:t>
            </a:r>
          </a:p>
        </p:txBody>
      </p:sp>
      <p:sp>
        <p:nvSpPr>
          <p:cNvPr id="230410" name="Text Box 12"/>
          <p:cNvSpPr txBox="1">
            <a:spLocks noChangeArrowheads="1"/>
          </p:cNvSpPr>
          <p:nvPr/>
        </p:nvSpPr>
        <p:spPr bwMode="auto">
          <a:xfrm>
            <a:off x="5421313" y="2438400"/>
            <a:ext cx="1152525" cy="457200"/>
          </a:xfrm>
          <a:prstGeom prst="rect">
            <a:avLst/>
          </a:prstGeom>
          <a:solidFill>
            <a:schemeClr val="tx1"/>
          </a:solidFill>
          <a:ln w="9525">
            <a:solidFill>
              <a:srgbClr val="000000"/>
            </a:solidFill>
            <a:miter lim="800000"/>
            <a:headEnd/>
            <a:tailEnd/>
          </a:ln>
        </p:spPr>
        <p:txBody>
          <a:bodyPr/>
          <a:lstStyle/>
          <a:p>
            <a:pPr eaLnBrk="0" hangingPunct="0">
              <a:lnSpc>
                <a:spcPct val="80000"/>
              </a:lnSpc>
            </a:pPr>
            <a:r>
              <a:rPr kumimoji="0" lang="en-US" altLang="zh-TW" sz="1600">
                <a:solidFill>
                  <a:srgbClr val="002625"/>
                </a:solidFill>
                <a:latin typeface="Times New Roman" pitchFamily="18" charset="0"/>
              </a:rPr>
              <a:t>Knowledge </a:t>
            </a:r>
            <a:br>
              <a:rPr kumimoji="0" lang="en-US" altLang="zh-TW" sz="1600">
                <a:solidFill>
                  <a:srgbClr val="002625"/>
                </a:solidFill>
                <a:latin typeface="Times New Roman" pitchFamily="18" charset="0"/>
              </a:rPr>
            </a:br>
            <a:r>
              <a:rPr kumimoji="0" lang="en-US" altLang="zh-TW" sz="1600">
                <a:solidFill>
                  <a:srgbClr val="002625"/>
                </a:solidFill>
                <a:latin typeface="Times New Roman" pitchFamily="18" charset="0"/>
              </a:rPr>
              <a:t>Capability</a:t>
            </a:r>
          </a:p>
        </p:txBody>
      </p:sp>
      <p:sp>
        <p:nvSpPr>
          <p:cNvPr id="230411" name="AutoShape 13"/>
          <p:cNvSpPr>
            <a:spLocks noChangeArrowheads="1"/>
          </p:cNvSpPr>
          <p:nvPr/>
        </p:nvSpPr>
        <p:spPr bwMode="auto">
          <a:xfrm>
            <a:off x="4392613" y="1371600"/>
            <a:ext cx="1190625" cy="800100"/>
          </a:xfrm>
          <a:prstGeom prst="pentagon">
            <a:avLst/>
          </a:prstGeom>
          <a:noFill/>
          <a:ln w="9525">
            <a:solidFill>
              <a:srgbClr val="000000"/>
            </a:solidFill>
            <a:miter lim="800000"/>
            <a:headEnd/>
            <a:tailEnd/>
          </a:ln>
        </p:spPr>
        <p:txBody>
          <a:bodyPr/>
          <a:lstStyle/>
          <a:p>
            <a:endParaRPr lang="zh-TW" altLang="en-US"/>
          </a:p>
        </p:txBody>
      </p:sp>
      <p:sp>
        <p:nvSpPr>
          <p:cNvPr id="230412" name="Text Box 14"/>
          <p:cNvSpPr txBox="1">
            <a:spLocks noChangeArrowheads="1"/>
          </p:cNvSpPr>
          <p:nvPr/>
        </p:nvSpPr>
        <p:spPr bwMode="auto">
          <a:xfrm>
            <a:off x="4392613" y="1524000"/>
            <a:ext cx="1203325" cy="533400"/>
          </a:xfrm>
          <a:prstGeom prst="rect">
            <a:avLst/>
          </a:prstGeom>
          <a:noFill/>
          <a:ln w="9525">
            <a:noFill/>
            <a:miter lim="800000"/>
            <a:headEnd/>
            <a:tailEnd/>
          </a:ln>
        </p:spPr>
        <p:txBody>
          <a:bodyPr/>
          <a:lstStyle/>
          <a:p>
            <a:pPr eaLnBrk="0" hangingPunct="0"/>
            <a:r>
              <a:rPr kumimoji="0" lang="en-US" altLang="zh-TW" sz="1600" b="1">
                <a:solidFill>
                  <a:srgbClr val="96322A"/>
                </a:solidFill>
                <a:latin typeface="Times New Roman" pitchFamily="18" charset="0"/>
              </a:rPr>
              <a:t>Strategic</a:t>
            </a:r>
          </a:p>
          <a:p>
            <a:pPr eaLnBrk="0" hangingPunct="0"/>
            <a:r>
              <a:rPr kumimoji="0" lang="en-US" altLang="zh-TW" sz="1600" b="1">
                <a:solidFill>
                  <a:srgbClr val="96322A"/>
                </a:solidFill>
                <a:latin typeface="Times New Roman" pitchFamily="18" charset="0"/>
              </a:rPr>
              <a:t>Initiatives</a:t>
            </a:r>
          </a:p>
        </p:txBody>
      </p:sp>
      <p:sp>
        <p:nvSpPr>
          <p:cNvPr id="230413" name="Line 15"/>
          <p:cNvSpPr>
            <a:spLocks noChangeShapeType="1"/>
          </p:cNvSpPr>
          <p:nvPr/>
        </p:nvSpPr>
        <p:spPr bwMode="auto">
          <a:xfrm>
            <a:off x="4964113" y="1143000"/>
            <a:ext cx="0" cy="228600"/>
          </a:xfrm>
          <a:prstGeom prst="line">
            <a:avLst/>
          </a:prstGeom>
          <a:noFill/>
          <a:ln w="12700">
            <a:solidFill>
              <a:srgbClr val="000000"/>
            </a:solidFill>
            <a:round/>
            <a:headEnd type="triangle" w="sm" len="sm"/>
            <a:tailEnd type="triangle" w="sm" len="sm"/>
          </a:ln>
        </p:spPr>
        <p:txBody>
          <a:bodyPr/>
          <a:lstStyle/>
          <a:p>
            <a:endParaRPr lang="zh-TW" altLang="en-US"/>
          </a:p>
        </p:txBody>
      </p:sp>
      <p:sp>
        <p:nvSpPr>
          <p:cNvPr id="230414" name="Line 16"/>
          <p:cNvSpPr>
            <a:spLocks noChangeShapeType="1"/>
          </p:cNvSpPr>
          <p:nvPr/>
        </p:nvSpPr>
        <p:spPr bwMode="auto">
          <a:xfrm>
            <a:off x="4164013" y="1581150"/>
            <a:ext cx="228600" cy="114300"/>
          </a:xfrm>
          <a:prstGeom prst="line">
            <a:avLst/>
          </a:prstGeom>
          <a:noFill/>
          <a:ln w="9525">
            <a:solidFill>
              <a:srgbClr val="000000"/>
            </a:solidFill>
            <a:round/>
            <a:headEnd type="triangle" w="sm" len="sm"/>
            <a:tailEnd type="triangle" w="sm" len="sm"/>
          </a:ln>
        </p:spPr>
        <p:txBody>
          <a:bodyPr/>
          <a:lstStyle/>
          <a:p>
            <a:endParaRPr lang="zh-TW" altLang="en-US"/>
          </a:p>
        </p:txBody>
      </p:sp>
      <p:sp>
        <p:nvSpPr>
          <p:cNvPr id="230415" name="Line 17"/>
          <p:cNvSpPr>
            <a:spLocks noChangeShapeType="1"/>
          </p:cNvSpPr>
          <p:nvPr/>
        </p:nvSpPr>
        <p:spPr bwMode="auto">
          <a:xfrm flipV="1">
            <a:off x="5535613" y="1533525"/>
            <a:ext cx="200025" cy="133350"/>
          </a:xfrm>
          <a:prstGeom prst="line">
            <a:avLst/>
          </a:prstGeom>
          <a:noFill/>
          <a:ln w="9525">
            <a:solidFill>
              <a:srgbClr val="000000"/>
            </a:solidFill>
            <a:round/>
            <a:headEnd type="triangle" w="sm" len="sm"/>
            <a:tailEnd type="triangle" w="sm" len="sm"/>
          </a:ln>
        </p:spPr>
        <p:txBody>
          <a:bodyPr/>
          <a:lstStyle/>
          <a:p>
            <a:endParaRPr lang="zh-TW" altLang="en-US"/>
          </a:p>
        </p:txBody>
      </p:sp>
      <p:sp>
        <p:nvSpPr>
          <p:cNvPr id="230416" name="Line 18"/>
          <p:cNvSpPr>
            <a:spLocks noChangeShapeType="1"/>
          </p:cNvSpPr>
          <p:nvPr/>
        </p:nvSpPr>
        <p:spPr bwMode="auto">
          <a:xfrm flipH="1">
            <a:off x="4506913" y="2171700"/>
            <a:ext cx="114300" cy="228600"/>
          </a:xfrm>
          <a:prstGeom prst="line">
            <a:avLst/>
          </a:prstGeom>
          <a:noFill/>
          <a:ln w="9525">
            <a:solidFill>
              <a:srgbClr val="000000"/>
            </a:solidFill>
            <a:round/>
            <a:headEnd type="triangle" w="sm" len="sm"/>
            <a:tailEnd type="triangle" w="sm" len="sm"/>
          </a:ln>
        </p:spPr>
        <p:txBody>
          <a:bodyPr/>
          <a:lstStyle/>
          <a:p>
            <a:endParaRPr lang="zh-TW" altLang="en-US"/>
          </a:p>
        </p:txBody>
      </p:sp>
      <p:sp>
        <p:nvSpPr>
          <p:cNvPr id="230417" name="Line 19"/>
          <p:cNvSpPr>
            <a:spLocks noChangeShapeType="1"/>
          </p:cNvSpPr>
          <p:nvPr/>
        </p:nvSpPr>
        <p:spPr bwMode="auto">
          <a:xfrm>
            <a:off x="5307013" y="2171700"/>
            <a:ext cx="114300" cy="228600"/>
          </a:xfrm>
          <a:prstGeom prst="line">
            <a:avLst/>
          </a:prstGeom>
          <a:noFill/>
          <a:ln w="9525">
            <a:solidFill>
              <a:srgbClr val="000000"/>
            </a:solidFill>
            <a:round/>
            <a:headEnd type="triangle" w="sm" len="sm"/>
            <a:tailEnd type="triangle" w="sm" len="sm"/>
          </a:ln>
        </p:spPr>
        <p:txBody>
          <a:bodyPr/>
          <a:lstStyle/>
          <a:p>
            <a:endParaRPr lang="zh-TW" altLang="en-US"/>
          </a:p>
        </p:txBody>
      </p:sp>
      <p:sp>
        <p:nvSpPr>
          <p:cNvPr id="230418" name="Text Box 20"/>
          <p:cNvSpPr txBox="1">
            <a:spLocks noChangeArrowheads="1"/>
          </p:cNvSpPr>
          <p:nvPr/>
        </p:nvSpPr>
        <p:spPr bwMode="auto">
          <a:xfrm>
            <a:off x="2763838" y="3810000"/>
            <a:ext cx="4457700" cy="914400"/>
          </a:xfrm>
          <a:prstGeom prst="rect">
            <a:avLst/>
          </a:prstGeom>
          <a:solidFill>
            <a:srgbClr val="FF99CC"/>
          </a:solidFill>
          <a:ln w="9525">
            <a:solidFill>
              <a:srgbClr val="000000"/>
            </a:solidFill>
            <a:miter lim="800000"/>
            <a:headEnd/>
            <a:tailEnd/>
          </a:ln>
        </p:spPr>
        <p:txBody>
          <a:bodyPr/>
          <a:lstStyle/>
          <a:p>
            <a:pPr eaLnBrk="0" hangingPunct="0"/>
            <a:r>
              <a:rPr kumimoji="0" lang="en-US" altLang="zh-TW" b="1">
                <a:solidFill>
                  <a:schemeClr val="bg2"/>
                </a:solidFill>
                <a:latin typeface="Times New Roman" pitchFamily="18" charset="0"/>
              </a:rPr>
              <a:t>e-Business Change Management</a:t>
            </a:r>
          </a:p>
        </p:txBody>
      </p:sp>
      <p:sp>
        <p:nvSpPr>
          <p:cNvPr id="230419" name="Text Box 21"/>
          <p:cNvSpPr txBox="1">
            <a:spLocks noChangeArrowheads="1"/>
          </p:cNvSpPr>
          <p:nvPr/>
        </p:nvSpPr>
        <p:spPr bwMode="auto">
          <a:xfrm>
            <a:off x="2992438" y="4152900"/>
            <a:ext cx="1600200" cy="488950"/>
          </a:xfrm>
          <a:prstGeom prst="rect">
            <a:avLst/>
          </a:prstGeom>
          <a:solidFill>
            <a:schemeClr val="bg1"/>
          </a:solidFill>
          <a:ln w="9525">
            <a:solidFill>
              <a:srgbClr val="000000"/>
            </a:solidFill>
            <a:miter lim="800000"/>
            <a:headEnd/>
            <a:tailEnd/>
          </a:ln>
        </p:spPr>
        <p:txBody>
          <a:bodyPr/>
          <a:lstStyle/>
          <a:p>
            <a:pPr eaLnBrk="0" hangingPunct="0">
              <a:lnSpc>
                <a:spcPct val="80000"/>
              </a:lnSpc>
            </a:pPr>
            <a:r>
              <a:rPr kumimoji="0" lang="en-US" altLang="zh-TW" b="1">
                <a:solidFill>
                  <a:srgbClr val="FFFF00"/>
                </a:solidFill>
                <a:latin typeface="Times New Roman" pitchFamily="18" charset="0"/>
              </a:rPr>
              <a:t>e-Business</a:t>
            </a:r>
          </a:p>
          <a:p>
            <a:pPr eaLnBrk="0" hangingPunct="0">
              <a:lnSpc>
                <a:spcPct val="80000"/>
              </a:lnSpc>
            </a:pPr>
            <a:r>
              <a:rPr kumimoji="0" lang="en-US" altLang="zh-TW" b="1">
                <a:solidFill>
                  <a:srgbClr val="FFFF00"/>
                </a:solidFill>
                <a:latin typeface="Times New Roman" pitchFamily="18" charset="0"/>
              </a:rPr>
              <a:t>Management</a:t>
            </a:r>
          </a:p>
        </p:txBody>
      </p:sp>
      <p:sp>
        <p:nvSpPr>
          <p:cNvPr id="230420" name="Text Box 22"/>
          <p:cNvSpPr txBox="1">
            <a:spLocks noChangeArrowheads="1"/>
          </p:cNvSpPr>
          <p:nvPr/>
        </p:nvSpPr>
        <p:spPr bwMode="auto">
          <a:xfrm>
            <a:off x="5507038" y="4152900"/>
            <a:ext cx="1447800" cy="523875"/>
          </a:xfrm>
          <a:prstGeom prst="rect">
            <a:avLst/>
          </a:prstGeom>
          <a:solidFill>
            <a:srgbClr val="FF5050"/>
          </a:solidFill>
          <a:ln w="9525">
            <a:solidFill>
              <a:srgbClr val="000000"/>
            </a:solidFill>
            <a:miter lim="800000"/>
            <a:headEnd/>
            <a:tailEnd/>
          </a:ln>
        </p:spPr>
        <p:txBody>
          <a:bodyPr/>
          <a:lstStyle/>
          <a:p>
            <a:pPr eaLnBrk="0" hangingPunct="0">
              <a:lnSpc>
                <a:spcPct val="80000"/>
              </a:lnSpc>
            </a:pPr>
            <a:r>
              <a:rPr kumimoji="0" lang="en-US" altLang="zh-TW" b="1">
                <a:solidFill>
                  <a:srgbClr val="FFFF00"/>
                </a:solidFill>
                <a:latin typeface="Times New Roman" pitchFamily="18" charset="0"/>
              </a:rPr>
              <a:t>Change</a:t>
            </a:r>
          </a:p>
          <a:p>
            <a:pPr eaLnBrk="0" hangingPunct="0">
              <a:lnSpc>
                <a:spcPct val="80000"/>
              </a:lnSpc>
            </a:pPr>
            <a:r>
              <a:rPr kumimoji="0" lang="en-US" altLang="zh-TW" b="1">
                <a:solidFill>
                  <a:srgbClr val="FFFF00"/>
                </a:solidFill>
                <a:latin typeface="Times New Roman" pitchFamily="18" charset="0"/>
              </a:rPr>
              <a:t>Management</a:t>
            </a:r>
          </a:p>
        </p:txBody>
      </p:sp>
      <p:sp>
        <p:nvSpPr>
          <p:cNvPr id="230421" name="Line 23"/>
          <p:cNvSpPr>
            <a:spLocks noChangeShapeType="1"/>
          </p:cNvSpPr>
          <p:nvPr/>
        </p:nvSpPr>
        <p:spPr bwMode="auto">
          <a:xfrm>
            <a:off x="4594225" y="4397375"/>
            <a:ext cx="930275" cy="1588"/>
          </a:xfrm>
          <a:prstGeom prst="line">
            <a:avLst/>
          </a:prstGeom>
          <a:noFill/>
          <a:ln w="57150">
            <a:solidFill>
              <a:srgbClr val="3333CC"/>
            </a:solidFill>
            <a:round/>
            <a:headEnd type="triangle" w="sm" len="sm"/>
            <a:tailEnd type="triangle" w="sm" len="sm"/>
          </a:ln>
        </p:spPr>
        <p:txBody>
          <a:bodyPr/>
          <a:lstStyle/>
          <a:p>
            <a:endParaRPr lang="zh-TW" altLang="en-US"/>
          </a:p>
        </p:txBody>
      </p:sp>
      <p:sp>
        <p:nvSpPr>
          <p:cNvPr id="230422" name="AutoShape 24"/>
          <p:cNvSpPr>
            <a:spLocks noChangeArrowheads="1"/>
          </p:cNvSpPr>
          <p:nvPr/>
        </p:nvSpPr>
        <p:spPr bwMode="auto">
          <a:xfrm>
            <a:off x="4849813" y="3581400"/>
            <a:ext cx="228600" cy="228600"/>
          </a:xfrm>
          <a:prstGeom prst="downArrow">
            <a:avLst>
              <a:gd name="adj1" fmla="val 50000"/>
              <a:gd name="adj2" fmla="val 25000"/>
            </a:avLst>
          </a:prstGeom>
          <a:solidFill>
            <a:srgbClr val="FFFF00"/>
          </a:solidFill>
          <a:ln w="9525">
            <a:solidFill>
              <a:srgbClr val="FFFF00"/>
            </a:solidFill>
            <a:miter lim="800000"/>
            <a:headEnd/>
            <a:tailEnd/>
          </a:ln>
        </p:spPr>
        <p:txBody>
          <a:bodyPr/>
          <a:lstStyle/>
          <a:p>
            <a:endParaRPr lang="zh-TW" altLang="en-US"/>
          </a:p>
        </p:txBody>
      </p:sp>
      <p:sp>
        <p:nvSpPr>
          <p:cNvPr id="230423" name="Text Box 25"/>
          <p:cNvSpPr txBox="1">
            <a:spLocks noChangeArrowheads="1"/>
          </p:cNvSpPr>
          <p:nvPr/>
        </p:nvSpPr>
        <p:spPr bwMode="auto">
          <a:xfrm>
            <a:off x="2122488" y="4953000"/>
            <a:ext cx="5715000" cy="1485900"/>
          </a:xfrm>
          <a:prstGeom prst="rect">
            <a:avLst/>
          </a:prstGeom>
          <a:solidFill>
            <a:srgbClr val="FFCC66"/>
          </a:solidFill>
          <a:ln w="9525">
            <a:solidFill>
              <a:srgbClr val="000000"/>
            </a:solidFill>
            <a:miter lim="800000"/>
            <a:headEnd/>
            <a:tailEnd/>
          </a:ln>
        </p:spPr>
        <p:txBody>
          <a:bodyPr/>
          <a:lstStyle/>
          <a:p>
            <a:pPr eaLnBrk="0" hangingPunct="0"/>
            <a:r>
              <a:rPr kumimoji="0" lang="en-US" altLang="zh-TW" b="1">
                <a:solidFill>
                  <a:schemeClr val="bg2"/>
                </a:solidFill>
                <a:latin typeface="Times New Roman" pitchFamily="18" charset="0"/>
              </a:rPr>
              <a:t>e-Business project Outcomes and Performance gains</a:t>
            </a:r>
          </a:p>
        </p:txBody>
      </p:sp>
      <p:sp>
        <p:nvSpPr>
          <p:cNvPr id="230424" name="Text Box 26"/>
          <p:cNvSpPr txBox="1">
            <a:spLocks noChangeArrowheads="1"/>
          </p:cNvSpPr>
          <p:nvPr/>
        </p:nvSpPr>
        <p:spPr bwMode="auto">
          <a:xfrm>
            <a:off x="2535238" y="5295900"/>
            <a:ext cx="1714500" cy="495300"/>
          </a:xfrm>
          <a:prstGeom prst="rect">
            <a:avLst/>
          </a:prstGeom>
          <a:noFill/>
          <a:ln w="9525">
            <a:solidFill>
              <a:srgbClr val="000000"/>
            </a:solidFill>
            <a:miter lim="800000"/>
            <a:headEnd/>
            <a:tailEnd/>
          </a:ln>
        </p:spPr>
        <p:txBody>
          <a:bodyPr/>
          <a:lstStyle/>
          <a:p>
            <a:pPr eaLnBrk="0" hangingPunct="0">
              <a:lnSpc>
                <a:spcPct val="80000"/>
              </a:lnSpc>
            </a:pPr>
            <a:r>
              <a:rPr kumimoji="0" lang="en-US" altLang="zh-TW">
                <a:solidFill>
                  <a:srgbClr val="002625"/>
                </a:solidFill>
                <a:latin typeface="Times New Roman" pitchFamily="18" charset="0"/>
              </a:rPr>
              <a:t>Improved</a:t>
            </a:r>
          </a:p>
          <a:p>
            <a:pPr eaLnBrk="0" hangingPunct="0">
              <a:lnSpc>
                <a:spcPct val="80000"/>
              </a:lnSpc>
            </a:pPr>
            <a:r>
              <a:rPr kumimoji="0" lang="en-US" altLang="zh-TW">
                <a:solidFill>
                  <a:srgbClr val="002625"/>
                </a:solidFill>
                <a:latin typeface="Times New Roman" pitchFamily="18" charset="0"/>
              </a:rPr>
              <a:t>Resourcing</a:t>
            </a:r>
          </a:p>
        </p:txBody>
      </p:sp>
      <p:sp>
        <p:nvSpPr>
          <p:cNvPr id="230425" name="Text Box 27"/>
          <p:cNvSpPr txBox="1">
            <a:spLocks noChangeArrowheads="1"/>
          </p:cNvSpPr>
          <p:nvPr/>
        </p:nvSpPr>
        <p:spPr bwMode="auto">
          <a:xfrm>
            <a:off x="5621338" y="5295900"/>
            <a:ext cx="1562100" cy="457200"/>
          </a:xfrm>
          <a:prstGeom prst="rect">
            <a:avLst/>
          </a:prstGeom>
          <a:noFill/>
          <a:ln w="9525">
            <a:solidFill>
              <a:srgbClr val="000000"/>
            </a:solidFill>
            <a:miter lim="800000"/>
            <a:headEnd/>
            <a:tailEnd/>
          </a:ln>
        </p:spPr>
        <p:txBody>
          <a:bodyPr/>
          <a:lstStyle/>
          <a:p>
            <a:pPr eaLnBrk="0" hangingPunct="0">
              <a:lnSpc>
                <a:spcPct val="80000"/>
              </a:lnSpc>
            </a:pPr>
            <a:r>
              <a:rPr kumimoji="0" lang="en-US" altLang="zh-TW">
                <a:solidFill>
                  <a:srgbClr val="002625"/>
                </a:solidFill>
                <a:latin typeface="Times New Roman" pitchFamily="18" charset="0"/>
              </a:rPr>
              <a:t>Improved</a:t>
            </a:r>
          </a:p>
          <a:p>
            <a:pPr eaLnBrk="0" hangingPunct="0">
              <a:lnSpc>
                <a:spcPct val="80000"/>
              </a:lnSpc>
            </a:pPr>
            <a:r>
              <a:rPr kumimoji="0" lang="en-US" altLang="zh-TW">
                <a:solidFill>
                  <a:srgbClr val="002625"/>
                </a:solidFill>
                <a:latin typeface="Times New Roman" pitchFamily="18" charset="0"/>
              </a:rPr>
              <a:t>Work Life</a:t>
            </a:r>
          </a:p>
        </p:txBody>
      </p:sp>
      <p:sp>
        <p:nvSpPr>
          <p:cNvPr id="230426" name="Line 28"/>
          <p:cNvSpPr>
            <a:spLocks noChangeShapeType="1"/>
          </p:cNvSpPr>
          <p:nvPr/>
        </p:nvSpPr>
        <p:spPr bwMode="auto">
          <a:xfrm>
            <a:off x="4249738" y="5524500"/>
            <a:ext cx="1371600" cy="0"/>
          </a:xfrm>
          <a:prstGeom prst="line">
            <a:avLst/>
          </a:prstGeom>
          <a:noFill/>
          <a:ln w="9525">
            <a:solidFill>
              <a:srgbClr val="000000"/>
            </a:solidFill>
            <a:round/>
            <a:headEnd type="triangle" w="sm" len="sm"/>
            <a:tailEnd type="triangle" w="sm" len="sm"/>
          </a:ln>
        </p:spPr>
        <p:txBody>
          <a:bodyPr/>
          <a:lstStyle/>
          <a:p>
            <a:endParaRPr lang="zh-TW" altLang="en-US"/>
          </a:p>
        </p:txBody>
      </p:sp>
      <p:sp>
        <p:nvSpPr>
          <p:cNvPr id="230427" name="Text Box 29"/>
          <p:cNvSpPr txBox="1">
            <a:spLocks noChangeArrowheads="1"/>
          </p:cNvSpPr>
          <p:nvPr/>
        </p:nvSpPr>
        <p:spPr bwMode="auto">
          <a:xfrm>
            <a:off x="4316413" y="5867400"/>
            <a:ext cx="1257300" cy="457200"/>
          </a:xfrm>
          <a:prstGeom prst="rect">
            <a:avLst/>
          </a:prstGeom>
          <a:noFill/>
          <a:ln w="9525">
            <a:solidFill>
              <a:srgbClr val="000000"/>
            </a:solidFill>
            <a:miter lim="800000"/>
            <a:headEnd/>
            <a:tailEnd/>
          </a:ln>
        </p:spPr>
        <p:txBody>
          <a:bodyPr/>
          <a:lstStyle/>
          <a:p>
            <a:pPr eaLnBrk="0" hangingPunct="0">
              <a:lnSpc>
                <a:spcPct val="80000"/>
              </a:lnSpc>
            </a:pPr>
            <a:r>
              <a:rPr kumimoji="0" lang="en-US" altLang="zh-TW">
                <a:solidFill>
                  <a:srgbClr val="002625"/>
                </a:solidFill>
                <a:latin typeface="Times New Roman" pitchFamily="18" charset="0"/>
              </a:rPr>
              <a:t>Customer</a:t>
            </a:r>
          </a:p>
          <a:p>
            <a:pPr eaLnBrk="0" hangingPunct="0">
              <a:lnSpc>
                <a:spcPct val="80000"/>
              </a:lnSpc>
            </a:pPr>
            <a:r>
              <a:rPr kumimoji="0" lang="en-US" altLang="zh-TW">
                <a:solidFill>
                  <a:srgbClr val="002625"/>
                </a:solidFill>
                <a:latin typeface="Times New Roman" pitchFamily="18" charset="0"/>
              </a:rPr>
              <a:t>Success</a:t>
            </a:r>
          </a:p>
        </p:txBody>
      </p:sp>
      <p:sp>
        <p:nvSpPr>
          <p:cNvPr id="230428" name="Line 30"/>
          <p:cNvSpPr>
            <a:spLocks noChangeShapeType="1"/>
          </p:cNvSpPr>
          <p:nvPr/>
        </p:nvSpPr>
        <p:spPr bwMode="auto">
          <a:xfrm>
            <a:off x="4935538" y="5524500"/>
            <a:ext cx="0" cy="342900"/>
          </a:xfrm>
          <a:prstGeom prst="line">
            <a:avLst/>
          </a:prstGeom>
          <a:noFill/>
          <a:ln w="9525">
            <a:solidFill>
              <a:srgbClr val="000000"/>
            </a:solidFill>
            <a:round/>
            <a:headEnd/>
            <a:tailEnd type="triangle" w="sm" len="sm"/>
          </a:ln>
        </p:spPr>
        <p:txBody>
          <a:bodyPr/>
          <a:lstStyle/>
          <a:p>
            <a:endParaRPr lang="zh-TW" altLang="en-US"/>
          </a:p>
        </p:txBody>
      </p:sp>
      <p:sp>
        <p:nvSpPr>
          <p:cNvPr id="230429" name="AutoShape 31"/>
          <p:cNvSpPr>
            <a:spLocks noChangeArrowheads="1"/>
          </p:cNvSpPr>
          <p:nvPr/>
        </p:nvSpPr>
        <p:spPr bwMode="auto">
          <a:xfrm>
            <a:off x="4859338" y="4724400"/>
            <a:ext cx="228600" cy="228600"/>
          </a:xfrm>
          <a:prstGeom prst="downArrow">
            <a:avLst>
              <a:gd name="adj1" fmla="val 50000"/>
              <a:gd name="adj2" fmla="val 25000"/>
            </a:avLst>
          </a:prstGeom>
          <a:solidFill>
            <a:srgbClr val="FFFF00"/>
          </a:solidFill>
          <a:ln w="9525">
            <a:solidFill>
              <a:srgbClr val="FFFF00"/>
            </a:solidFill>
            <a:miter lim="800000"/>
            <a:headEnd/>
            <a:tailEnd/>
          </a:ln>
        </p:spPr>
        <p:txBody>
          <a:bodyPr/>
          <a:lstStyle/>
          <a:p>
            <a:endParaRPr lang="zh-TW" altLang="en-US"/>
          </a:p>
        </p:txBody>
      </p:sp>
      <p:sp>
        <p:nvSpPr>
          <p:cNvPr id="230430" name="Text Box 34"/>
          <p:cNvSpPr txBox="1">
            <a:spLocks noChangeArrowheads="1"/>
          </p:cNvSpPr>
          <p:nvPr/>
        </p:nvSpPr>
        <p:spPr bwMode="auto">
          <a:xfrm>
            <a:off x="541338" y="1079500"/>
            <a:ext cx="793750" cy="4578350"/>
          </a:xfrm>
          <a:prstGeom prst="rect">
            <a:avLst/>
          </a:prstGeom>
          <a:noFill/>
          <a:ln w="9525">
            <a:noFill/>
            <a:miter lim="800000"/>
            <a:headEnd/>
            <a:tailEnd/>
          </a:ln>
        </p:spPr>
        <p:txBody>
          <a:bodyPr vert="eaVert" wrap="none">
            <a:spAutoFit/>
          </a:bodyPr>
          <a:lstStyle/>
          <a:p>
            <a:pPr algn="l"/>
            <a:r>
              <a:rPr lang="zh-TW" altLang="en-US" sz="4000" b="1">
                <a:ea typeface="標楷體" pitchFamily="65" charset="-120"/>
              </a:rPr>
              <a:t>電子化企業變革模型</a:t>
            </a:r>
          </a:p>
        </p:txBody>
      </p:sp>
      <p:pic>
        <p:nvPicPr>
          <p:cNvPr id="230431" name="Picture 35" descr="j0286678"/>
          <p:cNvPicPr>
            <a:picLocks noGrp="1" noChangeAspect="1" noChangeArrowheads="1" noCrop="1"/>
          </p:cNvPicPr>
          <p:nvPr>
            <p:ph/>
          </p:nvPr>
        </p:nvPicPr>
        <p:blipFill>
          <a:blip r:embed="rId2"/>
          <a:srcRect/>
          <a:stretch>
            <a:fillRect/>
          </a:stretch>
        </p:blipFill>
        <p:spPr>
          <a:xfrm>
            <a:off x="8172450" y="5589588"/>
            <a:ext cx="666750" cy="752475"/>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投影片編號版面配置區 3"/>
          <p:cNvSpPr>
            <a:spLocks noGrp="1"/>
          </p:cNvSpPr>
          <p:nvPr>
            <p:ph type="sldNum" sz="quarter" idx="12"/>
          </p:nvPr>
        </p:nvSpPr>
        <p:spPr/>
        <p:txBody>
          <a:bodyPr/>
          <a:lstStyle/>
          <a:p>
            <a:pPr>
              <a:defRPr/>
            </a:pPr>
            <a:fld id="{1376F15A-093B-49AF-B700-D341A15C43FB}" type="slidenum">
              <a:rPr lang="en-US" altLang="zh-TW"/>
              <a:pPr>
                <a:defRPr/>
              </a:pPr>
              <a:t>5</a:t>
            </a:fld>
            <a:endParaRPr lang="en-US" altLang="zh-TW"/>
          </a:p>
        </p:txBody>
      </p:sp>
      <p:sp>
        <p:nvSpPr>
          <p:cNvPr id="231427" name="Line 2"/>
          <p:cNvSpPr>
            <a:spLocks noChangeShapeType="1"/>
          </p:cNvSpPr>
          <p:nvPr/>
        </p:nvSpPr>
        <p:spPr bwMode="auto">
          <a:xfrm>
            <a:off x="304800" y="762000"/>
            <a:ext cx="8458200" cy="0"/>
          </a:xfrm>
          <a:prstGeom prst="line">
            <a:avLst/>
          </a:prstGeom>
          <a:noFill/>
          <a:ln w="57150" cmpd="thinThick">
            <a:solidFill>
              <a:schemeClr val="tx1"/>
            </a:solidFill>
            <a:round/>
            <a:headEnd/>
            <a:tailEnd/>
          </a:ln>
        </p:spPr>
        <p:txBody>
          <a:bodyPr wrap="none" anchor="ctr"/>
          <a:lstStyle/>
          <a:p>
            <a:endParaRPr lang="zh-TW" altLang="en-US"/>
          </a:p>
        </p:txBody>
      </p:sp>
      <p:sp>
        <p:nvSpPr>
          <p:cNvPr id="231428" name="Text Box 3"/>
          <p:cNvSpPr txBox="1">
            <a:spLocks noChangeArrowheads="1"/>
          </p:cNvSpPr>
          <p:nvPr/>
        </p:nvSpPr>
        <p:spPr bwMode="auto">
          <a:xfrm>
            <a:off x="304800" y="0"/>
            <a:ext cx="3527425" cy="579438"/>
          </a:xfrm>
          <a:prstGeom prst="rect">
            <a:avLst/>
          </a:prstGeom>
          <a:noFill/>
          <a:ln w="9525">
            <a:noFill/>
            <a:miter lim="800000"/>
            <a:headEnd/>
            <a:tailEnd/>
          </a:ln>
        </p:spPr>
        <p:txBody>
          <a:bodyPr>
            <a:spAutoFit/>
          </a:bodyPr>
          <a:lstStyle/>
          <a:p>
            <a:pPr algn="l"/>
            <a:r>
              <a:rPr lang="en-US" altLang="zh-TW" sz="3200" b="1">
                <a:latin typeface="標楷體" pitchFamily="65" charset="-120"/>
                <a:ea typeface="標楷體" pitchFamily="65" charset="-120"/>
                <a:sym typeface="Wingdings" pitchFamily="2" charset="2"/>
              </a:rPr>
              <a:t> </a:t>
            </a:r>
            <a:r>
              <a:rPr lang="zh-TW" altLang="en-US" sz="3200" b="1">
                <a:latin typeface="標楷體" pitchFamily="65" charset="-120"/>
                <a:ea typeface="標楷體" pitchFamily="65" charset="-120"/>
                <a:sym typeface="Wingdings" pitchFamily="2" charset="2"/>
              </a:rPr>
              <a:t>變革管理程序</a:t>
            </a:r>
            <a:endParaRPr lang="zh-TW" altLang="en-US" sz="2400" b="1">
              <a:latin typeface="標楷體" pitchFamily="65" charset="-120"/>
              <a:ea typeface="標楷體" pitchFamily="65" charset="-120"/>
            </a:endParaRPr>
          </a:p>
        </p:txBody>
      </p:sp>
      <p:sp>
        <p:nvSpPr>
          <p:cNvPr id="1549316" name="Rectangle 4"/>
          <p:cNvSpPr>
            <a:spLocks noChangeArrowheads="1"/>
          </p:cNvSpPr>
          <p:nvPr/>
        </p:nvSpPr>
        <p:spPr bwMode="auto">
          <a:xfrm>
            <a:off x="515938" y="1700213"/>
            <a:ext cx="1828800" cy="914400"/>
          </a:xfrm>
          <a:prstGeom prst="rect">
            <a:avLst/>
          </a:prstGeom>
          <a:solidFill>
            <a:schemeClr val="accent2"/>
          </a:solidFill>
          <a:ln w="9525">
            <a:solidFill>
              <a:schemeClr val="accent2"/>
            </a:solidFill>
            <a:miter lim="800000"/>
            <a:headEnd/>
            <a:tailEnd/>
          </a:ln>
          <a:effectLst>
            <a:outerShdw dist="35921" dir="2700000" algn="ctr" rotWithShape="0">
              <a:schemeClr val="bg2"/>
            </a:outerShdw>
          </a:effectLst>
        </p:spPr>
        <p:txBody>
          <a:bodyPr wrap="none" anchor="ctr"/>
          <a:lstStyle/>
          <a:p>
            <a:pPr>
              <a:defRPr/>
            </a:pPr>
            <a:r>
              <a:rPr lang="zh-TW" altLang="en-US" sz="3200" b="1">
                <a:solidFill>
                  <a:srgbClr val="FFFF00"/>
                </a:solidFill>
                <a:latin typeface="Times New Roman" pitchFamily="18" charset="0"/>
                <a:ea typeface="標楷體" pitchFamily="65" charset="-120"/>
              </a:rPr>
              <a:t>解凍</a:t>
            </a:r>
          </a:p>
          <a:p>
            <a:pPr>
              <a:defRPr/>
            </a:pPr>
            <a:r>
              <a:rPr lang="en-US" altLang="zh-TW" sz="3200" b="1">
                <a:solidFill>
                  <a:srgbClr val="FFFF00"/>
                </a:solidFill>
                <a:latin typeface="Times New Roman" pitchFamily="18" charset="0"/>
                <a:ea typeface="標楷體" pitchFamily="65" charset="-120"/>
              </a:rPr>
              <a:t>Unfreezing</a:t>
            </a:r>
          </a:p>
        </p:txBody>
      </p:sp>
      <p:sp>
        <p:nvSpPr>
          <p:cNvPr id="1549317" name="Rectangle 5"/>
          <p:cNvSpPr>
            <a:spLocks noChangeArrowheads="1"/>
          </p:cNvSpPr>
          <p:nvPr/>
        </p:nvSpPr>
        <p:spPr bwMode="auto">
          <a:xfrm>
            <a:off x="3563938" y="1700213"/>
            <a:ext cx="1828800" cy="914400"/>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anchor="ctr"/>
          <a:lstStyle/>
          <a:p>
            <a:pPr>
              <a:defRPr/>
            </a:pPr>
            <a:r>
              <a:rPr lang="zh-TW" altLang="en-US" sz="3200" b="1">
                <a:solidFill>
                  <a:srgbClr val="FF3300"/>
                </a:solidFill>
                <a:latin typeface="Times New Roman" pitchFamily="18" charset="0"/>
                <a:ea typeface="標楷體" pitchFamily="65" charset="-120"/>
              </a:rPr>
              <a:t>變革</a:t>
            </a:r>
          </a:p>
          <a:p>
            <a:pPr>
              <a:defRPr/>
            </a:pPr>
            <a:r>
              <a:rPr lang="en-US" altLang="zh-TW" sz="3200" b="1">
                <a:solidFill>
                  <a:srgbClr val="FF3300"/>
                </a:solidFill>
                <a:latin typeface="Times New Roman" pitchFamily="18" charset="0"/>
                <a:ea typeface="標楷體" pitchFamily="65" charset="-120"/>
              </a:rPr>
              <a:t>Change</a:t>
            </a:r>
          </a:p>
        </p:txBody>
      </p:sp>
      <p:sp>
        <p:nvSpPr>
          <p:cNvPr id="1549318" name="Rectangle 6"/>
          <p:cNvSpPr>
            <a:spLocks noChangeArrowheads="1"/>
          </p:cNvSpPr>
          <p:nvPr/>
        </p:nvSpPr>
        <p:spPr bwMode="auto">
          <a:xfrm>
            <a:off x="6688138" y="1700213"/>
            <a:ext cx="1828800" cy="914400"/>
          </a:xfrm>
          <a:prstGeom prst="rect">
            <a:avLst/>
          </a:prstGeom>
          <a:solidFill>
            <a:srgbClr val="00CC00"/>
          </a:solidFill>
          <a:ln w="9525">
            <a:solidFill>
              <a:schemeClr val="tx1"/>
            </a:solidFill>
            <a:miter lim="800000"/>
            <a:headEnd/>
            <a:tailEnd/>
          </a:ln>
          <a:effectLst>
            <a:outerShdw dist="35921" dir="2700000" algn="ctr" rotWithShape="0">
              <a:schemeClr val="bg2"/>
            </a:outerShdw>
          </a:effectLst>
        </p:spPr>
        <p:txBody>
          <a:bodyPr wrap="none" anchor="ctr"/>
          <a:lstStyle/>
          <a:p>
            <a:pPr>
              <a:defRPr/>
            </a:pPr>
            <a:r>
              <a:rPr lang="zh-TW" altLang="en-US" sz="3200" b="1">
                <a:latin typeface="Times New Roman" pitchFamily="18" charset="0"/>
                <a:ea typeface="標楷體" pitchFamily="65" charset="-120"/>
              </a:rPr>
              <a:t>再凍</a:t>
            </a:r>
          </a:p>
          <a:p>
            <a:pPr>
              <a:defRPr/>
            </a:pPr>
            <a:r>
              <a:rPr lang="en-US" altLang="zh-TW" sz="3200" b="1">
                <a:latin typeface="Times New Roman" pitchFamily="18" charset="0"/>
                <a:ea typeface="標楷體" pitchFamily="65" charset="-120"/>
              </a:rPr>
              <a:t>Refreezing</a:t>
            </a:r>
          </a:p>
        </p:txBody>
      </p:sp>
      <p:sp>
        <p:nvSpPr>
          <p:cNvPr id="1549319" name="AutoShape 7"/>
          <p:cNvSpPr>
            <a:spLocks noChangeArrowheads="1"/>
          </p:cNvSpPr>
          <p:nvPr/>
        </p:nvSpPr>
        <p:spPr bwMode="auto">
          <a:xfrm>
            <a:off x="2649538" y="2005013"/>
            <a:ext cx="685800" cy="457200"/>
          </a:xfrm>
          <a:prstGeom prst="rightArrow">
            <a:avLst>
              <a:gd name="adj1" fmla="val 50000"/>
              <a:gd name="adj2" fmla="val 37500"/>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1549320" name="AutoShape 8"/>
          <p:cNvSpPr>
            <a:spLocks noChangeArrowheads="1"/>
          </p:cNvSpPr>
          <p:nvPr/>
        </p:nvSpPr>
        <p:spPr bwMode="auto">
          <a:xfrm>
            <a:off x="5697538" y="2005013"/>
            <a:ext cx="685800" cy="457200"/>
          </a:xfrm>
          <a:prstGeom prst="rightArrow">
            <a:avLst>
              <a:gd name="adj1" fmla="val 50000"/>
              <a:gd name="adj2" fmla="val 37500"/>
            </a:avLst>
          </a:prstGeom>
          <a:solidFill>
            <a:schemeClr val="accent1"/>
          </a:solidFill>
          <a:ln w="9525">
            <a:solidFill>
              <a:schemeClr val="tx1"/>
            </a:solidFill>
            <a:miter lim="800000"/>
            <a:headEnd/>
            <a:tailEnd/>
          </a:ln>
        </p:spPr>
        <p:txBody>
          <a:bodyPr wrap="none" anchor="ctr"/>
          <a:lstStyle/>
          <a:p>
            <a:endParaRPr lang="zh-TW" altLang="en-US"/>
          </a:p>
        </p:txBody>
      </p:sp>
      <p:sp>
        <p:nvSpPr>
          <p:cNvPr id="1549321" name="Text Box 9"/>
          <p:cNvSpPr txBox="1">
            <a:spLocks noChangeArrowheads="1"/>
          </p:cNvSpPr>
          <p:nvPr/>
        </p:nvSpPr>
        <p:spPr bwMode="auto">
          <a:xfrm>
            <a:off x="0" y="2708275"/>
            <a:ext cx="3276600" cy="1187450"/>
          </a:xfrm>
          <a:prstGeom prst="rect">
            <a:avLst/>
          </a:prstGeom>
          <a:noFill/>
          <a:ln w="9525">
            <a:noFill/>
            <a:miter lim="800000"/>
            <a:headEnd/>
            <a:tailEnd/>
          </a:ln>
        </p:spPr>
        <p:txBody>
          <a:bodyPr>
            <a:spAutoFit/>
          </a:bodyPr>
          <a:lstStyle/>
          <a:p>
            <a:pPr algn="l"/>
            <a:r>
              <a:rPr lang="zh-TW" altLang="en-US" sz="2400" b="1">
                <a:latin typeface="Times New Roman" pitchFamily="18" charset="0"/>
                <a:ea typeface="標楷體" pitchFamily="65" charset="-120"/>
              </a:rPr>
              <a:t>創造有利的變革氣氛</a:t>
            </a:r>
            <a:r>
              <a:rPr kumimoji="0" lang="zh-TW" altLang="en-US" sz="2400" b="1">
                <a:latin typeface="Times New Roman" pitchFamily="18" charset="0"/>
                <a:ea typeface="標楷體" pitchFamily="65" charset="-120"/>
              </a:rPr>
              <a:t>，製造需要變革的感覺，達成組織共識</a:t>
            </a:r>
            <a:endParaRPr kumimoji="0" lang="zh-TW" altLang="en-US" sz="2800" b="1">
              <a:latin typeface="Times New Roman" pitchFamily="18" charset="0"/>
              <a:ea typeface="標楷體" pitchFamily="65" charset="-120"/>
            </a:endParaRPr>
          </a:p>
        </p:txBody>
      </p:sp>
      <p:sp>
        <p:nvSpPr>
          <p:cNvPr id="1549322" name="Text Box 10"/>
          <p:cNvSpPr txBox="1">
            <a:spLocks noChangeArrowheads="1"/>
          </p:cNvSpPr>
          <p:nvPr/>
        </p:nvSpPr>
        <p:spPr bwMode="auto">
          <a:xfrm>
            <a:off x="3492500" y="2708275"/>
            <a:ext cx="2012950" cy="822325"/>
          </a:xfrm>
          <a:prstGeom prst="rect">
            <a:avLst/>
          </a:prstGeom>
          <a:noFill/>
          <a:ln w="9525">
            <a:noFill/>
            <a:miter lim="800000"/>
            <a:headEnd/>
            <a:tailEnd/>
          </a:ln>
        </p:spPr>
        <p:txBody>
          <a:bodyPr wrap="none">
            <a:spAutoFit/>
          </a:bodyPr>
          <a:lstStyle/>
          <a:p>
            <a:pPr algn="l"/>
            <a:r>
              <a:rPr lang="zh-TW" altLang="en-US" sz="2400" b="1">
                <a:latin typeface="Times New Roman" pitchFamily="18" charset="0"/>
                <a:ea typeface="標楷體" pitchFamily="65" charset="-120"/>
              </a:rPr>
              <a:t>分析</a:t>
            </a:r>
            <a:r>
              <a:rPr kumimoji="0" lang="zh-TW" altLang="en-US" sz="2400" b="1">
                <a:latin typeface="Times New Roman" pitchFamily="18" charset="0"/>
                <a:ea typeface="標楷體" pitchFamily="65" charset="-120"/>
              </a:rPr>
              <a:t>、設計、</a:t>
            </a:r>
          </a:p>
          <a:p>
            <a:pPr algn="l"/>
            <a:r>
              <a:rPr kumimoji="0" lang="zh-TW" altLang="en-US" sz="2400" b="1">
                <a:latin typeface="Times New Roman" pitchFamily="18" charset="0"/>
                <a:ea typeface="標楷體" pitchFamily="65" charset="-120"/>
              </a:rPr>
              <a:t>開發、導入</a:t>
            </a:r>
          </a:p>
        </p:txBody>
      </p:sp>
      <p:sp>
        <p:nvSpPr>
          <p:cNvPr id="1549323" name="Text Box 11"/>
          <p:cNvSpPr txBox="1">
            <a:spLocks noChangeArrowheads="1"/>
          </p:cNvSpPr>
          <p:nvPr/>
        </p:nvSpPr>
        <p:spPr bwMode="auto">
          <a:xfrm>
            <a:off x="6659563" y="2781300"/>
            <a:ext cx="2012950" cy="822325"/>
          </a:xfrm>
          <a:prstGeom prst="rect">
            <a:avLst/>
          </a:prstGeom>
          <a:noFill/>
          <a:ln w="9525">
            <a:noFill/>
            <a:miter lim="800000"/>
            <a:headEnd/>
            <a:tailEnd/>
          </a:ln>
        </p:spPr>
        <p:txBody>
          <a:bodyPr wrap="none">
            <a:spAutoFit/>
          </a:bodyPr>
          <a:lstStyle/>
          <a:p>
            <a:pPr algn="l"/>
            <a:r>
              <a:rPr kumimoji="0" lang="zh-TW" altLang="en-US" sz="2400" b="1">
                <a:latin typeface="Times New Roman" pitchFamily="18" charset="0"/>
                <a:ea typeface="標楷體" pitchFamily="65" charset="-120"/>
              </a:rPr>
              <a:t>將組織新系統</a:t>
            </a:r>
          </a:p>
          <a:p>
            <a:pPr algn="l"/>
            <a:r>
              <a:rPr kumimoji="0" lang="zh-TW" altLang="en-US" sz="2400" b="1">
                <a:latin typeface="Times New Roman" pitchFamily="18" charset="0"/>
                <a:ea typeface="標楷體" pitchFamily="65" charset="-120"/>
              </a:rPr>
              <a:t>正式化</a:t>
            </a:r>
            <a:endParaRPr kumimoji="0" lang="zh-TW" altLang="en-US" sz="2800" b="1">
              <a:latin typeface="Times New Roman" pitchFamily="18" charset="0"/>
              <a:ea typeface="標楷體" pitchFamily="65" charset="-120"/>
            </a:endParaRPr>
          </a:p>
        </p:txBody>
      </p:sp>
      <p:sp>
        <p:nvSpPr>
          <p:cNvPr id="231437" name="Rectangle 12"/>
          <p:cNvSpPr>
            <a:spLocks noChangeArrowheads="1"/>
          </p:cNvSpPr>
          <p:nvPr/>
        </p:nvSpPr>
        <p:spPr bwMode="auto">
          <a:xfrm>
            <a:off x="152400" y="914400"/>
            <a:ext cx="5094288" cy="519113"/>
          </a:xfrm>
          <a:prstGeom prst="rect">
            <a:avLst/>
          </a:prstGeom>
          <a:noFill/>
          <a:ln w="9525">
            <a:noFill/>
            <a:miter lim="800000"/>
            <a:headEnd/>
            <a:tailEnd/>
          </a:ln>
        </p:spPr>
        <p:txBody>
          <a:bodyPr wrap="none">
            <a:spAutoFit/>
          </a:bodyPr>
          <a:lstStyle/>
          <a:p>
            <a:pPr algn="l"/>
            <a:r>
              <a:rPr lang="en-US" altLang="zh-TW" sz="2800" b="1">
                <a:latin typeface="Times New Roman" pitchFamily="18" charset="0"/>
                <a:ea typeface="標楷體" pitchFamily="65" charset="-120"/>
                <a:sym typeface="Monotype Sorts" pitchFamily="2" charset="2"/>
              </a:rPr>
              <a:t> Lewin</a:t>
            </a:r>
            <a:r>
              <a:rPr lang="zh-TW" altLang="en-US" sz="2800" b="1">
                <a:latin typeface="Times New Roman" pitchFamily="18" charset="0"/>
                <a:ea typeface="標楷體" pitchFamily="65" charset="-120"/>
                <a:sym typeface="Monotype Sorts" pitchFamily="2" charset="2"/>
              </a:rPr>
              <a:t>變革管理的三階段理論</a:t>
            </a:r>
            <a:endParaRPr kumimoji="0" lang="zh-TW" altLang="en-US" sz="2800" b="1">
              <a:latin typeface="Times New Roman" pitchFamily="18" charset="0"/>
              <a:ea typeface="標楷體" pitchFamily="65" charset="-120"/>
            </a:endParaRPr>
          </a:p>
        </p:txBody>
      </p:sp>
      <p:pic>
        <p:nvPicPr>
          <p:cNvPr id="231438" name="Picture 13" descr="j0213511"/>
          <p:cNvPicPr>
            <a:picLocks noChangeAspect="1" noChangeArrowheads="1" noCrop="1"/>
          </p:cNvPicPr>
          <p:nvPr/>
        </p:nvPicPr>
        <p:blipFill>
          <a:blip r:embed="rId2"/>
          <a:srcRect/>
          <a:stretch>
            <a:fillRect/>
          </a:stretch>
        </p:blipFill>
        <p:spPr bwMode="auto">
          <a:xfrm>
            <a:off x="6694488" y="3933825"/>
            <a:ext cx="1463675" cy="2370138"/>
          </a:xfrm>
          <a:prstGeom prst="rect">
            <a:avLst/>
          </a:prstGeom>
          <a:noFill/>
          <a:ln w="9525">
            <a:noFill/>
            <a:miter lim="800000"/>
            <a:headEnd/>
            <a:tailEnd/>
          </a:ln>
        </p:spPr>
      </p:pic>
      <p:grpSp>
        <p:nvGrpSpPr>
          <p:cNvPr id="2" name="Group 31"/>
          <p:cNvGrpSpPr>
            <a:grpSpLocks/>
          </p:cNvGrpSpPr>
          <p:nvPr/>
        </p:nvGrpSpPr>
        <p:grpSpPr bwMode="auto">
          <a:xfrm>
            <a:off x="611188" y="3933825"/>
            <a:ext cx="3168650" cy="2447925"/>
            <a:chOff x="385" y="2478"/>
            <a:chExt cx="1996" cy="1542"/>
          </a:xfrm>
        </p:grpSpPr>
        <p:sp>
          <p:nvSpPr>
            <p:cNvPr id="231440" name="Rectangle 30"/>
            <p:cNvSpPr>
              <a:spLocks noChangeArrowheads="1"/>
            </p:cNvSpPr>
            <p:nvPr/>
          </p:nvSpPr>
          <p:spPr bwMode="auto">
            <a:xfrm>
              <a:off x="385" y="2478"/>
              <a:ext cx="1996" cy="1542"/>
            </a:xfrm>
            <a:prstGeom prst="rect">
              <a:avLst/>
            </a:prstGeom>
            <a:solidFill>
              <a:srgbClr val="FF5050"/>
            </a:solidFill>
            <a:ln w="9525" algn="ctr">
              <a:noFill/>
              <a:miter lim="800000"/>
              <a:headEnd/>
              <a:tailEnd/>
            </a:ln>
          </p:spPr>
          <p:txBody>
            <a:bodyPr wrap="none" anchor="ctr"/>
            <a:lstStyle/>
            <a:p>
              <a:endParaRPr lang="zh-TW" altLang="en-US"/>
            </a:p>
          </p:txBody>
        </p:sp>
        <p:grpSp>
          <p:nvGrpSpPr>
            <p:cNvPr id="3" name="Group 14"/>
            <p:cNvGrpSpPr>
              <a:grpSpLocks/>
            </p:cNvGrpSpPr>
            <p:nvPr/>
          </p:nvGrpSpPr>
          <p:grpSpPr bwMode="auto">
            <a:xfrm>
              <a:off x="476" y="2523"/>
              <a:ext cx="1734" cy="1409"/>
              <a:chOff x="1629" y="1440"/>
              <a:chExt cx="2488" cy="2310"/>
            </a:xfrm>
          </p:grpSpPr>
          <p:sp>
            <p:nvSpPr>
              <p:cNvPr id="231442" name="Rectangle 15"/>
              <p:cNvSpPr>
                <a:spLocks noChangeArrowheads="1"/>
              </p:cNvSpPr>
              <p:nvPr/>
            </p:nvSpPr>
            <p:spPr bwMode="auto">
              <a:xfrm>
                <a:off x="2698" y="2400"/>
                <a:ext cx="340" cy="340"/>
              </a:xfrm>
              <a:prstGeom prst="rect">
                <a:avLst/>
              </a:prstGeom>
              <a:gradFill rotWithShape="0">
                <a:gsLst>
                  <a:gs pos="0">
                    <a:schemeClr val="tx1"/>
                  </a:gs>
                  <a:gs pos="100000">
                    <a:srgbClr val="006699"/>
                  </a:gs>
                </a:gsLst>
                <a:path path="shape">
                  <a:fillToRect l="50000" t="50000" r="50000" b="50000"/>
                </a:path>
              </a:gradFill>
              <a:ln w="19050">
                <a:solidFill>
                  <a:schemeClr val="bg1"/>
                </a:solidFill>
                <a:miter lim="800000"/>
                <a:headEnd/>
                <a:tailEnd/>
              </a:ln>
            </p:spPr>
            <p:txBody>
              <a:bodyPr wrap="none" anchor="ctr"/>
              <a:lstStyle/>
              <a:p>
                <a:pPr>
                  <a:spcBef>
                    <a:spcPct val="20000"/>
                  </a:spcBef>
                  <a:buClr>
                    <a:schemeClr val="accent1"/>
                  </a:buClr>
                </a:pPr>
                <a:r>
                  <a:rPr lang="zh-TW" altLang="en-US" sz="1400" b="1">
                    <a:solidFill>
                      <a:schemeClr val="bg1"/>
                    </a:solidFill>
                    <a:latin typeface="Romantic" pitchFamily="2" charset="2"/>
                    <a:ea typeface="標楷體" pitchFamily="65" charset="-120"/>
                  </a:rPr>
                  <a:t>解凍</a:t>
                </a:r>
              </a:p>
            </p:txBody>
          </p:sp>
          <p:sp>
            <p:nvSpPr>
              <p:cNvPr id="1549328" name="AutoShape 16"/>
              <p:cNvSpPr>
                <a:spLocks noChangeArrowheads="1"/>
              </p:cNvSpPr>
              <p:nvPr/>
            </p:nvSpPr>
            <p:spPr bwMode="auto">
              <a:xfrm>
                <a:off x="2362" y="1942"/>
                <a:ext cx="1020" cy="339"/>
              </a:xfrm>
              <a:custGeom>
                <a:avLst/>
                <a:gdLst>
                  <a:gd name="G0" fmla="+- 7027 0 0"/>
                  <a:gd name="G1" fmla="+- 21600 0 7027"/>
                  <a:gd name="G2" fmla="*/ 7027 1 2"/>
                  <a:gd name="G3" fmla="+- 21600 0 G2"/>
                  <a:gd name="G4" fmla="+/ 7027 21600 2"/>
                  <a:gd name="G5" fmla="+/ G1 0 2"/>
                  <a:gd name="G6" fmla="*/ 21600 21600 7027"/>
                  <a:gd name="G7" fmla="*/ G6 1 2"/>
                  <a:gd name="G8" fmla="+- 21600 0 G7"/>
                  <a:gd name="G9" fmla="*/ 21600 1 2"/>
                  <a:gd name="G10" fmla="+- 7027 0 G9"/>
                  <a:gd name="G11" fmla="?: G10 G8 0"/>
                  <a:gd name="G12" fmla="?: G10 G7 21600"/>
                  <a:gd name="T0" fmla="*/ 18086 w 21600"/>
                  <a:gd name="T1" fmla="*/ 10800 h 21600"/>
                  <a:gd name="T2" fmla="*/ 10800 w 21600"/>
                  <a:gd name="T3" fmla="*/ 21600 h 21600"/>
                  <a:gd name="T4" fmla="*/ 3514 w 21600"/>
                  <a:gd name="T5" fmla="*/ 10800 h 21600"/>
                  <a:gd name="T6" fmla="*/ 10800 w 21600"/>
                  <a:gd name="T7" fmla="*/ 0 h 21600"/>
                  <a:gd name="T8" fmla="*/ 5314 w 21600"/>
                  <a:gd name="T9" fmla="*/ 5314 h 21600"/>
                  <a:gd name="T10" fmla="*/ 16286 w 21600"/>
                  <a:gd name="T11" fmla="*/ 16286 h 21600"/>
                </a:gdLst>
                <a:ahLst/>
                <a:cxnLst>
                  <a:cxn ang="0">
                    <a:pos x="T0" y="T1"/>
                  </a:cxn>
                  <a:cxn ang="0">
                    <a:pos x="T2" y="T3"/>
                  </a:cxn>
                  <a:cxn ang="0">
                    <a:pos x="T4" y="T5"/>
                  </a:cxn>
                  <a:cxn ang="0">
                    <a:pos x="T6" y="T7"/>
                  </a:cxn>
                </a:cxnLst>
                <a:rect l="T8" t="T9" r="T10" b="T11"/>
                <a:pathLst>
                  <a:path w="21600" h="21600">
                    <a:moveTo>
                      <a:pt x="0" y="0"/>
                    </a:moveTo>
                    <a:lnTo>
                      <a:pt x="7027" y="21600"/>
                    </a:lnTo>
                    <a:lnTo>
                      <a:pt x="14573" y="21600"/>
                    </a:lnTo>
                    <a:lnTo>
                      <a:pt x="21600" y="0"/>
                    </a:lnTo>
                    <a:close/>
                  </a:path>
                </a:pathLst>
              </a:custGeom>
              <a:gradFill rotWithShape="0">
                <a:gsLst>
                  <a:gs pos="0">
                    <a:srgbClr val="FF0066"/>
                  </a:gs>
                  <a:gs pos="50000">
                    <a:schemeClr val="tx1"/>
                  </a:gs>
                  <a:gs pos="100000">
                    <a:srgbClr val="FF0066"/>
                  </a:gs>
                </a:gsLst>
                <a:lin ang="5400000" scaled="1"/>
              </a:gradFill>
              <a:ln w="19050">
                <a:solidFill>
                  <a:schemeClr val="bg1"/>
                </a:solidFill>
                <a:miter lim="800000"/>
                <a:headEnd/>
                <a:tailEnd/>
              </a:ln>
              <a:effectLst/>
            </p:spPr>
            <p:txBody>
              <a:bodyPr wrap="none" anchor="ctr"/>
              <a:lstStyle/>
              <a:p>
                <a:pPr>
                  <a:spcBef>
                    <a:spcPct val="20000"/>
                  </a:spcBef>
                  <a:buClr>
                    <a:schemeClr val="accent1"/>
                  </a:buClr>
                  <a:defRPr/>
                </a:pPr>
                <a:r>
                  <a:rPr lang="zh-TW" altLang="en-US" sz="1400" b="1">
                    <a:solidFill>
                      <a:schemeClr val="bg1"/>
                    </a:solidFill>
                    <a:latin typeface="Romantic" pitchFamily="2" charset="2"/>
                    <a:ea typeface="標楷體" pitchFamily="65" charset="-120"/>
                  </a:rPr>
                  <a:t>創造</a:t>
                </a:r>
              </a:p>
            </p:txBody>
          </p:sp>
          <p:sp>
            <p:nvSpPr>
              <p:cNvPr id="1549329" name="Rectangle 17"/>
              <p:cNvSpPr>
                <a:spLocks noChangeArrowheads="1"/>
              </p:cNvSpPr>
              <p:nvPr/>
            </p:nvSpPr>
            <p:spPr bwMode="auto">
              <a:xfrm>
                <a:off x="2362" y="1440"/>
                <a:ext cx="1020" cy="339"/>
              </a:xfrm>
              <a:prstGeom prst="rect">
                <a:avLst/>
              </a:prstGeom>
              <a:gradFill rotWithShape="0">
                <a:gsLst>
                  <a:gs pos="0">
                    <a:srgbClr val="FF0066"/>
                  </a:gs>
                  <a:gs pos="50000">
                    <a:schemeClr val="tx1"/>
                  </a:gs>
                  <a:gs pos="100000">
                    <a:srgbClr val="FF0066"/>
                  </a:gs>
                </a:gsLst>
                <a:lin ang="5400000" scaled="1"/>
              </a:gradFill>
              <a:ln w="19050">
                <a:solidFill>
                  <a:schemeClr val="bg1"/>
                </a:solidFill>
                <a:miter lim="800000"/>
                <a:headEnd/>
                <a:tailEnd/>
              </a:ln>
              <a:effectLst/>
            </p:spPr>
            <p:txBody>
              <a:bodyPr wrap="none" anchor="ctr"/>
              <a:lstStyle/>
              <a:p>
                <a:pPr>
                  <a:spcBef>
                    <a:spcPct val="20000"/>
                  </a:spcBef>
                  <a:buClr>
                    <a:schemeClr val="accent1"/>
                  </a:buClr>
                  <a:defRPr/>
                </a:pPr>
                <a:r>
                  <a:rPr lang="zh-TW" altLang="en-US" sz="1400" b="1">
                    <a:solidFill>
                      <a:schemeClr val="bg1"/>
                    </a:solidFill>
                    <a:latin typeface="Romantic" pitchFamily="2" charset="2"/>
                    <a:ea typeface="標楷體" pitchFamily="65" charset="-120"/>
                  </a:rPr>
                  <a:t>成功利基</a:t>
                </a:r>
              </a:p>
            </p:txBody>
          </p:sp>
          <p:sp>
            <p:nvSpPr>
              <p:cNvPr id="1549330" name="AutoShape 18"/>
              <p:cNvSpPr>
                <a:spLocks noChangeArrowheads="1"/>
              </p:cNvSpPr>
              <p:nvPr/>
            </p:nvSpPr>
            <p:spPr bwMode="auto">
              <a:xfrm rot="16200000">
                <a:off x="1852" y="2404"/>
                <a:ext cx="1020" cy="340"/>
              </a:xfrm>
              <a:custGeom>
                <a:avLst/>
                <a:gdLst>
                  <a:gd name="G0" fmla="+- 7027 0 0"/>
                  <a:gd name="G1" fmla="+- 21600 0 7027"/>
                  <a:gd name="G2" fmla="*/ 7027 1 2"/>
                  <a:gd name="G3" fmla="+- 21600 0 G2"/>
                  <a:gd name="G4" fmla="+/ 7027 21600 2"/>
                  <a:gd name="G5" fmla="+/ G1 0 2"/>
                  <a:gd name="G6" fmla="*/ 21600 21600 7027"/>
                  <a:gd name="G7" fmla="*/ G6 1 2"/>
                  <a:gd name="G8" fmla="+- 21600 0 G7"/>
                  <a:gd name="G9" fmla="*/ 21600 1 2"/>
                  <a:gd name="G10" fmla="+- 7027 0 G9"/>
                  <a:gd name="G11" fmla="?: G10 G8 0"/>
                  <a:gd name="G12" fmla="?: G10 G7 21600"/>
                  <a:gd name="T0" fmla="*/ 18086 w 21600"/>
                  <a:gd name="T1" fmla="*/ 10800 h 21600"/>
                  <a:gd name="T2" fmla="*/ 10800 w 21600"/>
                  <a:gd name="T3" fmla="*/ 21600 h 21600"/>
                  <a:gd name="T4" fmla="*/ 3514 w 21600"/>
                  <a:gd name="T5" fmla="*/ 10800 h 21600"/>
                  <a:gd name="T6" fmla="*/ 10800 w 21600"/>
                  <a:gd name="T7" fmla="*/ 0 h 21600"/>
                  <a:gd name="T8" fmla="*/ 5314 w 21600"/>
                  <a:gd name="T9" fmla="*/ 5314 h 21600"/>
                  <a:gd name="T10" fmla="*/ 16286 w 21600"/>
                  <a:gd name="T11" fmla="*/ 16286 h 21600"/>
                </a:gdLst>
                <a:ahLst/>
                <a:cxnLst>
                  <a:cxn ang="0">
                    <a:pos x="T0" y="T1"/>
                  </a:cxn>
                  <a:cxn ang="0">
                    <a:pos x="T2" y="T3"/>
                  </a:cxn>
                  <a:cxn ang="0">
                    <a:pos x="T4" y="T5"/>
                  </a:cxn>
                  <a:cxn ang="0">
                    <a:pos x="T6" y="T7"/>
                  </a:cxn>
                </a:cxnLst>
                <a:rect l="T8" t="T9" r="T10" b="T11"/>
                <a:pathLst>
                  <a:path w="21600" h="21600">
                    <a:moveTo>
                      <a:pt x="0" y="0"/>
                    </a:moveTo>
                    <a:lnTo>
                      <a:pt x="7027" y="21600"/>
                    </a:lnTo>
                    <a:lnTo>
                      <a:pt x="14573" y="21600"/>
                    </a:lnTo>
                    <a:lnTo>
                      <a:pt x="21600" y="0"/>
                    </a:lnTo>
                    <a:close/>
                  </a:path>
                </a:pathLst>
              </a:custGeom>
              <a:gradFill rotWithShape="0">
                <a:gsLst>
                  <a:gs pos="0">
                    <a:srgbClr val="33CC33"/>
                  </a:gs>
                  <a:gs pos="50000">
                    <a:schemeClr val="tx1"/>
                  </a:gs>
                  <a:gs pos="100000">
                    <a:srgbClr val="33CC33"/>
                  </a:gs>
                </a:gsLst>
                <a:lin ang="0" scaled="1"/>
              </a:gradFill>
              <a:ln w="19050">
                <a:solidFill>
                  <a:schemeClr val="bg1"/>
                </a:solidFill>
                <a:miter lim="800000"/>
                <a:headEnd/>
                <a:tailEnd/>
              </a:ln>
              <a:effectLst/>
            </p:spPr>
            <p:txBody>
              <a:bodyPr rot="10800000" wrap="none" anchor="ctr"/>
              <a:lstStyle/>
              <a:p>
                <a:pPr>
                  <a:spcBef>
                    <a:spcPct val="20000"/>
                  </a:spcBef>
                  <a:buClr>
                    <a:schemeClr val="accent1"/>
                  </a:buClr>
                  <a:defRPr/>
                </a:pPr>
                <a:endParaRPr lang="zh-TW" altLang="zh-TW" sz="1400" b="1">
                  <a:solidFill>
                    <a:schemeClr val="bg1"/>
                  </a:solidFill>
                  <a:latin typeface="Romantic" pitchFamily="2" charset="2"/>
                  <a:ea typeface="標楷體" pitchFamily="65" charset="-120"/>
                </a:endParaRPr>
              </a:p>
            </p:txBody>
          </p:sp>
          <p:sp>
            <p:nvSpPr>
              <p:cNvPr id="1549331" name="Rectangle 19"/>
              <p:cNvSpPr>
                <a:spLocks noChangeArrowheads="1"/>
              </p:cNvSpPr>
              <p:nvPr/>
            </p:nvSpPr>
            <p:spPr bwMode="auto">
              <a:xfrm rot="16200000">
                <a:off x="1302" y="2404"/>
                <a:ext cx="1020" cy="340"/>
              </a:xfrm>
              <a:prstGeom prst="rect">
                <a:avLst/>
              </a:prstGeom>
              <a:gradFill rotWithShape="0">
                <a:gsLst>
                  <a:gs pos="0">
                    <a:srgbClr val="33CC33"/>
                  </a:gs>
                  <a:gs pos="50000">
                    <a:schemeClr val="tx1"/>
                  </a:gs>
                  <a:gs pos="100000">
                    <a:srgbClr val="33CC33"/>
                  </a:gs>
                </a:gsLst>
                <a:lin ang="0" scaled="1"/>
              </a:gradFill>
              <a:ln w="19050">
                <a:solidFill>
                  <a:schemeClr val="bg1"/>
                </a:solidFill>
                <a:miter lim="800000"/>
                <a:headEnd/>
                <a:tailEnd/>
              </a:ln>
              <a:effectLst/>
            </p:spPr>
            <p:txBody>
              <a:bodyPr vert="eaVert" wrap="none" anchor="ctr"/>
              <a:lstStyle/>
              <a:p>
                <a:pPr>
                  <a:spcBef>
                    <a:spcPct val="20000"/>
                  </a:spcBef>
                  <a:buClr>
                    <a:schemeClr val="accent1"/>
                  </a:buClr>
                  <a:defRPr/>
                </a:pPr>
                <a:endParaRPr lang="zh-TW" altLang="zh-TW" sz="1400" b="1">
                  <a:solidFill>
                    <a:schemeClr val="bg1"/>
                  </a:solidFill>
                  <a:latin typeface="Romantic" pitchFamily="2" charset="2"/>
                  <a:ea typeface="標楷體" pitchFamily="65" charset="-120"/>
                </a:endParaRPr>
              </a:p>
            </p:txBody>
          </p:sp>
          <p:sp>
            <p:nvSpPr>
              <p:cNvPr id="1549332" name="AutoShape 20"/>
              <p:cNvSpPr>
                <a:spLocks noChangeArrowheads="1"/>
              </p:cNvSpPr>
              <p:nvPr/>
            </p:nvSpPr>
            <p:spPr bwMode="auto">
              <a:xfrm rot="32400000">
                <a:off x="2361" y="2879"/>
                <a:ext cx="1020" cy="341"/>
              </a:xfrm>
              <a:custGeom>
                <a:avLst/>
                <a:gdLst>
                  <a:gd name="G0" fmla="+- 7027 0 0"/>
                  <a:gd name="G1" fmla="+- 21600 0 7027"/>
                  <a:gd name="G2" fmla="*/ 7027 1 2"/>
                  <a:gd name="G3" fmla="+- 21600 0 G2"/>
                  <a:gd name="G4" fmla="+/ 7027 21600 2"/>
                  <a:gd name="G5" fmla="+/ G1 0 2"/>
                  <a:gd name="G6" fmla="*/ 21600 21600 7027"/>
                  <a:gd name="G7" fmla="*/ G6 1 2"/>
                  <a:gd name="G8" fmla="+- 21600 0 G7"/>
                  <a:gd name="G9" fmla="*/ 21600 1 2"/>
                  <a:gd name="G10" fmla="+- 7027 0 G9"/>
                  <a:gd name="G11" fmla="?: G10 G8 0"/>
                  <a:gd name="G12" fmla="?: G10 G7 21600"/>
                  <a:gd name="T0" fmla="*/ 18086 w 21600"/>
                  <a:gd name="T1" fmla="*/ 10800 h 21600"/>
                  <a:gd name="T2" fmla="*/ 10800 w 21600"/>
                  <a:gd name="T3" fmla="*/ 21600 h 21600"/>
                  <a:gd name="T4" fmla="*/ 3514 w 21600"/>
                  <a:gd name="T5" fmla="*/ 10800 h 21600"/>
                  <a:gd name="T6" fmla="*/ 10800 w 21600"/>
                  <a:gd name="T7" fmla="*/ 0 h 21600"/>
                  <a:gd name="T8" fmla="*/ 5314 w 21600"/>
                  <a:gd name="T9" fmla="*/ 5314 h 21600"/>
                  <a:gd name="T10" fmla="*/ 16286 w 21600"/>
                  <a:gd name="T11" fmla="*/ 16286 h 21600"/>
                </a:gdLst>
                <a:ahLst/>
                <a:cxnLst>
                  <a:cxn ang="0">
                    <a:pos x="T0" y="T1"/>
                  </a:cxn>
                  <a:cxn ang="0">
                    <a:pos x="T2" y="T3"/>
                  </a:cxn>
                  <a:cxn ang="0">
                    <a:pos x="T4" y="T5"/>
                  </a:cxn>
                  <a:cxn ang="0">
                    <a:pos x="T6" y="T7"/>
                  </a:cxn>
                </a:cxnLst>
                <a:rect l="T8" t="T9" r="T10" b="T11"/>
                <a:pathLst>
                  <a:path w="21600" h="21600">
                    <a:moveTo>
                      <a:pt x="0" y="0"/>
                    </a:moveTo>
                    <a:lnTo>
                      <a:pt x="7027" y="21600"/>
                    </a:lnTo>
                    <a:lnTo>
                      <a:pt x="14573" y="21600"/>
                    </a:lnTo>
                    <a:lnTo>
                      <a:pt x="21600" y="0"/>
                    </a:lnTo>
                    <a:close/>
                  </a:path>
                </a:pathLst>
              </a:custGeom>
              <a:gradFill rotWithShape="0">
                <a:gsLst>
                  <a:gs pos="0">
                    <a:srgbClr val="3366FF"/>
                  </a:gs>
                  <a:gs pos="50000">
                    <a:schemeClr val="tx1"/>
                  </a:gs>
                  <a:gs pos="100000">
                    <a:srgbClr val="3366FF"/>
                  </a:gs>
                </a:gsLst>
                <a:lin ang="5400000" scaled="1"/>
              </a:gradFill>
              <a:ln w="19050">
                <a:solidFill>
                  <a:schemeClr val="bg1"/>
                </a:solidFill>
                <a:miter lim="800000"/>
                <a:headEnd/>
                <a:tailEnd/>
              </a:ln>
              <a:effectLst/>
            </p:spPr>
            <p:txBody>
              <a:bodyPr rot="10800000" vert="eaVert" wrap="none" anchor="ctr"/>
              <a:lstStyle/>
              <a:p>
                <a:pPr>
                  <a:spcBef>
                    <a:spcPct val="20000"/>
                  </a:spcBef>
                  <a:buClr>
                    <a:schemeClr val="accent1"/>
                  </a:buClr>
                  <a:defRPr/>
                </a:pPr>
                <a:endParaRPr lang="zh-TW" altLang="zh-TW" sz="1400" b="1">
                  <a:solidFill>
                    <a:schemeClr val="bg1"/>
                  </a:solidFill>
                  <a:latin typeface="Romantic" pitchFamily="2" charset="2"/>
                  <a:ea typeface="標楷體" pitchFamily="65" charset="-120"/>
                </a:endParaRPr>
              </a:p>
            </p:txBody>
          </p:sp>
          <p:sp>
            <p:nvSpPr>
              <p:cNvPr id="231448" name="Rectangle 21"/>
              <p:cNvSpPr>
                <a:spLocks noChangeArrowheads="1"/>
              </p:cNvSpPr>
              <p:nvPr/>
            </p:nvSpPr>
            <p:spPr bwMode="auto">
              <a:xfrm rot="10800000">
                <a:off x="2362" y="3408"/>
                <a:ext cx="1020" cy="340"/>
              </a:xfrm>
              <a:prstGeom prst="rect">
                <a:avLst/>
              </a:prstGeom>
              <a:gradFill rotWithShape="0">
                <a:gsLst>
                  <a:gs pos="0">
                    <a:srgbClr val="3366FF"/>
                  </a:gs>
                  <a:gs pos="50000">
                    <a:srgbClr val="FFFFFF"/>
                  </a:gs>
                  <a:gs pos="100000">
                    <a:srgbClr val="3366FF"/>
                  </a:gs>
                </a:gsLst>
                <a:lin ang="5400000" scaled="1"/>
              </a:gradFill>
              <a:ln w="19050">
                <a:solidFill>
                  <a:schemeClr val="bg1"/>
                </a:solidFill>
                <a:miter lim="800000"/>
                <a:headEnd/>
                <a:tailEnd/>
              </a:ln>
            </p:spPr>
            <p:txBody>
              <a:bodyPr rot="10800000" wrap="none" anchor="ctr"/>
              <a:lstStyle/>
              <a:p>
                <a:pPr>
                  <a:spcBef>
                    <a:spcPct val="20000"/>
                  </a:spcBef>
                  <a:buClr>
                    <a:schemeClr val="accent1"/>
                  </a:buClr>
                </a:pPr>
                <a:endParaRPr lang="zh-TW" altLang="zh-TW" sz="1400" b="1">
                  <a:solidFill>
                    <a:schemeClr val="bg1"/>
                  </a:solidFill>
                  <a:latin typeface="Romantic" pitchFamily="2" charset="2"/>
                  <a:ea typeface="標楷體" pitchFamily="65" charset="-120"/>
                </a:endParaRPr>
              </a:p>
            </p:txBody>
          </p:sp>
          <p:sp>
            <p:nvSpPr>
              <p:cNvPr id="1549334" name="AutoShape 22"/>
              <p:cNvSpPr>
                <a:spLocks noChangeArrowheads="1"/>
              </p:cNvSpPr>
              <p:nvPr/>
            </p:nvSpPr>
            <p:spPr bwMode="auto">
              <a:xfrm rot="27000000">
                <a:off x="2886" y="2403"/>
                <a:ext cx="1020" cy="340"/>
              </a:xfrm>
              <a:custGeom>
                <a:avLst/>
                <a:gdLst>
                  <a:gd name="G0" fmla="+- 7027 0 0"/>
                  <a:gd name="G1" fmla="+- 21600 0 7027"/>
                  <a:gd name="G2" fmla="*/ 7027 1 2"/>
                  <a:gd name="G3" fmla="+- 21600 0 G2"/>
                  <a:gd name="G4" fmla="+/ 7027 21600 2"/>
                  <a:gd name="G5" fmla="+/ G1 0 2"/>
                  <a:gd name="G6" fmla="*/ 21600 21600 7027"/>
                  <a:gd name="G7" fmla="*/ G6 1 2"/>
                  <a:gd name="G8" fmla="+- 21600 0 G7"/>
                  <a:gd name="G9" fmla="*/ 21600 1 2"/>
                  <a:gd name="G10" fmla="+- 7027 0 G9"/>
                  <a:gd name="G11" fmla="?: G10 G8 0"/>
                  <a:gd name="G12" fmla="?: G10 G7 21600"/>
                  <a:gd name="T0" fmla="*/ 18086 w 21600"/>
                  <a:gd name="T1" fmla="*/ 10800 h 21600"/>
                  <a:gd name="T2" fmla="*/ 10800 w 21600"/>
                  <a:gd name="T3" fmla="*/ 21600 h 21600"/>
                  <a:gd name="T4" fmla="*/ 3514 w 21600"/>
                  <a:gd name="T5" fmla="*/ 10800 h 21600"/>
                  <a:gd name="T6" fmla="*/ 10800 w 21600"/>
                  <a:gd name="T7" fmla="*/ 0 h 21600"/>
                  <a:gd name="T8" fmla="*/ 5314 w 21600"/>
                  <a:gd name="T9" fmla="*/ 5314 h 21600"/>
                  <a:gd name="T10" fmla="*/ 16286 w 21600"/>
                  <a:gd name="T11" fmla="*/ 16286 h 21600"/>
                </a:gdLst>
                <a:ahLst/>
                <a:cxnLst>
                  <a:cxn ang="0">
                    <a:pos x="T0" y="T1"/>
                  </a:cxn>
                  <a:cxn ang="0">
                    <a:pos x="T2" y="T3"/>
                  </a:cxn>
                  <a:cxn ang="0">
                    <a:pos x="T4" y="T5"/>
                  </a:cxn>
                  <a:cxn ang="0">
                    <a:pos x="T6" y="T7"/>
                  </a:cxn>
                </a:cxnLst>
                <a:rect l="T8" t="T9" r="T10" b="T11"/>
                <a:pathLst>
                  <a:path w="21600" h="21600">
                    <a:moveTo>
                      <a:pt x="0" y="0"/>
                    </a:moveTo>
                    <a:lnTo>
                      <a:pt x="7027" y="21600"/>
                    </a:lnTo>
                    <a:lnTo>
                      <a:pt x="14573" y="21600"/>
                    </a:lnTo>
                    <a:lnTo>
                      <a:pt x="21600" y="0"/>
                    </a:lnTo>
                    <a:close/>
                  </a:path>
                </a:pathLst>
              </a:custGeom>
              <a:gradFill rotWithShape="0">
                <a:gsLst>
                  <a:gs pos="0">
                    <a:srgbClr val="FF9900"/>
                  </a:gs>
                  <a:gs pos="50000">
                    <a:schemeClr val="tx1"/>
                  </a:gs>
                  <a:gs pos="100000">
                    <a:srgbClr val="FF9900"/>
                  </a:gs>
                </a:gsLst>
                <a:lin ang="0" scaled="1"/>
              </a:gradFill>
              <a:ln w="19050">
                <a:solidFill>
                  <a:schemeClr val="bg1"/>
                </a:solidFill>
                <a:miter lim="800000"/>
                <a:headEnd/>
                <a:tailEnd/>
              </a:ln>
              <a:effectLst/>
            </p:spPr>
            <p:txBody>
              <a:bodyPr wrap="none" anchor="ctr"/>
              <a:lstStyle/>
              <a:p>
                <a:pPr>
                  <a:spcBef>
                    <a:spcPct val="20000"/>
                  </a:spcBef>
                  <a:buClr>
                    <a:schemeClr val="accent1"/>
                  </a:buClr>
                  <a:defRPr/>
                </a:pPr>
                <a:endParaRPr lang="zh-TW" altLang="zh-TW" sz="1400" b="1">
                  <a:solidFill>
                    <a:schemeClr val="bg1"/>
                  </a:solidFill>
                  <a:latin typeface="Romantic" pitchFamily="2" charset="2"/>
                  <a:ea typeface="標楷體" pitchFamily="65" charset="-120"/>
                </a:endParaRPr>
              </a:p>
            </p:txBody>
          </p:sp>
          <p:sp>
            <p:nvSpPr>
              <p:cNvPr id="1549335" name="Rectangle 23"/>
              <p:cNvSpPr>
                <a:spLocks noChangeArrowheads="1"/>
              </p:cNvSpPr>
              <p:nvPr/>
            </p:nvSpPr>
            <p:spPr bwMode="auto">
              <a:xfrm rot="27000000">
                <a:off x="3414" y="2404"/>
                <a:ext cx="1020" cy="340"/>
              </a:xfrm>
              <a:prstGeom prst="rect">
                <a:avLst/>
              </a:prstGeom>
              <a:gradFill rotWithShape="0">
                <a:gsLst>
                  <a:gs pos="0">
                    <a:srgbClr val="FF9900"/>
                  </a:gs>
                  <a:gs pos="50000">
                    <a:schemeClr val="tx1"/>
                  </a:gs>
                  <a:gs pos="100000">
                    <a:srgbClr val="FF9900"/>
                  </a:gs>
                </a:gsLst>
                <a:lin ang="0" scaled="1"/>
              </a:gradFill>
              <a:ln w="19050">
                <a:solidFill>
                  <a:schemeClr val="bg1"/>
                </a:solidFill>
                <a:miter lim="800000"/>
                <a:headEnd/>
                <a:tailEnd/>
              </a:ln>
              <a:effectLst/>
            </p:spPr>
            <p:txBody>
              <a:bodyPr rot="10800000" vert="eaVert" wrap="none" anchor="ctr"/>
              <a:lstStyle/>
              <a:p>
                <a:pPr>
                  <a:spcBef>
                    <a:spcPct val="20000"/>
                  </a:spcBef>
                  <a:buClr>
                    <a:schemeClr val="accent1"/>
                  </a:buClr>
                  <a:defRPr/>
                </a:pPr>
                <a:endParaRPr lang="zh-TW" altLang="zh-TW" sz="1400" b="1">
                  <a:solidFill>
                    <a:schemeClr val="bg1"/>
                  </a:solidFill>
                  <a:latin typeface="Romantic" pitchFamily="2" charset="2"/>
                  <a:ea typeface="標楷體" pitchFamily="65" charset="-120"/>
                </a:endParaRPr>
              </a:p>
            </p:txBody>
          </p:sp>
          <p:sp>
            <p:nvSpPr>
              <p:cNvPr id="231451" name="Text Box 24"/>
              <p:cNvSpPr txBox="1">
                <a:spLocks noChangeArrowheads="1"/>
              </p:cNvSpPr>
              <p:nvPr/>
            </p:nvSpPr>
            <p:spPr bwMode="auto">
              <a:xfrm>
                <a:off x="1629" y="2065"/>
                <a:ext cx="359" cy="986"/>
              </a:xfrm>
              <a:prstGeom prst="rect">
                <a:avLst/>
              </a:prstGeom>
              <a:noFill/>
              <a:ln w="19050">
                <a:noFill/>
                <a:miter lim="800000"/>
                <a:headEnd/>
                <a:tailEnd/>
              </a:ln>
            </p:spPr>
            <p:txBody>
              <a:bodyPr vert="eaVert">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人心浮動</a:t>
                </a:r>
              </a:p>
            </p:txBody>
          </p:sp>
          <p:sp>
            <p:nvSpPr>
              <p:cNvPr id="231452" name="Text Box 25"/>
              <p:cNvSpPr txBox="1">
                <a:spLocks noChangeArrowheads="1"/>
              </p:cNvSpPr>
              <p:nvPr/>
            </p:nvSpPr>
            <p:spPr bwMode="auto">
              <a:xfrm>
                <a:off x="2157" y="2065"/>
                <a:ext cx="359" cy="986"/>
              </a:xfrm>
              <a:prstGeom prst="rect">
                <a:avLst/>
              </a:prstGeom>
              <a:noFill/>
              <a:ln w="19050">
                <a:noFill/>
                <a:miter lim="800000"/>
                <a:headEnd/>
                <a:tailEnd/>
              </a:ln>
            </p:spPr>
            <p:txBody>
              <a:bodyPr vert="eaVert">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降低</a:t>
                </a:r>
              </a:p>
            </p:txBody>
          </p:sp>
          <p:sp>
            <p:nvSpPr>
              <p:cNvPr id="231453" name="Text Box 26"/>
              <p:cNvSpPr txBox="1">
                <a:spLocks noChangeArrowheads="1"/>
              </p:cNvSpPr>
              <p:nvPr/>
            </p:nvSpPr>
            <p:spPr bwMode="auto">
              <a:xfrm>
                <a:off x="3758" y="2065"/>
                <a:ext cx="359" cy="990"/>
              </a:xfrm>
              <a:prstGeom prst="rect">
                <a:avLst/>
              </a:prstGeom>
              <a:noFill/>
              <a:ln w="19050">
                <a:noFill/>
                <a:miter lim="800000"/>
                <a:headEnd/>
                <a:tailEnd/>
              </a:ln>
            </p:spPr>
            <p:txBody>
              <a:bodyPr vert="eaVert">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改革動量</a:t>
                </a:r>
              </a:p>
            </p:txBody>
          </p:sp>
          <p:sp>
            <p:nvSpPr>
              <p:cNvPr id="231454" name="Text Box 27"/>
              <p:cNvSpPr txBox="1">
                <a:spLocks noChangeArrowheads="1"/>
              </p:cNvSpPr>
              <p:nvPr/>
            </p:nvSpPr>
            <p:spPr bwMode="auto">
              <a:xfrm>
                <a:off x="3212" y="2065"/>
                <a:ext cx="358" cy="986"/>
              </a:xfrm>
              <a:prstGeom prst="rect">
                <a:avLst/>
              </a:prstGeom>
              <a:noFill/>
              <a:ln w="19050">
                <a:noFill/>
                <a:miter lim="800000"/>
                <a:headEnd/>
                <a:tailEnd/>
              </a:ln>
            </p:spPr>
            <p:txBody>
              <a:bodyPr vert="eaVert">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提昇</a:t>
                </a:r>
              </a:p>
            </p:txBody>
          </p:sp>
          <p:sp>
            <p:nvSpPr>
              <p:cNvPr id="231455" name="Text Box 28"/>
              <p:cNvSpPr txBox="1">
                <a:spLocks noChangeArrowheads="1"/>
              </p:cNvSpPr>
              <p:nvPr/>
            </p:nvSpPr>
            <p:spPr bwMode="auto">
              <a:xfrm>
                <a:off x="2458" y="2879"/>
                <a:ext cx="864" cy="315"/>
              </a:xfrm>
              <a:prstGeom prst="rect">
                <a:avLst/>
              </a:prstGeom>
              <a:noFill/>
              <a:ln w="19050">
                <a:noFill/>
                <a:miter lim="800000"/>
                <a:headEnd/>
                <a:tailEnd/>
              </a:ln>
            </p:spPr>
            <p:txBody>
              <a:bodyPr>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去除</a:t>
                </a:r>
              </a:p>
            </p:txBody>
          </p:sp>
          <p:sp>
            <p:nvSpPr>
              <p:cNvPr id="231456" name="Text Box 29"/>
              <p:cNvSpPr txBox="1">
                <a:spLocks noChangeArrowheads="1"/>
              </p:cNvSpPr>
              <p:nvPr/>
            </p:nvSpPr>
            <p:spPr bwMode="auto">
              <a:xfrm>
                <a:off x="2315" y="3435"/>
                <a:ext cx="1054" cy="315"/>
              </a:xfrm>
              <a:prstGeom prst="rect">
                <a:avLst/>
              </a:prstGeom>
              <a:noFill/>
              <a:ln w="19050">
                <a:noFill/>
                <a:miter lim="800000"/>
                <a:headEnd/>
                <a:tailEnd/>
              </a:ln>
            </p:spPr>
            <p:txBody>
              <a:bodyPr>
                <a:spAutoFit/>
              </a:bodyPr>
              <a:lstStyle/>
              <a:p>
                <a:pPr>
                  <a:spcBef>
                    <a:spcPct val="20000"/>
                  </a:spcBef>
                  <a:buClr>
                    <a:schemeClr val="accent1"/>
                  </a:buClr>
                </a:pPr>
                <a:r>
                  <a:rPr lang="zh-TW" altLang="en-US" sz="1400" b="1">
                    <a:solidFill>
                      <a:schemeClr val="bg1"/>
                    </a:solidFill>
                    <a:latin typeface="Romantic" pitchFamily="2" charset="2"/>
                    <a:ea typeface="標楷體" pitchFamily="65" charset="-120"/>
                  </a:rPr>
                  <a:t>本位主義</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493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493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493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493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493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5493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5493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5493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9316" grpId="0" animBg="1" autoUpdateAnimBg="0"/>
      <p:bldP spid="1549317" grpId="0" animBg="1" autoUpdateAnimBg="0"/>
      <p:bldP spid="1549318" grpId="0" animBg="1" autoUpdateAnimBg="0"/>
      <p:bldP spid="1549319" grpId="0" animBg="1"/>
      <p:bldP spid="1549320" grpId="0" animBg="1"/>
      <p:bldP spid="1549321" grpId="0" autoUpdateAnimBg="0"/>
      <p:bldP spid="1549322" grpId="0" autoUpdateAnimBg="0"/>
      <p:bldP spid="154932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1090" name="Rectangle 2"/>
          <p:cNvSpPr>
            <a:spLocks noGrp="1" noChangeArrowheads="1"/>
          </p:cNvSpPr>
          <p:nvPr>
            <p:ph type="title"/>
          </p:nvPr>
        </p:nvSpPr>
        <p:spPr>
          <a:xfrm>
            <a:off x="611188" y="260350"/>
            <a:ext cx="8353425" cy="657225"/>
          </a:xfrm>
        </p:spPr>
        <p:txBody>
          <a:bodyPr lIns="58733" tIns="23810" rIns="58733" bIns="23810" anchor="t">
            <a:spAutoFit/>
          </a:bodyPr>
          <a:lstStyle/>
          <a:p>
            <a:pPr defTabSz="762000" eaLnBrk="1" hangingPunct="1">
              <a:defRPr/>
            </a:pPr>
            <a:r>
              <a:rPr lang="en-US" smtClean="0">
                <a:solidFill>
                  <a:srgbClr val="FFFF00"/>
                </a:solidFill>
              </a:rPr>
              <a:t>The Transition Model of Change</a:t>
            </a:r>
          </a:p>
        </p:txBody>
      </p:sp>
      <p:grpSp>
        <p:nvGrpSpPr>
          <p:cNvPr id="2" name="Group 3"/>
          <p:cNvGrpSpPr>
            <a:grpSpLocks/>
          </p:cNvGrpSpPr>
          <p:nvPr/>
        </p:nvGrpSpPr>
        <p:grpSpPr bwMode="auto">
          <a:xfrm>
            <a:off x="528638" y="1357313"/>
            <a:ext cx="7669212" cy="4557712"/>
            <a:chOff x="350" y="1063"/>
            <a:chExt cx="5072" cy="3063"/>
          </a:xfrm>
        </p:grpSpPr>
        <p:sp>
          <p:nvSpPr>
            <p:cNvPr id="232453" name="Rectangle 4"/>
            <p:cNvSpPr>
              <a:spLocks noChangeArrowheads="1"/>
            </p:cNvSpPr>
            <p:nvPr/>
          </p:nvSpPr>
          <p:spPr bwMode="auto">
            <a:xfrm>
              <a:off x="752" y="1319"/>
              <a:ext cx="801" cy="442"/>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Present</a:t>
              </a:r>
            </a:p>
            <a:p>
              <a:pPr defTabSz="908050" eaLnBrk="0" hangingPunct="0">
                <a:lnSpc>
                  <a:spcPct val="85000"/>
                </a:lnSpc>
              </a:pPr>
              <a:r>
                <a:rPr kumimoji="0" lang="en-US" altLang="zh-TW" sz="2400" b="1">
                  <a:solidFill>
                    <a:srgbClr val="FFFF00"/>
                  </a:solidFill>
                </a:rPr>
                <a:t>State</a:t>
              </a:r>
            </a:p>
          </p:txBody>
        </p:sp>
        <p:sp>
          <p:nvSpPr>
            <p:cNvPr id="232454" name="Rectangle 5"/>
            <p:cNvSpPr>
              <a:spLocks noChangeArrowheads="1"/>
            </p:cNvSpPr>
            <p:nvPr/>
          </p:nvSpPr>
          <p:spPr bwMode="auto">
            <a:xfrm>
              <a:off x="2462" y="1439"/>
              <a:ext cx="1034" cy="441"/>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Transition</a:t>
              </a:r>
            </a:p>
            <a:p>
              <a:pPr defTabSz="908050" eaLnBrk="0" hangingPunct="0">
                <a:lnSpc>
                  <a:spcPct val="85000"/>
                </a:lnSpc>
              </a:pPr>
              <a:r>
                <a:rPr kumimoji="0" lang="en-US" altLang="zh-TW" sz="2400" b="1">
                  <a:solidFill>
                    <a:srgbClr val="FFFF00"/>
                  </a:solidFill>
                </a:rPr>
                <a:t>State</a:t>
              </a:r>
            </a:p>
          </p:txBody>
        </p:sp>
        <p:sp>
          <p:nvSpPr>
            <p:cNvPr id="232455" name="Rectangle 6"/>
            <p:cNvSpPr>
              <a:spLocks noChangeArrowheads="1"/>
            </p:cNvSpPr>
            <p:nvPr/>
          </p:nvSpPr>
          <p:spPr bwMode="auto">
            <a:xfrm>
              <a:off x="4574" y="1063"/>
              <a:ext cx="801" cy="442"/>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Desired</a:t>
              </a:r>
            </a:p>
            <a:p>
              <a:pPr defTabSz="908050" eaLnBrk="0" hangingPunct="0">
                <a:lnSpc>
                  <a:spcPct val="85000"/>
                </a:lnSpc>
              </a:pPr>
              <a:r>
                <a:rPr kumimoji="0" lang="en-US" altLang="zh-TW" sz="2400" b="1">
                  <a:solidFill>
                    <a:srgbClr val="FFFF00"/>
                  </a:solidFill>
                </a:rPr>
                <a:t>State</a:t>
              </a:r>
            </a:p>
          </p:txBody>
        </p:sp>
        <p:sp>
          <p:nvSpPr>
            <p:cNvPr id="232456" name="Rectangle 7"/>
            <p:cNvSpPr>
              <a:spLocks noChangeArrowheads="1"/>
            </p:cNvSpPr>
            <p:nvPr/>
          </p:nvSpPr>
          <p:spPr bwMode="auto">
            <a:xfrm>
              <a:off x="350" y="1593"/>
              <a:ext cx="217" cy="2533"/>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P</a:t>
              </a:r>
            </a:p>
            <a:p>
              <a:pPr defTabSz="908050" eaLnBrk="0" hangingPunct="0">
                <a:lnSpc>
                  <a:spcPct val="85000"/>
                </a:lnSpc>
              </a:pPr>
              <a:r>
                <a:rPr kumimoji="0" lang="en-US" altLang="zh-TW" sz="2400" b="1">
                  <a:solidFill>
                    <a:srgbClr val="FFFF00"/>
                  </a:solidFill>
                </a:rPr>
                <a:t>R</a:t>
              </a:r>
            </a:p>
            <a:p>
              <a:pPr defTabSz="908050" eaLnBrk="0" hangingPunct="0">
                <a:lnSpc>
                  <a:spcPct val="85000"/>
                </a:lnSpc>
              </a:pPr>
              <a:r>
                <a:rPr kumimoji="0" lang="en-US" altLang="zh-TW" sz="2400" b="1">
                  <a:solidFill>
                    <a:srgbClr val="FFFF00"/>
                  </a:solidFill>
                </a:rPr>
                <a:t>O</a:t>
              </a:r>
            </a:p>
            <a:p>
              <a:pPr defTabSz="908050" eaLnBrk="0" hangingPunct="0">
                <a:lnSpc>
                  <a:spcPct val="85000"/>
                </a:lnSpc>
              </a:pPr>
              <a:r>
                <a:rPr kumimoji="0" lang="en-US" altLang="zh-TW" sz="2400" b="1">
                  <a:solidFill>
                    <a:srgbClr val="FFFF00"/>
                  </a:solidFill>
                </a:rPr>
                <a:t>D</a:t>
              </a:r>
            </a:p>
            <a:p>
              <a:pPr defTabSz="908050" eaLnBrk="0" hangingPunct="0">
                <a:lnSpc>
                  <a:spcPct val="85000"/>
                </a:lnSpc>
              </a:pPr>
              <a:r>
                <a:rPr kumimoji="0" lang="en-US" altLang="zh-TW" sz="2400" b="1">
                  <a:solidFill>
                    <a:srgbClr val="FFFF00"/>
                  </a:solidFill>
                </a:rPr>
                <a:t>U</a:t>
              </a:r>
            </a:p>
            <a:p>
              <a:pPr defTabSz="908050" eaLnBrk="0" hangingPunct="0">
                <a:lnSpc>
                  <a:spcPct val="85000"/>
                </a:lnSpc>
              </a:pPr>
              <a:r>
                <a:rPr kumimoji="0" lang="en-US" altLang="zh-TW" sz="2400" b="1">
                  <a:solidFill>
                    <a:srgbClr val="FFFF00"/>
                  </a:solidFill>
                </a:rPr>
                <a:t>C</a:t>
              </a:r>
            </a:p>
            <a:p>
              <a:pPr defTabSz="908050" eaLnBrk="0" hangingPunct="0">
                <a:lnSpc>
                  <a:spcPct val="85000"/>
                </a:lnSpc>
              </a:pPr>
              <a:r>
                <a:rPr kumimoji="0" lang="en-US" altLang="zh-TW" sz="2400" b="1">
                  <a:solidFill>
                    <a:srgbClr val="FFFF00"/>
                  </a:solidFill>
                </a:rPr>
                <a:t>T</a:t>
              </a:r>
            </a:p>
            <a:p>
              <a:pPr defTabSz="908050" eaLnBrk="0" hangingPunct="0">
                <a:lnSpc>
                  <a:spcPct val="85000"/>
                </a:lnSpc>
              </a:pPr>
              <a:r>
                <a:rPr kumimoji="0" lang="en-US" altLang="zh-TW" sz="2400" b="1">
                  <a:solidFill>
                    <a:srgbClr val="FFFF00"/>
                  </a:solidFill>
                </a:rPr>
                <a:t>I</a:t>
              </a:r>
            </a:p>
            <a:p>
              <a:pPr defTabSz="908050" eaLnBrk="0" hangingPunct="0">
                <a:lnSpc>
                  <a:spcPct val="85000"/>
                </a:lnSpc>
              </a:pPr>
              <a:r>
                <a:rPr kumimoji="0" lang="en-US" altLang="zh-TW" sz="2400" b="1">
                  <a:solidFill>
                    <a:srgbClr val="FFFF00"/>
                  </a:solidFill>
                </a:rPr>
                <a:t>V</a:t>
              </a:r>
            </a:p>
            <a:p>
              <a:pPr defTabSz="908050" eaLnBrk="0" hangingPunct="0">
                <a:lnSpc>
                  <a:spcPct val="85000"/>
                </a:lnSpc>
              </a:pPr>
              <a:r>
                <a:rPr kumimoji="0" lang="en-US" altLang="zh-TW" sz="2400" b="1">
                  <a:solidFill>
                    <a:srgbClr val="FFFF00"/>
                  </a:solidFill>
                </a:rPr>
                <a:t>I</a:t>
              </a:r>
            </a:p>
            <a:p>
              <a:pPr defTabSz="908050" eaLnBrk="0" hangingPunct="0">
                <a:lnSpc>
                  <a:spcPct val="85000"/>
                </a:lnSpc>
              </a:pPr>
              <a:r>
                <a:rPr kumimoji="0" lang="en-US" altLang="zh-TW" sz="2400" b="1">
                  <a:solidFill>
                    <a:srgbClr val="FFFF00"/>
                  </a:solidFill>
                </a:rPr>
                <a:t>T</a:t>
              </a:r>
            </a:p>
            <a:p>
              <a:pPr defTabSz="908050" eaLnBrk="0" hangingPunct="0">
                <a:lnSpc>
                  <a:spcPct val="85000"/>
                </a:lnSpc>
              </a:pPr>
              <a:r>
                <a:rPr kumimoji="0" lang="en-US" altLang="zh-TW" sz="2400" b="1">
                  <a:solidFill>
                    <a:srgbClr val="FFFF00"/>
                  </a:solidFill>
                </a:rPr>
                <a:t>Y</a:t>
              </a:r>
            </a:p>
          </p:txBody>
        </p:sp>
        <p:sp>
          <p:nvSpPr>
            <p:cNvPr id="232457" name="Freeform 8" descr="25%"/>
            <p:cNvSpPr>
              <a:spLocks/>
            </p:cNvSpPr>
            <p:nvPr/>
          </p:nvSpPr>
          <p:spPr bwMode="auto">
            <a:xfrm>
              <a:off x="913" y="1490"/>
              <a:ext cx="4507" cy="2332"/>
            </a:xfrm>
            <a:custGeom>
              <a:avLst/>
              <a:gdLst>
                <a:gd name="T0" fmla="*/ 90 w 4292"/>
                <a:gd name="T1" fmla="*/ 876 h 2186"/>
                <a:gd name="T2" fmla="*/ 868 w 4292"/>
                <a:gd name="T3" fmla="*/ 876 h 2186"/>
                <a:gd name="T4" fmla="*/ 1849 w 4292"/>
                <a:gd name="T5" fmla="*/ 1767 h 2186"/>
                <a:gd name="T6" fmla="*/ 3526 w 4292"/>
                <a:gd name="T7" fmla="*/ 0 h 2186"/>
                <a:gd name="T8" fmla="*/ 4291 w 4292"/>
                <a:gd name="T9" fmla="*/ 0 h 2186"/>
                <a:gd name="T10" fmla="*/ 4291 w 4292"/>
                <a:gd name="T11" fmla="*/ 2080 h 2186"/>
                <a:gd name="T12" fmla="*/ 4188 w 4292"/>
                <a:gd name="T13" fmla="*/ 2185 h 2186"/>
                <a:gd name="T14" fmla="*/ 0 w 4292"/>
                <a:gd name="T15" fmla="*/ 2185 h 2186"/>
                <a:gd name="T16" fmla="*/ 0 w 4292"/>
                <a:gd name="T17" fmla="*/ 968 h 2186"/>
                <a:gd name="T18" fmla="*/ 90 w 4292"/>
                <a:gd name="T19" fmla="*/ 876 h 21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92"/>
                <a:gd name="T31" fmla="*/ 0 h 2186"/>
                <a:gd name="T32" fmla="*/ 4292 w 4292"/>
                <a:gd name="T33" fmla="*/ 2186 h 21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92" h="2186">
                  <a:moveTo>
                    <a:pt x="90" y="876"/>
                  </a:moveTo>
                  <a:lnTo>
                    <a:pt x="868" y="876"/>
                  </a:lnTo>
                  <a:lnTo>
                    <a:pt x="1849" y="1767"/>
                  </a:lnTo>
                  <a:lnTo>
                    <a:pt x="3526" y="0"/>
                  </a:lnTo>
                  <a:lnTo>
                    <a:pt x="4291" y="0"/>
                  </a:lnTo>
                  <a:lnTo>
                    <a:pt x="4291" y="2080"/>
                  </a:lnTo>
                  <a:lnTo>
                    <a:pt x="4188" y="2185"/>
                  </a:lnTo>
                  <a:lnTo>
                    <a:pt x="0" y="2185"/>
                  </a:lnTo>
                  <a:lnTo>
                    <a:pt x="0" y="968"/>
                  </a:lnTo>
                  <a:lnTo>
                    <a:pt x="90" y="876"/>
                  </a:lnTo>
                </a:path>
              </a:pathLst>
            </a:custGeom>
            <a:pattFill prst="pct25">
              <a:fgClr>
                <a:srgbClr val="000000"/>
              </a:fgClr>
              <a:bgClr>
                <a:srgbClr val="FFFFFF"/>
              </a:bgClr>
            </a:pattFill>
            <a:ln w="9525" cap="rnd">
              <a:noFill/>
              <a:round/>
              <a:headEnd type="none" w="sm" len="sm"/>
              <a:tailEnd type="none" w="sm" len="sm"/>
            </a:ln>
          </p:spPr>
          <p:txBody>
            <a:bodyPr wrap="none" lIns="45479" tIns="18191" rIns="45479" bIns="18191">
              <a:spAutoFit/>
            </a:bodyPr>
            <a:lstStyle/>
            <a:p>
              <a:endParaRPr lang="zh-TW" altLang="en-US"/>
            </a:p>
          </p:txBody>
        </p:sp>
        <p:sp>
          <p:nvSpPr>
            <p:cNvPr id="232458" name="Freeform 9"/>
            <p:cNvSpPr>
              <a:spLocks/>
            </p:cNvSpPr>
            <p:nvPr/>
          </p:nvSpPr>
          <p:spPr bwMode="auto">
            <a:xfrm>
              <a:off x="907" y="1491"/>
              <a:ext cx="4515" cy="2340"/>
            </a:xfrm>
            <a:custGeom>
              <a:avLst/>
              <a:gdLst>
                <a:gd name="T0" fmla="*/ 92 w 4300"/>
                <a:gd name="T1" fmla="*/ 880 h 2194"/>
                <a:gd name="T2" fmla="*/ 869 w 4300"/>
                <a:gd name="T3" fmla="*/ 880 h 2194"/>
                <a:gd name="T4" fmla="*/ 1852 w 4300"/>
                <a:gd name="T5" fmla="*/ 1773 h 2194"/>
                <a:gd name="T6" fmla="*/ 3533 w 4300"/>
                <a:gd name="T7" fmla="*/ 0 h 2194"/>
                <a:gd name="T8" fmla="*/ 4299 w 4300"/>
                <a:gd name="T9" fmla="*/ 0 h 2194"/>
                <a:gd name="T10" fmla="*/ 4299 w 4300"/>
                <a:gd name="T11" fmla="*/ 2088 h 2194"/>
                <a:gd name="T12" fmla="*/ 4197 w 4300"/>
                <a:gd name="T13" fmla="*/ 2193 h 2194"/>
                <a:gd name="T14" fmla="*/ 0 w 4300"/>
                <a:gd name="T15" fmla="*/ 2193 h 2194"/>
                <a:gd name="T16" fmla="*/ 0 w 4300"/>
                <a:gd name="T17" fmla="*/ 972 h 2194"/>
                <a:gd name="T18" fmla="*/ 92 w 4300"/>
                <a:gd name="T19" fmla="*/ 867 h 21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00"/>
                <a:gd name="T31" fmla="*/ 0 h 2194"/>
                <a:gd name="T32" fmla="*/ 4300 w 4300"/>
                <a:gd name="T33" fmla="*/ 2194 h 21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00" h="2194">
                  <a:moveTo>
                    <a:pt x="92" y="880"/>
                  </a:moveTo>
                  <a:lnTo>
                    <a:pt x="869" y="880"/>
                  </a:lnTo>
                  <a:lnTo>
                    <a:pt x="1852" y="1773"/>
                  </a:lnTo>
                  <a:lnTo>
                    <a:pt x="3533" y="0"/>
                  </a:lnTo>
                  <a:lnTo>
                    <a:pt x="4299" y="0"/>
                  </a:lnTo>
                  <a:lnTo>
                    <a:pt x="4299" y="2088"/>
                  </a:lnTo>
                  <a:lnTo>
                    <a:pt x="4197" y="2193"/>
                  </a:lnTo>
                  <a:lnTo>
                    <a:pt x="0" y="2193"/>
                  </a:lnTo>
                  <a:lnTo>
                    <a:pt x="0" y="972"/>
                  </a:lnTo>
                  <a:lnTo>
                    <a:pt x="92" y="867"/>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32459" name="Freeform 10"/>
            <p:cNvSpPr>
              <a:spLocks/>
            </p:cNvSpPr>
            <p:nvPr/>
          </p:nvSpPr>
          <p:spPr bwMode="auto">
            <a:xfrm>
              <a:off x="907" y="1603"/>
              <a:ext cx="4420" cy="2228"/>
            </a:xfrm>
            <a:custGeom>
              <a:avLst/>
              <a:gdLst>
                <a:gd name="T0" fmla="*/ 0 w 4209"/>
                <a:gd name="T1" fmla="*/ 880 h 2089"/>
                <a:gd name="T2" fmla="*/ 0 w 4209"/>
                <a:gd name="T3" fmla="*/ 2088 h 2089"/>
                <a:gd name="T4" fmla="*/ 4208 w 4209"/>
                <a:gd name="T5" fmla="*/ 2088 h 2089"/>
                <a:gd name="T6" fmla="*/ 4208 w 4209"/>
                <a:gd name="T7" fmla="*/ 0 h 2089"/>
                <a:gd name="T8" fmla="*/ 3430 w 4209"/>
                <a:gd name="T9" fmla="*/ 0 h 2089"/>
                <a:gd name="T10" fmla="*/ 1750 w 4209"/>
                <a:gd name="T11" fmla="*/ 1773 h 2089"/>
                <a:gd name="T12" fmla="*/ 766 w 4209"/>
                <a:gd name="T13" fmla="*/ 880 h 2089"/>
                <a:gd name="T14" fmla="*/ 0 w 4209"/>
                <a:gd name="T15" fmla="*/ 880 h 2089"/>
                <a:gd name="T16" fmla="*/ 0 60000 65536"/>
                <a:gd name="T17" fmla="*/ 0 60000 65536"/>
                <a:gd name="T18" fmla="*/ 0 60000 65536"/>
                <a:gd name="T19" fmla="*/ 0 60000 65536"/>
                <a:gd name="T20" fmla="*/ 0 60000 65536"/>
                <a:gd name="T21" fmla="*/ 0 60000 65536"/>
                <a:gd name="T22" fmla="*/ 0 60000 65536"/>
                <a:gd name="T23" fmla="*/ 0 60000 65536"/>
                <a:gd name="T24" fmla="*/ 0 w 4209"/>
                <a:gd name="T25" fmla="*/ 0 h 2089"/>
                <a:gd name="T26" fmla="*/ 4209 w 4209"/>
                <a:gd name="T27" fmla="*/ 2089 h 20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09" h="2089">
                  <a:moveTo>
                    <a:pt x="0" y="880"/>
                  </a:moveTo>
                  <a:lnTo>
                    <a:pt x="0" y="2088"/>
                  </a:lnTo>
                  <a:lnTo>
                    <a:pt x="4208" y="2088"/>
                  </a:lnTo>
                  <a:lnTo>
                    <a:pt x="4208" y="0"/>
                  </a:lnTo>
                  <a:lnTo>
                    <a:pt x="3430" y="0"/>
                  </a:lnTo>
                  <a:lnTo>
                    <a:pt x="1750" y="1773"/>
                  </a:lnTo>
                  <a:lnTo>
                    <a:pt x="766" y="880"/>
                  </a:lnTo>
                  <a:lnTo>
                    <a:pt x="0" y="880"/>
                  </a:lnTo>
                </a:path>
              </a:pathLst>
            </a:custGeom>
            <a:solidFill>
              <a:srgbClr val="063DE8"/>
            </a:solid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32460" name="Line 11"/>
            <p:cNvSpPr>
              <a:spLocks noChangeShapeType="1"/>
            </p:cNvSpPr>
            <p:nvPr/>
          </p:nvSpPr>
          <p:spPr bwMode="auto">
            <a:xfrm flipV="1">
              <a:off x="1736" y="2427"/>
              <a:ext cx="85" cy="114"/>
            </a:xfrm>
            <a:prstGeom prst="line">
              <a:avLst/>
            </a:prstGeom>
            <a:noFill/>
            <a:ln w="12700">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32461" name="Line 12"/>
            <p:cNvSpPr>
              <a:spLocks noChangeShapeType="1"/>
            </p:cNvSpPr>
            <p:nvPr/>
          </p:nvSpPr>
          <p:spPr bwMode="auto">
            <a:xfrm flipV="1">
              <a:off x="5338" y="1489"/>
              <a:ext cx="84" cy="115"/>
            </a:xfrm>
            <a:prstGeom prst="line">
              <a:avLst/>
            </a:prstGeom>
            <a:noFill/>
            <a:ln w="12700">
              <a:solidFill>
                <a:srgbClr val="000000"/>
              </a:solidFill>
              <a:round/>
              <a:headEnd type="none" w="sm" len="sm"/>
              <a:tailEnd type="none" w="sm" len="sm"/>
            </a:ln>
          </p:spPr>
          <p:txBody>
            <a:bodyPr wrap="none" lIns="45479" tIns="18191" rIns="45479" bIns="18191">
              <a:spAutoFit/>
            </a:bodyPr>
            <a:lstStyle/>
            <a:p>
              <a:endParaRPr lang="zh-TW" altLang="en-US"/>
            </a:p>
          </p:txBody>
        </p:sp>
        <p:grpSp>
          <p:nvGrpSpPr>
            <p:cNvPr id="3" name="Group 13"/>
            <p:cNvGrpSpPr>
              <a:grpSpLocks/>
            </p:cNvGrpSpPr>
            <p:nvPr/>
          </p:nvGrpSpPr>
          <p:grpSpPr bwMode="auto">
            <a:xfrm>
              <a:off x="4718" y="1685"/>
              <a:ext cx="0" cy="2110"/>
              <a:chOff x="4493" y="1580"/>
              <a:chExt cx="0" cy="1978"/>
            </a:xfrm>
          </p:grpSpPr>
          <p:sp>
            <p:nvSpPr>
              <p:cNvPr id="232616" name="Line 14"/>
              <p:cNvSpPr>
                <a:spLocks noChangeShapeType="1"/>
              </p:cNvSpPr>
              <p:nvPr/>
            </p:nvSpPr>
            <p:spPr bwMode="auto">
              <a:xfrm flipV="1">
                <a:off x="4493" y="353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7" name="Line 15"/>
              <p:cNvSpPr>
                <a:spLocks noChangeShapeType="1"/>
              </p:cNvSpPr>
              <p:nvPr/>
            </p:nvSpPr>
            <p:spPr bwMode="auto">
              <a:xfrm flipV="1">
                <a:off x="4493" y="345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8" name="Line 16"/>
              <p:cNvSpPr>
                <a:spLocks noChangeShapeType="1"/>
              </p:cNvSpPr>
              <p:nvPr/>
            </p:nvSpPr>
            <p:spPr bwMode="auto">
              <a:xfrm flipV="1">
                <a:off x="4493" y="337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9" name="Line 17"/>
              <p:cNvSpPr>
                <a:spLocks noChangeShapeType="1"/>
              </p:cNvSpPr>
              <p:nvPr/>
            </p:nvSpPr>
            <p:spPr bwMode="auto">
              <a:xfrm flipV="1">
                <a:off x="4493" y="329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0" name="Line 18"/>
              <p:cNvSpPr>
                <a:spLocks noChangeShapeType="1"/>
              </p:cNvSpPr>
              <p:nvPr/>
            </p:nvSpPr>
            <p:spPr bwMode="auto">
              <a:xfrm flipV="1">
                <a:off x="4493" y="3222"/>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1" name="Line 19"/>
              <p:cNvSpPr>
                <a:spLocks noChangeShapeType="1"/>
              </p:cNvSpPr>
              <p:nvPr/>
            </p:nvSpPr>
            <p:spPr bwMode="auto">
              <a:xfrm flipV="1">
                <a:off x="4493" y="314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2" name="Line 20"/>
              <p:cNvSpPr>
                <a:spLocks noChangeShapeType="1"/>
              </p:cNvSpPr>
              <p:nvPr/>
            </p:nvSpPr>
            <p:spPr bwMode="auto">
              <a:xfrm flipV="1">
                <a:off x="4493" y="306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3" name="Line 21"/>
              <p:cNvSpPr>
                <a:spLocks noChangeShapeType="1"/>
              </p:cNvSpPr>
              <p:nvPr/>
            </p:nvSpPr>
            <p:spPr bwMode="auto">
              <a:xfrm flipV="1">
                <a:off x="4493" y="2984"/>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4" name="Line 22"/>
              <p:cNvSpPr>
                <a:spLocks noChangeShapeType="1"/>
              </p:cNvSpPr>
              <p:nvPr/>
            </p:nvSpPr>
            <p:spPr bwMode="auto">
              <a:xfrm flipV="1">
                <a:off x="4493" y="290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5" name="Line 23"/>
              <p:cNvSpPr>
                <a:spLocks noChangeShapeType="1"/>
              </p:cNvSpPr>
              <p:nvPr/>
            </p:nvSpPr>
            <p:spPr bwMode="auto">
              <a:xfrm flipV="1">
                <a:off x="4493" y="282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6" name="Line 24"/>
              <p:cNvSpPr>
                <a:spLocks noChangeShapeType="1"/>
              </p:cNvSpPr>
              <p:nvPr/>
            </p:nvSpPr>
            <p:spPr bwMode="auto">
              <a:xfrm flipV="1">
                <a:off x="4493" y="274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7" name="Line 25"/>
              <p:cNvSpPr>
                <a:spLocks noChangeShapeType="1"/>
              </p:cNvSpPr>
              <p:nvPr/>
            </p:nvSpPr>
            <p:spPr bwMode="auto">
              <a:xfrm flipV="1">
                <a:off x="4493" y="266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8" name="Line 26"/>
              <p:cNvSpPr>
                <a:spLocks noChangeShapeType="1"/>
              </p:cNvSpPr>
              <p:nvPr/>
            </p:nvSpPr>
            <p:spPr bwMode="auto">
              <a:xfrm flipV="1">
                <a:off x="4493" y="2591"/>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29" name="Line 27"/>
              <p:cNvSpPr>
                <a:spLocks noChangeShapeType="1"/>
              </p:cNvSpPr>
              <p:nvPr/>
            </p:nvSpPr>
            <p:spPr bwMode="auto">
              <a:xfrm flipV="1">
                <a:off x="4493" y="251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0" name="Line 28"/>
              <p:cNvSpPr>
                <a:spLocks noChangeShapeType="1"/>
              </p:cNvSpPr>
              <p:nvPr/>
            </p:nvSpPr>
            <p:spPr bwMode="auto">
              <a:xfrm flipV="1">
                <a:off x="4493" y="243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1" name="Line 29"/>
              <p:cNvSpPr>
                <a:spLocks noChangeShapeType="1"/>
              </p:cNvSpPr>
              <p:nvPr/>
            </p:nvSpPr>
            <p:spPr bwMode="auto">
              <a:xfrm flipV="1">
                <a:off x="4493" y="23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2" name="Line 30"/>
              <p:cNvSpPr>
                <a:spLocks noChangeShapeType="1"/>
              </p:cNvSpPr>
              <p:nvPr/>
            </p:nvSpPr>
            <p:spPr bwMode="auto">
              <a:xfrm flipV="1">
                <a:off x="4493" y="2276"/>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3" name="Line 31"/>
              <p:cNvSpPr>
                <a:spLocks noChangeShapeType="1"/>
              </p:cNvSpPr>
              <p:nvPr/>
            </p:nvSpPr>
            <p:spPr bwMode="auto">
              <a:xfrm flipV="1">
                <a:off x="4493" y="2197"/>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4" name="Line 32"/>
              <p:cNvSpPr>
                <a:spLocks noChangeShapeType="1"/>
              </p:cNvSpPr>
              <p:nvPr/>
            </p:nvSpPr>
            <p:spPr bwMode="auto">
              <a:xfrm flipV="1">
                <a:off x="4493" y="211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5" name="Line 33"/>
              <p:cNvSpPr>
                <a:spLocks noChangeShapeType="1"/>
              </p:cNvSpPr>
              <p:nvPr/>
            </p:nvSpPr>
            <p:spPr bwMode="auto">
              <a:xfrm flipV="1">
                <a:off x="4493" y="203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6" name="Line 34"/>
              <p:cNvSpPr>
                <a:spLocks noChangeShapeType="1"/>
              </p:cNvSpPr>
              <p:nvPr/>
            </p:nvSpPr>
            <p:spPr bwMode="auto">
              <a:xfrm flipV="1">
                <a:off x="4493" y="196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7" name="Line 35"/>
              <p:cNvSpPr>
                <a:spLocks noChangeShapeType="1"/>
              </p:cNvSpPr>
              <p:nvPr/>
            </p:nvSpPr>
            <p:spPr bwMode="auto">
              <a:xfrm flipV="1">
                <a:off x="4493" y="1882"/>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8" name="Line 36"/>
              <p:cNvSpPr>
                <a:spLocks noChangeShapeType="1"/>
              </p:cNvSpPr>
              <p:nvPr/>
            </p:nvSpPr>
            <p:spPr bwMode="auto">
              <a:xfrm flipV="1">
                <a:off x="4493" y="180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39" name="Line 37"/>
              <p:cNvSpPr>
                <a:spLocks noChangeShapeType="1"/>
              </p:cNvSpPr>
              <p:nvPr/>
            </p:nvSpPr>
            <p:spPr bwMode="auto">
              <a:xfrm flipV="1">
                <a:off x="4493" y="172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40" name="Line 38"/>
              <p:cNvSpPr>
                <a:spLocks noChangeShapeType="1"/>
              </p:cNvSpPr>
              <p:nvPr/>
            </p:nvSpPr>
            <p:spPr bwMode="auto">
              <a:xfrm flipV="1">
                <a:off x="4493" y="164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41" name="Line 39"/>
              <p:cNvSpPr>
                <a:spLocks noChangeShapeType="1"/>
              </p:cNvSpPr>
              <p:nvPr/>
            </p:nvSpPr>
            <p:spPr bwMode="auto">
              <a:xfrm flipV="1">
                <a:off x="4493" y="1580"/>
                <a:ext cx="0" cy="8"/>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4" name="Group 40"/>
            <p:cNvGrpSpPr>
              <a:grpSpLocks/>
            </p:cNvGrpSpPr>
            <p:nvPr/>
          </p:nvGrpSpPr>
          <p:grpSpPr bwMode="auto">
            <a:xfrm>
              <a:off x="3944" y="2239"/>
              <a:ext cx="1362" cy="8"/>
              <a:chOff x="3756" y="2099"/>
              <a:chExt cx="1297" cy="8"/>
            </a:xfrm>
          </p:grpSpPr>
          <p:sp>
            <p:nvSpPr>
              <p:cNvPr id="232596" name="Line 41"/>
              <p:cNvSpPr>
                <a:spLocks noChangeShapeType="1"/>
              </p:cNvSpPr>
              <p:nvPr/>
            </p:nvSpPr>
            <p:spPr bwMode="auto">
              <a:xfrm>
                <a:off x="3756"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7" name="Line 42"/>
              <p:cNvSpPr>
                <a:spLocks noChangeShapeType="1"/>
              </p:cNvSpPr>
              <p:nvPr/>
            </p:nvSpPr>
            <p:spPr bwMode="auto">
              <a:xfrm>
                <a:off x="3825"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8" name="Line 43"/>
              <p:cNvSpPr>
                <a:spLocks noChangeShapeType="1"/>
              </p:cNvSpPr>
              <p:nvPr/>
            </p:nvSpPr>
            <p:spPr bwMode="auto">
              <a:xfrm>
                <a:off x="3895"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9" name="Line 44"/>
              <p:cNvSpPr>
                <a:spLocks noChangeShapeType="1"/>
              </p:cNvSpPr>
              <p:nvPr/>
            </p:nvSpPr>
            <p:spPr bwMode="auto">
              <a:xfrm>
                <a:off x="3964"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0" name="Line 45"/>
              <p:cNvSpPr>
                <a:spLocks noChangeShapeType="1"/>
              </p:cNvSpPr>
              <p:nvPr/>
            </p:nvSpPr>
            <p:spPr bwMode="auto">
              <a:xfrm>
                <a:off x="4030"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1" name="Line 46"/>
              <p:cNvSpPr>
                <a:spLocks noChangeShapeType="1"/>
              </p:cNvSpPr>
              <p:nvPr/>
            </p:nvSpPr>
            <p:spPr bwMode="auto">
              <a:xfrm>
                <a:off x="4099"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2" name="Line 47"/>
              <p:cNvSpPr>
                <a:spLocks noChangeShapeType="1"/>
              </p:cNvSpPr>
              <p:nvPr/>
            </p:nvSpPr>
            <p:spPr bwMode="auto">
              <a:xfrm>
                <a:off x="4167"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3" name="Line 48"/>
              <p:cNvSpPr>
                <a:spLocks noChangeShapeType="1"/>
              </p:cNvSpPr>
              <p:nvPr/>
            </p:nvSpPr>
            <p:spPr bwMode="auto">
              <a:xfrm>
                <a:off x="4237"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4" name="Line 49"/>
              <p:cNvSpPr>
                <a:spLocks noChangeShapeType="1"/>
              </p:cNvSpPr>
              <p:nvPr/>
            </p:nvSpPr>
            <p:spPr bwMode="auto">
              <a:xfrm>
                <a:off x="4307"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5" name="Line 50"/>
              <p:cNvSpPr>
                <a:spLocks noChangeShapeType="1"/>
              </p:cNvSpPr>
              <p:nvPr/>
            </p:nvSpPr>
            <p:spPr bwMode="auto">
              <a:xfrm>
                <a:off x="4373"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6" name="Line 51"/>
              <p:cNvSpPr>
                <a:spLocks noChangeShapeType="1"/>
              </p:cNvSpPr>
              <p:nvPr/>
            </p:nvSpPr>
            <p:spPr bwMode="auto">
              <a:xfrm>
                <a:off x="4444"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7" name="Line 52"/>
              <p:cNvSpPr>
                <a:spLocks noChangeShapeType="1"/>
              </p:cNvSpPr>
              <p:nvPr/>
            </p:nvSpPr>
            <p:spPr bwMode="auto">
              <a:xfrm>
                <a:off x="4510"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8" name="Line 53"/>
              <p:cNvSpPr>
                <a:spLocks noChangeShapeType="1"/>
              </p:cNvSpPr>
              <p:nvPr/>
            </p:nvSpPr>
            <p:spPr bwMode="auto">
              <a:xfrm>
                <a:off x="4580"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09" name="Line 54"/>
              <p:cNvSpPr>
                <a:spLocks noChangeShapeType="1"/>
              </p:cNvSpPr>
              <p:nvPr/>
            </p:nvSpPr>
            <p:spPr bwMode="auto">
              <a:xfrm>
                <a:off x="4650"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0" name="Line 55"/>
              <p:cNvSpPr>
                <a:spLocks noChangeShapeType="1"/>
              </p:cNvSpPr>
              <p:nvPr/>
            </p:nvSpPr>
            <p:spPr bwMode="auto">
              <a:xfrm>
                <a:off x="4717"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1" name="Line 56"/>
              <p:cNvSpPr>
                <a:spLocks noChangeShapeType="1"/>
              </p:cNvSpPr>
              <p:nvPr/>
            </p:nvSpPr>
            <p:spPr bwMode="auto">
              <a:xfrm>
                <a:off x="4787"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2" name="Line 57"/>
              <p:cNvSpPr>
                <a:spLocks noChangeShapeType="1"/>
              </p:cNvSpPr>
              <p:nvPr/>
            </p:nvSpPr>
            <p:spPr bwMode="auto">
              <a:xfrm>
                <a:off x="4853"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3" name="Line 58"/>
              <p:cNvSpPr>
                <a:spLocks noChangeShapeType="1"/>
              </p:cNvSpPr>
              <p:nvPr/>
            </p:nvSpPr>
            <p:spPr bwMode="auto">
              <a:xfrm>
                <a:off x="4923"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4" name="Line 59"/>
              <p:cNvSpPr>
                <a:spLocks noChangeShapeType="1"/>
              </p:cNvSpPr>
              <p:nvPr/>
            </p:nvSpPr>
            <p:spPr bwMode="auto">
              <a:xfrm>
                <a:off x="4993"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615" name="Line 60"/>
              <p:cNvSpPr>
                <a:spLocks noChangeShapeType="1"/>
              </p:cNvSpPr>
              <p:nvPr/>
            </p:nvSpPr>
            <p:spPr bwMode="auto">
              <a:xfrm>
                <a:off x="5053" y="2099"/>
                <a:ext cx="0" cy="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5" name="Group 61"/>
            <p:cNvGrpSpPr>
              <a:grpSpLocks/>
            </p:cNvGrpSpPr>
            <p:nvPr/>
          </p:nvGrpSpPr>
          <p:grpSpPr bwMode="auto">
            <a:xfrm>
              <a:off x="715" y="1849"/>
              <a:ext cx="770" cy="885"/>
              <a:chOff x="681" y="1733"/>
              <a:chExt cx="733" cy="830"/>
            </a:xfrm>
          </p:grpSpPr>
          <p:sp>
            <p:nvSpPr>
              <p:cNvPr id="232593" name="Rectangle 62"/>
              <p:cNvSpPr>
                <a:spLocks noChangeArrowheads="1"/>
              </p:cNvSpPr>
              <p:nvPr/>
            </p:nvSpPr>
            <p:spPr bwMode="auto">
              <a:xfrm>
                <a:off x="683" y="1733"/>
                <a:ext cx="731" cy="830"/>
              </a:xfrm>
              <a:prstGeom prst="rect">
                <a:avLst/>
              </a:prstGeom>
              <a:solidFill>
                <a:srgbClr val="FFFFFF"/>
              </a:solidFill>
              <a:ln w="25400">
                <a:solidFill>
                  <a:srgbClr val="000000"/>
                </a:solidFill>
                <a:miter lim="800000"/>
                <a:headEnd/>
                <a:tailEnd/>
              </a:ln>
            </p:spPr>
            <p:txBody>
              <a:bodyPr wrap="none" lIns="45479" tIns="18191" rIns="45479" bIns="18191">
                <a:spAutoFit/>
              </a:bodyPr>
              <a:lstStyle/>
              <a:p>
                <a:endParaRPr lang="zh-TW" altLang="en-US"/>
              </a:p>
            </p:txBody>
          </p:sp>
          <p:sp>
            <p:nvSpPr>
              <p:cNvPr id="232594" name="Freeform 63"/>
              <p:cNvSpPr>
                <a:spLocks/>
              </p:cNvSpPr>
              <p:nvPr/>
            </p:nvSpPr>
            <p:spPr bwMode="auto">
              <a:xfrm>
                <a:off x="1161" y="1740"/>
                <a:ext cx="162" cy="421"/>
              </a:xfrm>
              <a:custGeom>
                <a:avLst/>
                <a:gdLst>
                  <a:gd name="T0" fmla="*/ 0 w 162"/>
                  <a:gd name="T1" fmla="*/ 0 h 421"/>
                  <a:gd name="T2" fmla="*/ 58 w 162"/>
                  <a:gd name="T3" fmla="*/ 39 h 421"/>
                  <a:gd name="T4" fmla="*/ 0 w 162"/>
                  <a:gd name="T5" fmla="*/ 78 h 421"/>
                  <a:gd name="T6" fmla="*/ 92 w 162"/>
                  <a:gd name="T7" fmla="*/ 144 h 421"/>
                  <a:gd name="T8" fmla="*/ 46 w 162"/>
                  <a:gd name="T9" fmla="*/ 223 h 421"/>
                  <a:gd name="T10" fmla="*/ 138 w 162"/>
                  <a:gd name="T11" fmla="*/ 289 h 421"/>
                  <a:gd name="T12" fmla="*/ 92 w 162"/>
                  <a:gd name="T13" fmla="*/ 380 h 421"/>
                  <a:gd name="T14" fmla="*/ 161 w 162"/>
                  <a:gd name="T15" fmla="*/ 420 h 421"/>
                  <a:gd name="T16" fmla="*/ 0 60000 65536"/>
                  <a:gd name="T17" fmla="*/ 0 60000 65536"/>
                  <a:gd name="T18" fmla="*/ 0 60000 65536"/>
                  <a:gd name="T19" fmla="*/ 0 60000 65536"/>
                  <a:gd name="T20" fmla="*/ 0 60000 65536"/>
                  <a:gd name="T21" fmla="*/ 0 60000 65536"/>
                  <a:gd name="T22" fmla="*/ 0 60000 65536"/>
                  <a:gd name="T23" fmla="*/ 0 60000 65536"/>
                  <a:gd name="T24" fmla="*/ 0 w 162"/>
                  <a:gd name="T25" fmla="*/ 0 h 421"/>
                  <a:gd name="T26" fmla="*/ 162 w 162"/>
                  <a:gd name="T27" fmla="*/ 421 h 4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2" h="421">
                    <a:moveTo>
                      <a:pt x="0" y="0"/>
                    </a:moveTo>
                    <a:lnTo>
                      <a:pt x="58" y="39"/>
                    </a:lnTo>
                    <a:lnTo>
                      <a:pt x="0" y="78"/>
                    </a:lnTo>
                    <a:lnTo>
                      <a:pt x="92" y="144"/>
                    </a:lnTo>
                    <a:lnTo>
                      <a:pt x="46" y="223"/>
                    </a:lnTo>
                    <a:lnTo>
                      <a:pt x="138" y="289"/>
                    </a:lnTo>
                    <a:lnTo>
                      <a:pt x="92" y="380"/>
                    </a:lnTo>
                    <a:lnTo>
                      <a:pt x="161" y="420"/>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32595" name="Freeform 64"/>
              <p:cNvSpPr>
                <a:spLocks/>
              </p:cNvSpPr>
              <p:nvPr/>
            </p:nvSpPr>
            <p:spPr bwMode="auto">
              <a:xfrm>
                <a:off x="681" y="2055"/>
                <a:ext cx="526" cy="408"/>
              </a:xfrm>
              <a:custGeom>
                <a:avLst/>
                <a:gdLst>
                  <a:gd name="T0" fmla="*/ 0 w 526"/>
                  <a:gd name="T1" fmla="*/ 131 h 408"/>
                  <a:gd name="T2" fmla="*/ 68 w 526"/>
                  <a:gd name="T3" fmla="*/ 13 h 408"/>
                  <a:gd name="T4" fmla="*/ 92 w 526"/>
                  <a:gd name="T5" fmla="*/ 92 h 408"/>
                  <a:gd name="T6" fmla="*/ 137 w 526"/>
                  <a:gd name="T7" fmla="*/ 0 h 408"/>
                  <a:gd name="T8" fmla="*/ 228 w 526"/>
                  <a:gd name="T9" fmla="*/ 210 h 408"/>
                  <a:gd name="T10" fmla="*/ 275 w 526"/>
                  <a:gd name="T11" fmla="*/ 131 h 408"/>
                  <a:gd name="T12" fmla="*/ 308 w 526"/>
                  <a:gd name="T13" fmla="*/ 249 h 408"/>
                  <a:gd name="T14" fmla="*/ 355 w 526"/>
                  <a:gd name="T15" fmla="*/ 197 h 408"/>
                  <a:gd name="T16" fmla="*/ 411 w 526"/>
                  <a:gd name="T17" fmla="*/ 315 h 408"/>
                  <a:gd name="T18" fmla="*/ 435 w 526"/>
                  <a:gd name="T19" fmla="*/ 302 h 408"/>
                  <a:gd name="T20" fmla="*/ 525 w 526"/>
                  <a:gd name="T21" fmla="*/ 407 h 4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6"/>
                  <a:gd name="T34" fmla="*/ 0 h 408"/>
                  <a:gd name="T35" fmla="*/ 526 w 526"/>
                  <a:gd name="T36" fmla="*/ 408 h 4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6" h="408">
                    <a:moveTo>
                      <a:pt x="0" y="131"/>
                    </a:moveTo>
                    <a:lnTo>
                      <a:pt x="68" y="13"/>
                    </a:lnTo>
                    <a:lnTo>
                      <a:pt x="92" y="92"/>
                    </a:lnTo>
                    <a:lnTo>
                      <a:pt x="137" y="0"/>
                    </a:lnTo>
                    <a:lnTo>
                      <a:pt x="228" y="210"/>
                    </a:lnTo>
                    <a:lnTo>
                      <a:pt x="275" y="131"/>
                    </a:lnTo>
                    <a:lnTo>
                      <a:pt x="308" y="249"/>
                    </a:lnTo>
                    <a:lnTo>
                      <a:pt x="355" y="197"/>
                    </a:lnTo>
                    <a:lnTo>
                      <a:pt x="411" y="315"/>
                    </a:lnTo>
                    <a:lnTo>
                      <a:pt x="435" y="302"/>
                    </a:lnTo>
                    <a:lnTo>
                      <a:pt x="525" y="407"/>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grpSp>
        <p:sp>
          <p:nvSpPr>
            <p:cNvPr id="232465" name="Freeform 65"/>
            <p:cNvSpPr>
              <a:spLocks/>
            </p:cNvSpPr>
            <p:nvPr/>
          </p:nvSpPr>
          <p:spPr bwMode="auto">
            <a:xfrm>
              <a:off x="4186" y="1661"/>
              <a:ext cx="1001" cy="945"/>
            </a:xfrm>
            <a:custGeom>
              <a:avLst/>
              <a:gdLst>
                <a:gd name="T0" fmla="*/ 0 w 953"/>
                <a:gd name="T1" fmla="*/ 885 h 886"/>
                <a:gd name="T2" fmla="*/ 952 w 953"/>
                <a:gd name="T3" fmla="*/ 885 h 886"/>
                <a:gd name="T4" fmla="*/ 443 w 953"/>
                <a:gd name="T5" fmla="*/ 0 h 886"/>
                <a:gd name="T6" fmla="*/ 0 w 953"/>
                <a:gd name="T7" fmla="*/ 885 h 886"/>
                <a:gd name="T8" fmla="*/ 0 60000 65536"/>
                <a:gd name="T9" fmla="*/ 0 60000 65536"/>
                <a:gd name="T10" fmla="*/ 0 60000 65536"/>
                <a:gd name="T11" fmla="*/ 0 60000 65536"/>
                <a:gd name="T12" fmla="*/ 0 w 953"/>
                <a:gd name="T13" fmla="*/ 0 h 886"/>
                <a:gd name="T14" fmla="*/ 953 w 953"/>
                <a:gd name="T15" fmla="*/ 886 h 886"/>
              </a:gdLst>
              <a:ahLst/>
              <a:cxnLst>
                <a:cxn ang="T8">
                  <a:pos x="T0" y="T1"/>
                </a:cxn>
                <a:cxn ang="T9">
                  <a:pos x="T2" y="T3"/>
                </a:cxn>
                <a:cxn ang="T10">
                  <a:pos x="T4" y="T5"/>
                </a:cxn>
                <a:cxn ang="T11">
                  <a:pos x="T6" y="T7"/>
                </a:cxn>
              </a:cxnLst>
              <a:rect l="T12" t="T13" r="T14" b="T15"/>
              <a:pathLst>
                <a:path w="953" h="886">
                  <a:moveTo>
                    <a:pt x="0" y="885"/>
                  </a:moveTo>
                  <a:lnTo>
                    <a:pt x="952" y="885"/>
                  </a:lnTo>
                  <a:lnTo>
                    <a:pt x="443" y="0"/>
                  </a:lnTo>
                  <a:lnTo>
                    <a:pt x="0" y="885"/>
                  </a:lnTo>
                </a:path>
              </a:pathLst>
            </a:custGeom>
            <a:solidFill>
              <a:srgbClr val="FFFFFF"/>
            </a:solidFill>
            <a:ln w="12700" cap="rnd">
              <a:solidFill>
                <a:schemeClr val="tx1"/>
              </a:solidFill>
              <a:round/>
              <a:headEnd type="none" w="sm" len="sm"/>
              <a:tailEnd type="none" w="sm" len="sm"/>
            </a:ln>
          </p:spPr>
          <p:txBody>
            <a:bodyPr wrap="none" lIns="45479" tIns="18191" rIns="45479" bIns="18191">
              <a:spAutoFit/>
            </a:bodyPr>
            <a:lstStyle/>
            <a:p>
              <a:endParaRPr lang="zh-TW" altLang="en-US"/>
            </a:p>
          </p:txBody>
        </p:sp>
        <p:grpSp>
          <p:nvGrpSpPr>
            <p:cNvPr id="6" name="Group 66"/>
            <p:cNvGrpSpPr>
              <a:grpSpLocks/>
            </p:cNvGrpSpPr>
            <p:nvPr/>
          </p:nvGrpSpPr>
          <p:grpSpPr bwMode="auto">
            <a:xfrm>
              <a:off x="2113" y="2945"/>
              <a:ext cx="0" cy="864"/>
              <a:chOff x="2012" y="2761"/>
              <a:chExt cx="0" cy="810"/>
            </a:xfrm>
          </p:grpSpPr>
          <p:sp>
            <p:nvSpPr>
              <p:cNvPr id="232582" name="Line 67"/>
              <p:cNvSpPr>
                <a:spLocks noChangeShapeType="1"/>
              </p:cNvSpPr>
              <p:nvPr/>
            </p:nvSpPr>
            <p:spPr bwMode="auto">
              <a:xfrm flipV="1">
                <a:off x="2012"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3" name="Line 68"/>
              <p:cNvSpPr>
                <a:spLocks noChangeShapeType="1"/>
              </p:cNvSpPr>
              <p:nvPr/>
            </p:nvSpPr>
            <p:spPr bwMode="auto">
              <a:xfrm flipV="1">
                <a:off x="2012"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4" name="Line 69"/>
              <p:cNvSpPr>
                <a:spLocks noChangeShapeType="1"/>
              </p:cNvSpPr>
              <p:nvPr/>
            </p:nvSpPr>
            <p:spPr bwMode="auto">
              <a:xfrm flipV="1">
                <a:off x="2012"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5" name="Line 70"/>
              <p:cNvSpPr>
                <a:spLocks noChangeShapeType="1"/>
              </p:cNvSpPr>
              <p:nvPr/>
            </p:nvSpPr>
            <p:spPr bwMode="auto">
              <a:xfrm flipV="1">
                <a:off x="2012"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6" name="Line 71"/>
              <p:cNvSpPr>
                <a:spLocks noChangeShapeType="1"/>
              </p:cNvSpPr>
              <p:nvPr/>
            </p:nvSpPr>
            <p:spPr bwMode="auto">
              <a:xfrm flipV="1">
                <a:off x="2012" y="3235"/>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7" name="Line 72"/>
              <p:cNvSpPr>
                <a:spLocks noChangeShapeType="1"/>
              </p:cNvSpPr>
              <p:nvPr/>
            </p:nvSpPr>
            <p:spPr bwMode="auto">
              <a:xfrm flipV="1">
                <a:off x="2012"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8" name="Line 73"/>
              <p:cNvSpPr>
                <a:spLocks noChangeShapeType="1"/>
              </p:cNvSpPr>
              <p:nvPr/>
            </p:nvSpPr>
            <p:spPr bwMode="auto">
              <a:xfrm flipV="1">
                <a:off x="2012"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9" name="Line 74"/>
              <p:cNvSpPr>
                <a:spLocks noChangeShapeType="1"/>
              </p:cNvSpPr>
              <p:nvPr/>
            </p:nvSpPr>
            <p:spPr bwMode="auto">
              <a:xfrm flipV="1">
                <a:off x="2012" y="299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0" name="Line 75"/>
              <p:cNvSpPr>
                <a:spLocks noChangeShapeType="1"/>
              </p:cNvSpPr>
              <p:nvPr/>
            </p:nvSpPr>
            <p:spPr bwMode="auto">
              <a:xfrm flipV="1">
                <a:off x="2012" y="291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1" name="Line 76"/>
              <p:cNvSpPr>
                <a:spLocks noChangeShapeType="1"/>
              </p:cNvSpPr>
              <p:nvPr/>
            </p:nvSpPr>
            <p:spPr bwMode="auto">
              <a:xfrm flipV="1">
                <a:off x="2012" y="283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92" name="Line 77"/>
              <p:cNvSpPr>
                <a:spLocks noChangeShapeType="1"/>
              </p:cNvSpPr>
              <p:nvPr/>
            </p:nvSpPr>
            <p:spPr bwMode="auto">
              <a:xfrm flipV="1">
                <a:off x="2012" y="276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7" name="Group 78"/>
            <p:cNvGrpSpPr>
              <a:grpSpLocks/>
            </p:cNvGrpSpPr>
            <p:nvPr/>
          </p:nvGrpSpPr>
          <p:grpSpPr bwMode="auto">
            <a:xfrm>
              <a:off x="2977" y="3281"/>
              <a:ext cx="0" cy="528"/>
              <a:chOff x="2835" y="3076"/>
              <a:chExt cx="0" cy="495"/>
            </a:xfrm>
          </p:grpSpPr>
          <p:sp>
            <p:nvSpPr>
              <p:cNvPr id="232575" name="Line 79"/>
              <p:cNvSpPr>
                <a:spLocks noChangeShapeType="1"/>
              </p:cNvSpPr>
              <p:nvPr/>
            </p:nvSpPr>
            <p:spPr bwMode="auto">
              <a:xfrm flipV="1">
                <a:off x="2835"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6" name="Line 80"/>
              <p:cNvSpPr>
                <a:spLocks noChangeShapeType="1"/>
              </p:cNvSpPr>
              <p:nvPr/>
            </p:nvSpPr>
            <p:spPr bwMode="auto">
              <a:xfrm flipV="1">
                <a:off x="2835"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7" name="Line 81"/>
              <p:cNvSpPr>
                <a:spLocks noChangeShapeType="1"/>
              </p:cNvSpPr>
              <p:nvPr/>
            </p:nvSpPr>
            <p:spPr bwMode="auto">
              <a:xfrm flipV="1">
                <a:off x="2835"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8" name="Line 82"/>
              <p:cNvSpPr>
                <a:spLocks noChangeShapeType="1"/>
              </p:cNvSpPr>
              <p:nvPr/>
            </p:nvSpPr>
            <p:spPr bwMode="auto">
              <a:xfrm flipV="1">
                <a:off x="2835"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9" name="Line 83"/>
              <p:cNvSpPr>
                <a:spLocks noChangeShapeType="1"/>
              </p:cNvSpPr>
              <p:nvPr/>
            </p:nvSpPr>
            <p:spPr bwMode="auto">
              <a:xfrm flipV="1">
                <a:off x="2835" y="323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0" name="Line 84"/>
              <p:cNvSpPr>
                <a:spLocks noChangeShapeType="1"/>
              </p:cNvSpPr>
              <p:nvPr/>
            </p:nvSpPr>
            <p:spPr bwMode="auto">
              <a:xfrm flipV="1">
                <a:off x="2835"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81" name="Line 85"/>
              <p:cNvSpPr>
                <a:spLocks noChangeShapeType="1"/>
              </p:cNvSpPr>
              <p:nvPr/>
            </p:nvSpPr>
            <p:spPr bwMode="auto">
              <a:xfrm flipV="1">
                <a:off x="2835"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8" name="Group 86"/>
            <p:cNvGrpSpPr>
              <a:grpSpLocks/>
            </p:cNvGrpSpPr>
            <p:nvPr/>
          </p:nvGrpSpPr>
          <p:grpSpPr bwMode="auto">
            <a:xfrm>
              <a:off x="933" y="3248"/>
              <a:ext cx="1503" cy="9"/>
              <a:chOff x="889" y="3045"/>
              <a:chExt cx="1431" cy="8"/>
            </a:xfrm>
          </p:grpSpPr>
          <p:sp>
            <p:nvSpPr>
              <p:cNvPr id="232553" name="Line 87"/>
              <p:cNvSpPr>
                <a:spLocks noChangeShapeType="1"/>
              </p:cNvSpPr>
              <p:nvPr/>
            </p:nvSpPr>
            <p:spPr bwMode="auto">
              <a:xfrm>
                <a:off x="889"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4" name="Line 88"/>
              <p:cNvSpPr>
                <a:spLocks noChangeShapeType="1"/>
              </p:cNvSpPr>
              <p:nvPr/>
            </p:nvSpPr>
            <p:spPr bwMode="auto">
              <a:xfrm>
                <a:off x="956"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5" name="Line 89"/>
              <p:cNvSpPr>
                <a:spLocks noChangeShapeType="1"/>
              </p:cNvSpPr>
              <p:nvPr/>
            </p:nvSpPr>
            <p:spPr bwMode="auto">
              <a:xfrm>
                <a:off x="1024"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6" name="Line 90"/>
              <p:cNvSpPr>
                <a:spLocks noChangeShapeType="1"/>
              </p:cNvSpPr>
              <p:nvPr/>
            </p:nvSpPr>
            <p:spPr bwMode="auto">
              <a:xfrm>
                <a:off x="109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7" name="Line 91"/>
              <p:cNvSpPr>
                <a:spLocks noChangeShapeType="1"/>
              </p:cNvSpPr>
              <p:nvPr/>
            </p:nvSpPr>
            <p:spPr bwMode="auto">
              <a:xfrm>
                <a:off x="1161"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8" name="Line 92"/>
              <p:cNvSpPr>
                <a:spLocks noChangeShapeType="1"/>
              </p:cNvSpPr>
              <p:nvPr/>
            </p:nvSpPr>
            <p:spPr bwMode="auto">
              <a:xfrm>
                <a:off x="123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9" name="Line 93"/>
              <p:cNvSpPr>
                <a:spLocks noChangeShapeType="1"/>
              </p:cNvSpPr>
              <p:nvPr/>
            </p:nvSpPr>
            <p:spPr bwMode="auto">
              <a:xfrm>
                <a:off x="129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0" name="Line 94"/>
              <p:cNvSpPr>
                <a:spLocks noChangeShapeType="1"/>
              </p:cNvSpPr>
              <p:nvPr/>
            </p:nvSpPr>
            <p:spPr bwMode="auto">
              <a:xfrm>
                <a:off x="136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1" name="Line 95"/>
              <p:cNvSpPr>
                <a:spLocks noChangeShapeType="1"/>
              </p:cNvSpPr>
              <p:nvPr/>
            </p:nvSpPr>
            <p:spPr bwMode="auto">
              <a:xfrm>
                <a:off x="1436"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2" name="Line 96"/>
              <p:cNvSpPr>
                <a:spLocks noChangeShapeType="1"/>
              </p:cNvSpPr>
              <p:nvPr/>
            </p:nvSpPr>
            <p:spPr bwMode="auto">
              <a:xfrm>
                <a:off x="1504"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3" name="Line 97"/>
              <p:cNvSpPr>
                <a:spLocks noChangeShapeType="1"/>
              </p:cNvSpPr>
              <p:nvPr/>
            </p:nvSpPr>
            <p:spPr bwMode="auto">
              <a:xfrm>
                <a:off x="157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4" name="Line 98"/>
              <p:cNvSpPr>
                <a:spLocks noChangeShapeType="1"/>
              </p:cNvSpPr>
              <p:nvPr/>
            </p:nvSpPr>
            <p:spPr bwMode="auto">
              <a:xfrm>
                <a:off x="1641"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5" name="Line 99"/>
              <p:cNvSpPr>
                <a:spLocks noChangeShapeType="1"/>
              </p:cNvSpPr>
              <p:nvPr/>
            </p:nvSpPr>
            <p:spPr bwMode="auto">
              <a:xfrm>
                <a:off x="171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6" name="Line 100"/>
              <p:cNvSpPr>
                <a:spLocks noChangeShapeType="1"/>
              </p:cNvSpPr>
              <p:nvPr/>
            </p:nvSpPr>
            <p:spPr bwMode="auto">
              <a:xfrm>
                <a:off x="1778"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7" name="Line 101"/>
              <p:cNvSpPr>
                <a:spLocks noChangeShapeType="1"/>
              </p:cNvSpPr>
              <p:nvPr/>
            </p:nvSpPr>
            <p:spPr bwMode="auto">
              <a:xfrm>
                <a:off x="184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8" name="Line 102"/>
              <p:cNvSpPr>
                <a:spLocks noChangeShapeType="1"/>
              </p:cNvSpPr>
              <p:nvPr/>
            </p:nvSpPr>
            <p:spPr bwMode="auto">
              <a:xfrm>
                <a:off x="1915"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69" name="Line 103"/>
              <p:cNvSpPr>
                <a:spLocks noChangeShapeType="1"/>
              </p:cNvSpPr>
              <p:nvPr/>
            </p:nvSpPr>
            <p:spPr bwMode="auto">
              <a:xfrm>
                <a:off x="1984"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0" name="Line 104"/>
              <p:cNvSpPr>
                <a:spLocks noChangeShapeType="1"/>
              </p:cNvSpPr>
              <p:nvPr/>
            </p:nvSpPr>
            <p:spPr bwMode="auto">
              <a:xfrm>
                <a:off x="2053"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1" name="Line 105"/>
              <p:cNvSpPr>
                <a:spLocks noChangeShapeType="1"/>
              </p:cNvSpPr>
              <p:nvPr/>
            </p:nvSpPr>
            <p:spPr bwMode="auto">
              <a:xfrm>
                <a:off x="2124"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2" name="Line 106"/>
              <p:cNvSpPr>
                <a:spLocks noChangeShapeType="1"/>
              </p:cNvSpPr>
              <p:nvPr/>
            </p:nvSpPr>
            <p:spPr bwMode="auto">
              <a:xfrm>
                <a:off x="219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3" name="Line 107"/>
              <p:cNvSpPr>
                <a:spLocks noChangeShapeType="1"/>
              </p:cNvSpPr>
              <p:nvPr/>
            </p:nvSpPr>
            <p:spPr bwMode="auto">
              <a:xfrm>
                <a:off x="2258"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74" name="Line 108"/>
              <p:cNvSpPr>
                <a:spLocks noChangeShapeType="1"/>
              </p:cNvSpPr>
              <p:nvPr/>
            </p:nvSpPr>
            <p:spPr bwMode="auto">
              <a:xfrm>
                <a:off x="2320" y="3045"/>
                <a:ext cx="0" cy="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9" name="Group 109"/>
            <p:cNvGrpSpPr>
              <a:grpSpLocks/>
            </p:cNvGrpSpPr>
            <p:nvPr/>
          </p:nvGrpSpPr>
          <p:grpSpPr bwMode="auto">
            <a:xfrm>
              <a:off x="1247" y="2793"/>
              <a:ext cx="0" cy="1016"/>
              <a:chOff x="1188" y="2618"/>
              <a:chExt cx="0" cy="953"/>
            </a:xfrm>
          </p:grpSpPr>
          <p:sp>
            <p:nvSpPr>
              <p:cNvPr id="232540" name="Line 110"/>
              <p:cNvSpPr>
                <a:spLocks noChangeShapeType="1"/>
              </p:cNvSpPr>
              <p:nvPr/>
            </p:nvSpPr>
            <p:spPr bwMode="auto">
              <a:xfrm flipV="1">
                <a:off x="1188"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1" name="Line 111"/>
              <p:cNvSpPr>
                <a:spLocks noChangeShapeType="1"/>
              </p:cNvSpPr>
              <p:nvPr/>
            </p:nvSpPr>
            <p:spPr bwMode="auto">
              <a:xfrm flipV="1">
                <a:off x="1188"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2" name="Line 112"/>
              <p:cNvSpPr>
                <a:spLocks noChangeShapeType="1"/>
              </p:cNvSpPr>
              <p:nvPr/>
            </p:nvSpPr>
            <p:spPr bwMode="auto">
              <a:xfrm flipV="1">
                <a:off x="1188"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3" name="Line 113"/>
              <p:cNvSpPr>
                <a:spLocks noChangeShapeType="1"/>
              </p:cNvSpPr>
              <p:nvPr/>
            </p:nvSpPr>
            <p:spPr bwMode="auto">
              <a:xfrm flipV="1">
                <a:off x="1188"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4" name="Line 114"/>
              <p:cNvSpPr>
                <a:spLocks noChangeShapeType="1"/>
              </p:cNvSpPr>
              <p:nvPr/>
            </p:nvSpPr>
            <p:spPr bwMode="auto">
              <a:xfrm flipV="1">
                <a:off x="1188" y="3235"/>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5" name="Line 115"/>
              <p:cNvSpPr>
                <a:spLocks noChangeShapeType="1"/>
              </p:cNvSpPr>
              <p:nvPr/>
            </p:nvSpPr>
            <p:spPr bwMode="auto">
              <a:xfrm flipV="1">
                <a:off x="1188"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6" name="Line 116"/>
              <p:cNvSpPr>
                <a:spLocks noChangeShapeType="1"/>
              </p:cNvSpPr>
              <p:nvPr/>
            </p:nvSpPr>
            <p:spPr bwMode="auto">
              <a:xfrm flipV="1">
                <a:off x="1188"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7" name="Line 117"/>
              <p:cNvSpPr>
                <a:spLocks noChangeShapeType="1"/>
              </p:cNvSpPr>
              <p:nvPr/>
            </p:nvSpPr>
            <p:spPr bwMode="auto">
              <a:xfrm flipV="1">
                <a:off x="1188" y="2998"/>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8" name="Line 118"/>
              <p:cNvSpPr>
                <a:spLocks noChangeShapeType="1"/>
              </p:cNvSpPr>
              <p:nvPr/>
            </p:nvSpPr>
            <p:spPr bwMode="auto">
              <a:xfrm flipV="1">
                <a:off x="1188" y="292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49" name="Line 119"/>
              <p:cNvSpPr>
                <a:spLocks noChangeShapeType="1"/>
              </p:cNvSpPr>
              <p:nvPr/>
            </p:nvSpPr>
            <p:spPr bwMode="auto">
              <a:xfrm flipV="1">
                <a:off x="1188" y="2839"/>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0" name="Line 120"/>
              <p:cNvSpPr>
                <a:spLocks noChangeShapeType="1"/>
              </p:cNvSpPr>
              <p:nvPr/>
            </p:nvSpPr>
            <p:spPr bwMode="auto">
              <a:xfrm flipV="1">
                <a:off x="1188" y="2761"/>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1" name="Line 121"/>
              <p:cNvSpPr>
                <a:spLocks noChangeShapeType="1"/>
              </p:cNvSpPr>
              <p:nvPr/>
            </p:nvSpPr>
            <p:spPr bwMode="auto">
              <a:xfrm flipV="1">
                <a:off x="1188" y="2683"/>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52" name="Line 122"/>
              <p:cNvSpPr>
                <a:spLocks noChangeShapeType="1"/>
              </p:cNvSpPr>
              <p:nvPr/>
            </p:nvSpPr>
            <p:spPr bwMode="auto">
              <a:xfrm flipV="1">
                <a:off x="1188" y="2618"/>
                <a:ext cx="0" cy="8"/>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0" name="Group 123"/>
            <p:cNvGrpSpPr>
              <a:grpSpLocks/>
            </p:cNvGrpSpPr>
            <p:nvPr/>
          </p:nvGrpSpPr>
          <p:grpSpPr bwMode="auto">
            <a:xfrm>
              <a:off x="3841" y="2343"/>
              <a:ext cx="0" cy="1452"/>
              <a:chOff x="3658" y="2197"/>
              <a:chExt cx="0" cy="1361"/>
            </a:xfrm>
          </p:grpSpPr>
          <p:sp>
            <p:nvSpPr>
              <p:cNvPr id="232522" name="Line 124"/>
              <p:cNvSpPr>
                <a:spLocks noChangeShapeType="1"/>
              </p:cNvSpPr>
              <p:nvPr/>
            </p:nvSpPr>
            <p:spPr bwMode="auto">
              <a:xfrm flipV="1">
                <a:off x="3658" y="353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3" name="Line 125"/>
              <p:cNvSpPr>
                <a:spLocks noChangeShapeType="1"/>
              </p:cNvSpPr>
              <p:nvPr/>
            </p:nvSpPr>
            <p:spPr bwMode="auto">
              <a:xfrm flipV="1">
                <a:off x="3658" y="345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4" name="Line 126"/>
              <p:cNvSpPr>
                <a:spLocks noChangeShapeType="1"/>
              </p:cNvSpPr>
              <p:nvPr/>
            </p:nvSpPr>
            <p:spPr bwMode="auto">
              <a:xfrm flipV="1">
                <a:off x="3658" y="337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5" name="Line 127"/>
              <p:cNvSpPr>
                <a:spLocks noChangeShapeType="1"/>
              </p:cNvSpPr>
              <p:nvPr/>
            </p:nvSpPr>
            <p:spPr bwMode="auto">
              <a:xfrm flipV="1">
                <a:off x="3658" y="329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6" name="Line 128"/>
              <p:cNvSpPr>
                <a:spLocks noChangeShapeType="1"/>
              </p:cNvSpPr>
              <p:nvPr/>
            </p:nvSpPr>
            <p:spPr bwMode="auto">
              <a:xfrm flipV="1">
                <a:off x="3658" y="3222"/>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7" name="Line 129"/>
              <p:cNvSpPr>
                <a:spLocks noChangeShapeType="1"/>
              </p:cNvSpPr>
              <p:nvPr/>
            </p:nvSpPr>
            <p:spPr bwMode="auto">
              <a:xfrm flipV="1">
                <a:off x="3658" y="314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8" name="Line 130"/>
              <p:cNvSpPr>
                <a:spLocks noChangeShapeType="1"/>
              </p:cNvSpPr>
              <p:nvPr/>
            </p:nvSpPr>
            <p:spPr bwMode="auto">
              <a:xfrm flipV="1">
                <a:off x="3658" y="306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9" name="Line 131"/>
              <p:cNvSpPr>
                <a:spLocks noChangeShapeType="1"/>
              </p:cNvSpPr>
              <p:nvPr/>
            </p:nvSpPr>
            <p:spPr bwMode="auto">
              <a:xfrm flipV="1">
                <a:off x="3658" y="2984"/>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0" name="Line 132"/>
              <p:cNvSpPr>
                <a:spLocks noChangeShapeType="1"/>
              </p:cNvSpPr>
              <p:nvPr/>
            </p:nvSpPr>
            <p:spPr bwMode="auto">
              <a:xfrm flipV="1">
                <a:off x="3658" y="290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1" name="Line 133"/>
              <p:cNvSpPr>
                <a:spLocks noChangeShapeType="1"/>
              </p:cNvSpPr>
              <p:nvPr/>
            </p:nvSpPr>
            <p:spPr bwMode="auto">
              <a:xfrm flipV="1">
                <a:off x="3658" y="282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2" name="Line 134"/>
              <p:cNvSpPr>
                <a:spLocks noChangeShapeType="1"/>
              </p:cNvSpPr>
              <p:nvPr/>
            </p:nvSpPr>
            <p:spPr bwMode="auto">
              <a:xfrm flipV="1">
                <a:off x="3658" y="274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3" name="Line 135"/>
              <p:cNvSpPr>
                <a:spLocks noChangeShapeType="1"/>
              </p:cNvSpPr>
              <p:nvPr/>
            </p:nvSpPr>
            <p:spPr bwMode="auto">
              <a:xfrm flipV="1">
                <a:off x="3658" y="266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4" name="Line 136"/>
              <p:cNvSpPr>
                <a:spLocks noChangeShapeType="1"/>
              </p:cNvSpPr>
              <p:nvPr/>
            </p:nvSpPr>
            <p:spPr bwMode="auto">
              <a:xfrm flipV="1">
                <a:off x="3658" y="2591"/>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5" name="Line 137"/>
              <p:cNvSpPr>
                <a:spLocks noChangeShapeType="1"/>
              </p:cNvSpPr>
              <p:nvPr/>
            </p:nvSpPr>
            <p:spPr bwMode="auto">
              <a:xfrm flipV="1">
                <a:off x="3658" y="251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6" name="Line 138"/>
              <p:cNvSpPr>
                <a:spLocks noChangeShapeType="1"/>
              </p:cNvSpPr>
              <p:nvPr/>
            </p:nvSpPr>
            <p:spPr bwMode="auto">
              <a:xfrm flipV="1">
                <a:off x="3658" y="243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7" name="Line 139"/>
              <p:cNvSpPr>
                <a:spLocks noChangeShapeType="1"/>
              </p:cNvSpPr>
              <p:nvPr/>
            </p:nvSpPr>
            <p:spPr bwMode="auto">
              <a:xfrm flipV="1">
                <a:off x="3658" y="23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8" name="Line 140"/>
              <p:cNvSpPr>
                <a:spLocks noChangeShapeType="1"/>
              </p:cNvSpPr>
              <p:nvPr/>
            </p:nvSpPr>
            <p:spPr bwMode="auto">
              <a:xfrm flipV="1">
                <a:off x="3658" y="2276"/>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39" name="Line 141"/>
              <p:cNvSpPr>
                <a:spLocks noChangeShapeType="1"/>
              </p:cNvSpPr>
              <p:nvPr/>
            </p:nvSpPr>
            <p:spPr bwMode="auto">
              <a:xfrm flipV="1">
                <a:off x="3658" y="2197"/>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1" name="Group 142"/>
            <p:cNvGrpSpPr>
              <a:grpSpLocks/>
            </p:cNvGrpSpPr>
            <p:nvPr/>
          </p:nvGrpSpPr>
          <p:grpSpPr bwMode="auto">
            <a:xfrm>
              <a:off x="2995" y="3257"/>
              <a:ext cx="2303" cy="0"/>
              <a:chOff x="2852" y="3053"/>
              <a:chExt cx="2194" cy="0"/>
            </a:xfrm>
          </p:grpSpPr>
          <p:sp>
            <p:nvSpPr>
              <p:cNvPr id="232489" name="Line 143"/>
              <p:cNvSpPr>
                <a:spLocks noChangeShapeType="1"/>
              </p:cNvSpPr>
              <p:nvPr/>
            </p:nvSpPr>
            <p:spPr bwMode="auto">
              <a:xfrm>
                <a:off x="285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0" name="Line 144"/>
              <p:cNvSpPr>
                <a:spLocks noChangeShapeType="1"/>
              </p:cNvSpPr>
              <p:nvPr/>
            </p:nvSpPr>
            <p:spPr bwMode="auto">
              <a:xfrm>
                <a:off x="292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1" name="Line 145"/>
              <p:cNvSpPr>
                <a:spLocks noChangeShapeType="1"/>
              </p:cNvSpPr>
              <p:nvPr/>
            </p:nvSpPr>
            <p:spPr bwMode="auto">
              <a:xfrm>
                <a:off x="299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2" name="Line 146"/>
              <p:cNvSpPr>
                <a:spLocks noChangeShapeType="1"/>
              </p:cNvSpPr>
              <p:nvPr/>
            </p:nvSpPr>
            <p:spPr bwMode="auto">
              <a:xfrm>
                <a:off x="3059"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3" name="Line 147"/>
              <p:cNvSpPr>
                <a:spLocks noChangeShapeType="1"/>
              </p:cNvSpPr>
              <p:nvPr/>
            </p:nvSpPr>
            <p:spPr bwMode="auto">
              <a:xfrm>
                <a:off x="3129"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4" name="Line 148"/>
              <p:cNvSpPr>
                <a:spLocks noChangeShapeType="1"/>
              </p:cNvSpPr>
              <p:nvPr/>
            </p:nvSpPr>
            <p:spPr bwMode="auto">
              <a:xfrm>
                <a:off x="3196"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5" name="Line 149"/>
              <p:cNvSpPr>
                <a:spLocks noChangeShapeType="1"/>
              </p:cNvSpPr>
              <p:nvPr/>
            </p:nvSpPr>
            <p:spPr bwMode="auto">
              <a:xfrm>
                <a:off x="3265"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6" name="Line 150"/>
              <p:cNvSpPr>
                <a:spLocks noChangeShapeType="1"/>
              </p:cNvSpPr>
              <p:nvPr/>
            </p:nvSpPr>
            <p:spPr bwMode="auto">
              <a:xfrm>
                <a:off x="333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7" name="Line 151"/>
              <p:cNvSpPr>
                <a:spLocks noChangeShapeType="1"/>
              </p:cNvSpPr>
              <p:nvPr/>
            </p:nvSpPr>
            <p:spPr bwMode="auto">
              <a:xfrm>
                <a:off x="340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8" name="Line 152"/>
              <p:cNvSpPr>
                <a:spLocks noChangeShapeType="1"/>
              </p:cNvSpPr>
              <p:nvPr/>
            </p:nvSpPr>
            <p:spPr bwMode="auto">
              <a:xfrm>
                <a:off x="347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499" name="Line 153"/>
              <p:cNvSpPr>
                <a:spLocks noChangeShapeType="1"/>
              </p:cNvSpPr>
              <p:nvPr/>
            </p:nvSpPr>
            <p:spPr bwMode="auto">
              <a:xfrm>
                <a:off x="3539"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0" name="Line 154"/>
              <p:cNvSpPr>
                <a:spLocks noChangeShapeType="1"/>
              </p:cNvSpPr>
              <p:nvPr/>
            </p:nvSpPr>
            <p:spPr bwMode="auto">
              <a:xfrm>
                <a:off x="360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1" name="Line 155"/>
              <p:cNvSpPr>
                <a:spLocks noChangeShapeType="1"/>
              </p:cNvSpPr>
              <p:nvPr/>
            </p:nvSpPr>
            <p:spPr bwMode="auto">
              <a:xfrm>
                <a:off x="3676"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2" name="Line 156"/>
              <p:cNvSpPr>
                <a:spLocks noChangeShapeType="1"/>
              </p:cNvSpPr>
              <p:nvPr/>
            </p:nvSpPr>
            <p:spPr bwMode="auto">
              <a:xfrm>
                <a:off x="3745"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3" name="Line 157"/>
              <p:cNvSpPr>
                <a:spLocks noChangeShapeType="1"/>
              </p:cNvSpPr>
              <p:nvPr/>
            </p:nvSpPr>
            <p:spPr bwMode="auto">
              <a:xfrm>
                <a:off x="381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4" name="Line 158"/>
              <p:cNvSpPr>
                <a:spLocks noChangeShapeType="1"/>
              </p:cNvSpPr>
              <p:nvPr/>
            </p:nvSpPr>
            <p:spPr bwMode="auto">
              <a:xfrm>
                <a:off x="388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5" name="Line 159"/>
              <p:cNvSpPr>
                <a:spLocks noChangeShapeType="1"/>
              </p:cNvSpPr>
              <p:nvPr/>
            </p:nvSpPr>
            <p:spPr bwMode="auto">
              <a:xfrm>
                <a:off x="3950"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6" name="Line 160"/>
              <p:cNvSpPr>
                <a:spLocks noChangeShapeType="1"/>
              </p:cNvSpPr>
              <p:nvPr/>
            </p:nvSpPr>
            <p:spPr bwMode="auto">
              <a:xfrm>
                <a:off x="4019"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7" name="Line 161"/>
              <p:cNvSpPr>
                <a:spLocks noChangeShapeType="1"/>
              </p:cNvSpPr>
              <p:nvPr/>
            </p:nvSpPr>
            <p:spPr bwMode="auto">
              <a:xfrm>
                <a:off x="408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8" name="Line 162"/>
              <p:cNvSpPr>
                <a:spLocks noChangeShapeType="1"/>
              </p:cNvSpPr>
              <p:nvPr/>
            </p:nvSpPr>
            <p:spPr bwMode="auto">
              <a:xfrm>
                <a:off x="4156"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09" name="Line 163"/>
              <p:cNvSpPr>
                <a:spLocks noChangeShapeType="1"/>
              </p:cNvSpPr>
              <p:nvPr/>
            </p:nvSpPr>
            <p:spPr bwMode="auto">
              <a:xfrm>
                <a:off x="4228"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0" name="Line 164"/>
              <p:cNvSpPr>
                <a:spLocks noChangeShapeType="1"/>
              </p:cNvSpPr>
              <p:nvPr/>
            </p:nvSpPr>
            <p:spPr bwMode="auto">
              <a:xfrm>
                <a:off x="4293"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1" name="Line 165"/>
              <p:cNvSpPr>
                <a:spLocks noChangeShapeType="1"/>
              </p:cNvSpPr>
              <p:nvPr/>
            </p:nvSpPr>
            <p:spPr bwMode="auto">
              <a:xfrm>
                <a:off x="436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2" name="Line 166"/>
              <p:cNvSpPr>
                <a:spLocks noChangeShapeType="1"/>
              </p:cNvSpPr>
              <p:nvPr/>
            </p:nvSpPr>
            <p:spPr bwMode="auto">
              <a:xfrm>
                <a:off x="4431"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3" name="Line 167"/>
              <p:cNvSpPr>
                <a:spLocks noChangeShapeType="1"/>
              </p:cNvSpPr>
              <p:nvPr/>
            </p:nvSpPr>
            <p:spPr bwMode="auto">
              <a:xfrm>
                <a:off x="450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4" name="Line 168"/>
              <p:cNvSpPr>
                <a:spLocks noChangeShapeType="1"/>
              </p:cNvSpPr>
              <p:nvPr/>
            </p:nvSpPr>
            <p:spPr bwMode="auto">
              <a:xfrm>
                <a:off x="4571"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5" name="Line 169"/>
              <p:cNvSpPr>
                <a:spLocks noChangeShapeType="1"/>
              </p:cNvSpPr>
              <p:nvPr/>
            </p:nvSpPr>
            <p:spPr bwMode="auto">
              <a:xfrm>
                <a:off x="463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6" name="Line 170"/>
              <p:cNvSpPr>
                <a:spLocks noChangeShapeType="1"/>
              </p:cNvSpPr>
              <p:nvPr/>
            </p:nvSpPr>
            <p:spPr bwMode="auto">
              <a:xfrm>
                <a:off x="4708"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7" name="Line 171"/>
              <p:cNvSpPr>
                <a:spLocks noChangeShapeType="1"/>
              </p:cNvSpPr>
              <p:nvPr/>
            </p:nvSpPr>
            <p:spPr bwMode="auto">
              <a:xfrm>
                <a:off x="4774"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8" name="Line 172"/>
              <p:cNvSpPr>
                <a:spLocks noChangeShapeType="1"/>
              </p:cNvSpPr>
              <p:nvPr/>
            </p:nvSpPr>
            <p:spPr bwMode="auto">
              <a:xfrm>
                <a:off x="4843"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19" name="Line 173"/>
              <p:cNvSpPr>
                <a:spLocks noChangeShapeType="1"/>
              </p:cNvSpPr>
              <p:nvPr/>
            </p:nvSpPr>
            <p:spPr bwMode="auto">
              <a:xfrm>
                <a:off x="4914"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0" name="Line 174"/>
              <p:cNvSpPr>
                <a:spLocks noChangeShapeType="1"/>
              </p:cNvSpPr>
              <p:nvPr/>
            </p:nvSpPr>
            <p:spPr bwMode="auto">
              <a:xfrm>
                <a:off x="498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32521" name="Line 175"/>
              <p:cNvSpPr>
                <a:spLocks noChangeShapeType="1"/>
              </p:cNvSpPr>
              <p:nvPr/>
            </p:nvSpPr>
            <p:spPr bwMode="auto">
              <a:xfrm>
                <a:off x="5045" y="3053"/>
                <a:ext cx="1"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2" name="Group 176"/>
            <p:cNvGrpSpPr>
              <a:grpSpLocks/>
            </p:cNvGrpSpPr>
            <p:nvPr/>
          </p:nvGrpSpPr>
          <p:grpSpPr bwMode="auto">
            <a:xfrm>
              <a:off x="928" y="3891"/>
              <a:ext cx="4361" cy="233"/>
              <a:chOff x="884" y="3648"/>
              <a:chExt cx="4153" cy="218"/>
            </a:xfrm>
          </p:grpSpPr>
          <p:sp>
            <p:nvSpPr>
              <p:cNvPr id="232486" name="Rectangle 177"/>
              <p:cNvSpPr>
                <a:spLocks noChangeArrowheads="1"/>
              </p:cNvSpPr>
              <p:nvPr/>
            </p:nvSpPr>
            <p:spPr bwMode="auto">
              <a:xfrm>
                <a:off x="884" y="3648"/>
                <a:ext cx="1050" cy="218"/>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Unfreezing</a:t>
                </a:r>
              </a:p>
            </p:txBody>
          </p:sp>
          <p:sp>
            <p:nvSpPr>
              <p:cNvPr id="232487" name="Rectangle 178"/>
              <p:cNvSpPr>
                <a:spLocks noChangeArrowheads="1"/>
              </p:cNvSpPr>
              <p:nvPr/>
            </p:nvSpPr>
            <p:spPr bwMode="auto">
              <a:xfrm>
                <a:off x="3997" y="3648"/>
                <a:ext cx="1040" cy="218"/>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Refreezing</a:t>
                </a:r>
              </a:p>
            </p:txBody>
          </p:sp>
          <p:sp>
            <p:nvSpPr>
              <p:cNvPr id="232488" name="Rectangle 179"/>
              <p:cNvSpPr>
                <a:spLocks noChangeArrowheads="1"/>
              </p:cNvSpPr>
              <p:nvPr/>
            </p:nvSpPr>
            <p:spPr bwMode="auto">
              <a:xfrm>
                <a:off x="2382" y="3648"/>
                <a:ext cx="985" cy="218"/>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sz="2400" b="1">
                    <a:solidFill>
                      <a:srgbClr val="FFFF00"/>
                    </a:solidFill>
                  </a:rPr>
                  <a:t>Transition</a:t>
                </a:r>
              </a:p>
            </p:txBody>
          </p:sp>
        </p:grpSp>
        <p:pic>
          <p:nvPicPr>
            <p:cNvPr id="232473" name="Picture 180"/>
            <p:cNvPicPr>
              <a:picLocks noChangeArrowheads="1"/>
            </p:cNvPicPr>
            <p:nvPr/>
          </p:nvPicPr>
          <p:blipFill>
            <a:blip r:embed="rId3"/>
            <a:srcRect/>
            <a:stretch>
              <a:fillRect/>
            </a:stretch>
          </p:blipFill>
          <p:spPr bwMode="auto">
            <a:xfrm>
              <a:off x="2105" y="1858"/>
              <a:ext cx="1575" cy="813"/>
            </a:xfrm>
            <a:prstGeom prst="rect">
              <a:avLst/>
            </a:prstGeom>
            <a:noFill/>
            <a:ln w="9525">
              <a:noFill/>
              <a:miter lim="800000"/>
              <a:headEnd/>
              <a:tailEnd/>
            </a:ln>
          </p:spPr>
        </p:pic>
        <p:sp>
          <p:nvSpPr>
            <p:cNvPr id="232474" name="Arc 181"/>
            <p:cNvSpPr>
              <a:spLocks/>
            </p:cNvSpPr>
            <p:nvPr/>
          </p:nvSpPr>
          <p:spPr bwMode="auto">
            <a:xfrm>
              <a:off x="2170" y="2313"/>
              <a:ext cx="176" cy="176"/>
            </a:xfrm>
            <a:custGeom>
              <a:avLst/>
              <a:gdLst>
                <a:gd name="T0" fmla="*/ 176 w 21600"/>
                <a:gd name="T1" fmla="*/ 176 h 21600"/>
                <a:gd name="T2" fmla="*/ 0 w 21600"/>
                <a:gd name="T3" fmla="*/ 0 h 21600"/>
                <a:gd name="T4" fmla="*/ 176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75" name="Arc 182"/>
            <p:cNvSpPr>
              <a:spLocks/>
            </p:cNvSpPr>
            <p:nvPr/>
          </p:nvSpPr>
          <p:spPr bwMode="auto">
            <a:xfrm>
              <a:off x="2328" y="2468"/>
              <a:ext cx="84" cy="24"/>
            </a:xfrm>
            <a:custGeom>
              <a:avLst/>
              <a:gdLst>
                <a:gd name="T0" fmla="*/ 84 w 21600"/>
                <a:gd name="T1" fmla="*/ 0 h 21600"/>
                <a:gd name="T2" fmla="*/ 0 w 21600"/>
                <a:gd name="T3" fmla="*/ 24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76" name="Arc 183"/>
            <p:cNvSpPr>
              <a:spLocks/>
            </p:cNvSpPr>
            <p:nvPr/>
          </p:nvSpPr>
          <p:spPr bwMode="auto">
            <a:xfrm>
              <a:off x="2427" y="2372"/>
              <a:ext cx="175" cy="176"/>
            </a:xfrm>
            <a:custGeom>
              <a:avLst/>
              <a:gdLst>
                <a:gd name="T0" fmla="*/ 175 w 21600"/>
                <a:gd name="T1" fmla="*/ 176 h 21600"/>
                <a:gd name="T2" fmla="*/ 0 w 21600"/>
                <a:gd name="T3" fmla="*/ 0 h 21600"/>
                <a:gd name="T4" fmla="*/ 175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nvGrpSpPr>
            <p:cNvPr id="13" name="Group 184"/>
            <p:cNvGrpSpPr>
              <a:grpSpLocks/>
            </p:cNvGrpSpPr>
            <p:nvPr/>
          </p:nvGrpSpPr>
          <p:grpSpPr bwMode="auto">
            <a:xfrm>
              <a:off x="2898" y="2356"/>
              <a:ext cx="350" cy="185"/>
              <a:chOff x="2760" y="2209"/>
              <a:chExt cx="333" cy="173"/>
            </a:xfrm>
          </p:grpSpPr>
          <p:sp>
            <p:nvSpPr>
              <p:cNvPr id="232484" name="Arc 185"/>
              <p:cNvSpPr>
                <a:spLocks/>
              </p:cNvSpPr>
              <p:nvPr/>
            </p:nvSpPr>
            <p:spPr bwMode="auto">
              <a:xfrm>
                <a:off x="2760" y="2209"/>
                <a:ext cx="180" cy="165"/>
              </a:xfrm>
              <a:custGeom>
                <a:avLst/>
                <a:gdLst>
                  <a:gd name="T0" fmla="*/ 174 w 21600"/>
                  <a:gd name="T1" fmla="*/ 165 h 21588"/>
                  <a:gd name="T2" fmla="*/ 0 w 21600"/>
                  <a:gd name="T3" fmla="*/ 0 h 21588"/>
                  <a:gd name="T4" fmla="*/ 180 w 21600"/>
                  <a:gd name="T5" fmla="*/ 0 h 21588"/>
                  <a:gd name="T6" fmla="*/ 0 60000 65536"/>
                  <a:gd name="T7" fmla="*/ 0 60000 65536"/>
                  <a:gd name="T8" fmla="*/ 0 60000 65536"/>
                  <a:gd name="T9" fmla="*/ 0 w 21600"/>
                  <a:gd name="T10" fmla="*/ 0 h 21588"/>
                  <a:gd name="T11" fmla="*/ 21600 w 21600"/>
                  <a:gd name="T12" fmla="*/ 21588 h 21588"/>
                </a:gdLst>
                <a:ahLst/>
                <a:cxnLst>
                  <a:cxn ang="T6">
                    <a:pos x="T0" y="T1"/>
                  </a:cxn>
                  <a:cxn ang="T7">
                    <a:pos x="T2" y="T3"/>
                  </a:cxn>
                  <a:cxn ang="T8">
                    <a:pos x="T4" y="T5"/>
                  </a:cxn>
                </a:cxnLst>
                <a:rect l="T9" t="T10" r="T11" b="T12"/>
                <a:pathLst>
                  <a:path w="21600" h="21588" fill="none" extrusionOk="0">
                    <a:moveTo>
                      <a:pt x="20876" y="21587"/>
                    </a:moveTo>
                    <a:cubicBezTo>
                      <a:pt x="9235" y="21197"/>
                      <a:pt x="0" y="11647"/>
                      <a:pt x="0" y="0"/>
                    </a:cubicBezTo>
                  </a:path>
                  <a:path w="21600" h="21588" stroke="0" extrusionOk="0">
                    <a:moveTo>
                      <a:pt x="20876" y="21587"/>
                    </a:moveTo>
                    <a:cubicBezTo>
                      <a:pt x="9235" y="21197"/>
                      <a:pt x="0" y="11647"/>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85" name="Arc 186"/>
              <p:cNvSpPr>
                <a:spLocks/>
              </p:cNvSpPr>
              <p:nvPr/>
            </p:nvSpPr>
            <p:spPr bwMode="auto">
              <a:xfrm>
                <a:off x="2922" y="2288"/>
                <a:ext cx="171" cy="94"/>
              </a:xfrm>
              <a:custGeom>
                <a:avLst/>
                <a:gdLst>
                  <a:gd name="T0" fmla="*/ 171 w 21600"/>
                  <a:gd name="T1" fmla="*/ 0 h 21834"/>
                  <a:gd name="T2" fmla="*/ 0 w 21600"/>
                  <a:gd name="T3" fmla="*/ 94 h 21834"/>
                  <a:gd name="T4" fmla="*/ 0 w 21600"/>
                  <a:gd name="T5" fmla="*/ 1 h 21834"/>
                  <a:gd name="T6" fmla="*/ 0 60000 65536"/>
                  <a:gd name="T7" fmla="*/ 0 60000 65536"/>
                  <a:gd name="T8" fmla="*/ 0 60000 65536"/>
                  <a:gd name="T9" fmla="*/ 0 w 21600"/>
                  <a:gd name="T10" fmla="*/ 0 h 21834"/>
                  <a:gd name="T11" fmla="*/ 21600 w 21600"/>
                  <a:gd name="T12" fmla="*/ 21834 h 21834"/>
                </a:gdLst>
                <a:ahLst/>
                <a:cxnLst>
                  <a:cxn ang="T6">
                    <a:pos x="T0" y="T1"/>
                  </a:cxn>
                  <a:cxn ang="T7">
                    <a:pos x="T2" y="T3"/>
                  </a:cxn>
                  <a:cxn ang="T8">
                    <a:pos x="T4" y="T5"/>
                  </a:cxn>
                </a:cxnLst>
                <a:rect l="T9" t="T10" r="T11" b="T12"/>
                <a:pathLst>
                  <a:path w="21600" h="21834" fill="none" extrusionOk="0">
                    <a:moveTo>
                      <a:pt x="21598" y="0"/>
                    </a:moveTo>
                    <a:cubicBezTo>
                      <a:pt x="21599" y="77"/>
                      <a:pt x="21600" y="155"/>
                      <a:pt x="21600" y="234"/>
                    </a:cubicBezTo>
                    <a:cubicBezTo>
                      <a:pt x="21600" y="12163"/>
                      <a:pt x="11929" y="21833"/>
                      <a:pt x="0" y="21834"/>
                    </a:cubicBezTo>
                  </a:path>
                  <a:path w="21600" h="21834" stroke="0" extrusionOk="0">
                    <a:moveTo>
                      <a:pt x="21598" y="0"/>
                    </a:moveTo>
                    <a:cubicBezTo>
                      <a:pt x="21599" y="77"/>
                      <a:pt x="21600" y="155"/>
                      <a:pt x="21600" y="234"/>
                    </a:cubicBezTo>
                    <a:cubicBezTo>
                      <a:pt x="21600" y="12163"/>
                      <a:pt x="11929" y="21833"/>
                      <a:pt x="0" y="21834"/>
                    </a:cubicBezTo>
                    <a:lnTo>
                      <a:pt x="0" y="234"/>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sp>
          <p:nvSpPr>
            <p:cNvPr id="232478" name="Freeform 187"/>
            <p:cNvSpPr>
              <a:spLocks/>
            </p:cNvSpPr>
            <p:nvPr/>
          </p:nvSpPr>
          <p:spPr bwMode="auto">
            <a:xfrm>
              <a:off x="2780" y="2505"/>
              <a:ext cx="273" cy="620"/>
            </a:xfrm>
            <a:custGeom>
              <a:avLst/>
              <a:gdLst>
                <a:gd name="T0" fmla="*/ 259 w 260"/>
                <a:gd name="T1" fmla="*/ 0 h 582"/>
                <a:gd name="T2" fmla="*/ 68 w 260"/>
                <a:gd name="T3" fmla="*/ 234 h 582"/>
                <a:gd name="T4" fmla="*/ 195 w 260"/>
                <a:gd name="T5" fmla="*/ 153 h 582"/>
                <a:gd name="T6" fmla="*/ 35 w 260"/>
                <a:gd name="T7" fmla="*/ 380 h 582"/>
                <a:gd name="T8" fmla="*/ 152 w 260"/>
                <a:gd name="T9" fmla="*/ 269 h 582"/>
                <a:gd name="T10" fmla="*/ 0 w 260"/>
                <a:gd name="T11" fmla="*/ 581 h 582"/>
                <a:gd name="T12" fmla="*/ 213 w 260"/>
                <a:gd name="T13" fmla="*/ 227 h 582"/>
                <a:gd name="T14" fmla="*/ 117 w 260"/>
                <a:gd name="T15" fmla="*/ 276 h 582"/>
                <a:gd name="T16" fmla="*/ 146 w 260"/>
                <a:gd name="T17" fmla="*/ 259 h 582"/>
                <a:gd name="T18" fmla="*/ 234 w 260"/>
                <a:gd name="T19" fmla="*/ 124 h 582"/>
                <a:gd name="T20" fmla="*/ 113 w 260"/>
                <a:gd name="T21" fmla="*/ 181 h 582"/>
                <a:gd name="T22" fmla="*/ 160 w 260"/>
                <a:gd name="T23" fmla="*/ 159 h 582"/>
                <a:gd name="T24" fmla="*/ 259 w 260"/>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0"/>
                <a:gd name="T40" fmla="*/ 0 h 582"/>
                <a:gd name="T41" fmla="*/ 260 w 260"/>
                <a:gd name="T42" fmla="*/ 582 h 5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0" h="582">
                  <a:moveTo>
                    <a:pt x="259" y="0"/>
                  </a:moveTo>
                  <a:lnTo>
                    <a:pt x="68" y="234"/>
                  </a:lnTo>
                  <a:lnTo>
                    <a:pt x="195" y="153"/>
                  </a:lnTo>
                  <a:lnTo>
                    <a:pt x="35" y="380"/>
                  </a:lnTo>
                  <a:lnTo>
                    <a:pt x="152" y="269"/>
                  </a:lnTo>
                  <a:lnTo>
                    <a:pt x="0" y="581"/>
                  </a:lnTo>
                  <a:lnTo>
                    <a:pt x="213" y="227"/>
                  </a:lnTo>
                  <a:lnTo>
                    <a:pt x="117" y="276"/>
                  </a:lnTo>
                  <a:lnTo>
                    <a:pt x="146" y="259"/>
                  </a:lnTo>
                  <a:lnTo>
                    <a:pt x="234" y="124"/>
                  </a:lnTo>
                  <a:lnTo>
                    <a:pt x="113" y="181"/>
                  </a:lnTo>
                  <a:lnTo>
                    <a:pt x="160" y="159"/>
                  </a:lnTo>
                  <a:lnTo>
                    <a:pt x="259" y="0"/>
                  </a:lnTo>
                </a:path>
              </a:pathLst>
            </a:custGeom>
            <a:solidFill>
              <a:schemeClr val="folHlink"/>
            </a:solidFill>
            <a:ln w="12700" cap="rnd">
              <a:solidFill>
                <a:srgbClr val="FE9B03"/>
              </a:solidFill>
              <a:round/>
              <a:headEnd type="none" w="sm" len="sm"/>
              <a:tailEnd type="none" w="sm" len="sm"/>
            </a:ln>
          </p:spPr>
          <p:txBody>
            <a:bodyPr wrap="none" lIns="45479" tIns="18191" rIns="45479" bIns="18191">
              <a:spAutoFit/>
            </a:bodyPr>
            <a:lstStyle/>
            <a:p>
              <a:endParaRPr lang="zh-TW" altLang="en-US"/>
            </a:p>
          </p:txBody>
        </p:sp>
        <p:sp>
          <p:nvSpPr>
            <p:cNvPr id="232479" name="Freeform 188"/>
            <p:cNvSpPr>
              <a:spLocks/>
            </p:cNvSpPr>
            <p:nvPr/>
          </p:nvSpPr>
          <p:spPr bwMode="auto">
            <a:xfrm>
              <a:off x="2600" y="2484"/>
              <a:ext cx="361" cy="101"/>
            </a:xfrm>
            <a:custGeom>
              <a:avLst/>
              <a:gdLst>
                <a:gd name="T0" fmla="*/ 0 w 344"/>
                <a:gd name="T1" fmla="*/ 78 h 94"/>
                <a:gd name="T2" fmla="*/ 138 w 344"/>
                <a:gd name="T3" fmla="*/ 93 h 94"/>
                <a:gd name="T4" fmla="*/ 240 w 344"/>
                <a:gd name="T5" fmla="*/ 69 h 94"/>
                <a:gd name="T6" fmla="*/ 343 w 344"/>
                <a:gd name="T7" fmla="*/ 15 h 94"/>
                <a:gd name="T8" fmla="*/ 335 w 344"/>
                <a:gd name="T9" fmla="*/ 0 h 94"/>
                <a:gd name="T10" fmla="*/ 332 w 344"/>
                <a:gd name="T11" fmla="*/ 0 h 94"/>
                <a:gd name="T12" fmla="*/ 339 w 344"/>
                <a:gd name="T13" fmla="*/ 15 h 94"/>
                <a:gd name="T14" fmla="*/ 335 w 344"/>
                <a:gd name="T15" fmla="*/ 10 h 94"/>
                <a:gd name="T16" fmla="*/ 0 60000 65536"/>
                <a:gd name="T17" fmla="*/ 0 60000 65536"/>
                <a:gd name="T18" fmla="*/ 0 60000 65536"/>
                <a:gd name="T19" fmla="*/ 0 60000 65536"/>
                <a:gd name="T20" fmla="*/ 0 60000 65536"/>
                <a:gd name="T21" fmla="*/ 0 60000 65536"/>
                <a:gd name="T22" fmla="*/ 0 60000 65536"/>
                <a:gd name="T23" fmla="*/ 0 60000 65536"/>
                <a:gd name="T24" fmla="*/ 0 w 344"/>
                <a:gd name="T25" fmla="*/ 0 h 94"/>
                <a:gd name="T26" fmla="*/ 344 w 344"/>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4" h="94">
                  <a:moveTo>
                    <a:pt x="0" y="78"/>
                  </a:moveTo>
                  <a:lnTo>
                    <a:pt x="138" y="93"/>
                  </a:lnTo>
                  <a:lnTo>
                    <a:pt x="240" y="69"/>
                  </a:lnTo>
                  <a:lnTo>
                    <a:pt x="343" y="15"/>
                  </a:lnTo>
                  <a:lnTo>
                    <a:pt x="335" y="0"/>
                  </a:lnTo>
                  <a:lnTo>
                    <a:pt x="332" y="0"/>
                  </a:lnTo>
                  <a:lnTo>
                    <a:pt x="339" y="15"/>
                  </a:lnTo>
                  <a:lnTo>
                    <a:pt x="335" y="10"/>
                  </a:lnTo>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80" name="Arc 189"/>
            <p:cNvSpPr>
              <a:spLocks/>
            </p:cNvSpPr>
            <p:nvPr/>
          </p:nvSpPr>
          <p:spPr bwMode="auto">
            <a:xfrm>
              <a:off x="2584" y="2457"/>
              <a:ext cx="168" cy="99"/>
            </a:xfrm>
            <a:custGeom>
              <a:avLst/>
              <a:gdLst>
                <a:gd name="T0" fmla="*/ 168 w 21600"/>
                <a:gd name="T1" fmla="*/ 0 h 21600"/>
                <a:gd name="T2" fmla="*/ 0 w 21600"/>
                <a:gd name="T3" fmla="*/ 99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81" name="Arc 190"/>
            <p:cNvSpPr>
              <a:spLocks/>
            </p:cNvSpPr>
            <p:nvPr/>
          </p:nvSpPr>
          <p:spPr bwMode="auto">
            <a:xfrm>
              <a:off x="2902" y="2339"/>
              <a:ext cx="194" cy="169"/>
            </a:xfrm>
            <a:custGeom>
              <a:avLst/>
              <a:gdLst>
                <a:gd name="T0" fmla="*/ 189 w 21600"/>
                <a:gd name="T1" fmla="*/ 169 h 22298"/>
                <a:gd name="T2" fmla="*/ 0 w 21600"/>
                <a:gd name="T3" fmla="*/ 0 h 22298"/>
                <a:gd name="T4" fmla="*/ 194 w 21600"/>
                <a:gd name="T5" fmla="*/ 5 h 22298"/>
                <a:gd name="T6" fmla="*/ 0 60000 65536"/>
                <a:gd name="T7" fmla="*/ 0 60000 65536"/>
                <a:gd name="T8" fmla="*/ 0 60000 65536"/>
                <a:gd name="T9" fmla="*/ 0 w 21600"/>
                <a:gd name="T10" fmla="*/ 0 h 22298"/>
                <a:gd name="T11" fmla="*/ 21600 w 21600"/>
                <a:gd name="T12" fmla="*/ 22298 h 22298"/>
              </a:gdLst>
              <a:ahLst/>
              <a:cxnLst>
                <a:cxn ang="T6">
                  <a:pos x="T0" y="T1"/>
                </a:cxn>
                <a:cxn ang="T7">
                  <a:pos x="T2" y="T3"/>
                </a:cxn>
                <a:cxn ang="T8">
                  <a:pos x="T4" y="T5"/>
                </a:cxn>
              </a:cxnLst>
              <a:rect l="T9" t="T10" r="T11" b="T12"/>
              <a:pathLst>
                <a:path w="21600" h="22298" fill="none" extrusionOk="0">
                  <a:moveTo>
                    <a:pt x="21012" y="22298"/>
                  </a:moveTo>
                  <a:cubicBezTo>
                    <a:pt x="9316" y="21980"/>
                    <a:pt x="0" y="12406"/>
                    <a:pt x="0" y="706"/>
                  </a:cubicBezTo>
                  <a:cubicBezTo>
                    <a:pt x="-1" y="470"/>
                    <a:pt x="3" y="235"/>
                    <a:pt x="11" y="-1"/>
                  </a:cubicBezTo>
                </a:path>
                <a:path w="21600" h="22298" stroke="0" extrusionOk="0">
                  <a:moveTo>
                    <a:pt x="21012" y="22298"/>
                  </a:moveTo>
                  <a:cubicBezTo>
                    <a:pt x="9316" y="21980"/>
                    <a:pt x="0" y="12406"/>
                    <a:pt x="0" y="706"/>
                  </a:cubicBezTo>
                  <a:cubicBezTo>
                    <a:pt x="-1" y="470"/>
                    <a:pt x="3" y="235"/>
                    <a:pt x="11" y="-1"/>
                  </a:cubicBezTo>
                  <a:lnTo>
                    <a:pt x="21600" y="706"/>
                  </a:lnTo>
                  <a:close/>
                </a:path>
              </a:pathLst>
            </a:custGeom>
            <a:noFill/>
            <a:ln w="25400" cap="rnd">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82" name="Arc 191"/>
            <p:cNvSpPr>
              <a:spLocks/>
            </p:cNvSpPr>
            <p:nvPr/>
          </p:nvSpPr>
          <p:spPr bwMode="auto">
            <a:xfrm>
              <a:off x="3078" y="2420"/>
              <a:ext cx="166" cy="81"/>
            </a:xfrm>
            <a:custGeom>
              <a:avLst/>
              <a:gdLst>
                <a:gd name="T0" fmla="*/ 166 w 21600"/>
                <a:gd name="T1" fmla="*/ 0 h 21600"/>
                <a:gd name="T2" fmla="*/ 0 w 21600"/>
                <a:gd name="T3" fmla="*/ 81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32483" name="Freeform 192"/>
            <p:cNvSpPr>
              <a:spLocks/>
            </p:cNvSpPr>
            <p:nvPr/>
          </p:nvSpPr>
          <p:spPr bwMode="auto">
            <a:xfrm>
              <a:off x="3232" y="2316"/>
              <a:ext cx="365" cy="217"/>
            </a:xfrm>
            <a:custGeom>
              <a:avLst/>
              <a:gdLst>
                <a:gd name="T0" fmla="*/ 0 w 348"/>
                <a:gd name="T1" fmla="*/ 173 h 204"/>
                <a:gd name="T2" fmla="*/ 111 w 348"/>
                <a:gd name="T3" fmla="*/ 203 h 204"/>
                <a:gd name="T4" fmla="*/ 194 w 348"/>
                <a:gd name="T5" fmla="*/ 188 h 204"/>
                <a:gd name="T6" fmla="*/ 271 w 348"/>
                <a:gd name="T7" fmla="*/ 147 h 204"/>
                <a:gd name="T8" fmla="*/ 313 w 348"/>
                <a:gd name="T9" fmla="*/ 102 h 204"/>
                <a:gd name="T10" fmla="*/ 347 w 348"/>
                <a:gd name="T11" fmla="*/ 0 h 204"/>
                <a:gd name="T12" fmla="*/ 0 60000 65536"/>
                <a:gd name="T13" fmla="*/ 0 60000 65536"/>
                <a:gd name="T14" fmla="*/ 0 60000 65536"/>
                <a:gd name="T15" fmla="*/ 0 60000 65536"/>
                <a:gd name="T16" fmla="*/ 0 60000 65536"/>
                <a:gd name="T17" fmla="*/ 0 60000 65536"/>
                <a:gd name="T18" fmla="*/ 0 w 348"/>
                <a:gd name="T19" fmla="*/ 0 h 204"/>
                <a:gd name="T20" fmla="*/ 348 w 348"/>
                <a:gd name="T21" fmla="*/ 204 h 204"/>
              </a:gdLst>
              <a:ahLst/>
              <a:cxnLst>
                <a:cxn ang="T12">
                  <a:pos x="T0" y="T1"/>
                </a:cxn>
                <a:cxn ang="T13">
                  <a:pos x="T2" y="T3"/>
                </a:cxn>
                <a:cxn ang="T14">
                  <a:pos x="T4" y="T5"/>
                </a:cxn>
                <a:cxn ang="T15">
                  <a:pos x="T6" y="T7"/>
                </a:cxn>
                <a:cxn ang="T16">
                  <a:pos x="T8" y="T9"/>
                </a:cxn>
                <a:cxn ang="T17">
                  <a:pos x="T10" y="T11"/>
                </a:cxn>
              </a:cxnLst>
              <a:rect l="T18" t="T19" r="T20" b="T21"/>
              <a:pathLst>
                <a:path w="348" h="204">
                  <a:moveTo>
                    <a:pt x="0" y="173"/>
                  </a:moveTo>
                  <a:lnTo>
                    <a:pt x="111" y="203"/>
                  </a:lnTo>
                  <a:lnTo>
                    <a:pt x="194" y="188"/>
                  </a:lnTo>
                  <a:lnTo>
                    <a:pt x="271" y="147"/>
                  </a:lnTo>
                  <a:lnTo>
                    <a:pt x="313" y="102"/>
                  </a:lnTo>
                  <a:lnTo>
                    <a:pt x="347" y="0"/>
                  </a:lnTo>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sp>
        <p:nvSpPr>
          <p:cNvPr id="232452" name="Rectangle 193"/>
          <p:cNvSpPr>
            <a:spLocks noChangeArrowheads="1"/>
          </p:cNvSpPr>
          <p:nvPr/>
        </p:nvSpPr>
        <p:spPr bwMode="auto">
          <a:xfrm>
            <a:off x="381000" y="6019800"/>
            <a:ext cx="7443788" cy="271463"/>
          </a:xfrm>
          <a:prstGeom prst="rect">
            <a:avLst/>
          </a:prstGeom>
          <a:noFill/>
          <a:ln w="9525">
            <a:noFill/>
            <a:miter lim="800000"/>
            <a:headEnd/>
            <a:tailEnd/>
          </a:ln>
        </p:spPr>
        <p:txBody>
          <a:bodyPr wrap="none" lIns="90480" tIns="44446" rIns="90480" bIns="44446">
            <a:spAutoFit/>
          </a:bodyPr>
          <a:lstStyle/>
          <a:p>
            <a:pPr algn="l" defTabSz="901700" eaLnBrk="0" hangingPunct="0"/>
            <a:r>
              <a:rPr kumimoji="0" lang="en-US" altLang="zh-TW" sz="1200" b="1">
                <a:solidFill>
                  <a:srgbClr val="FFFF00"/>
                </a:solidFill>
              </a:rPr>
              <a:t>Adapted from: Lewin, Kurt. “Group Decision and Social Change”. In </a:t>
            </a:r>
            <a:r>
              <a:rPr kumimoji="0" lang="en-US" altLang="zh-TW" sz="1200" b="1" i="1">
                <a:solidFill>
                  <a:srgbClr val="FFFF00"/>
                </a:solidFill>
              </a:rPr>
              <a:t>Readings in Social Psychology</a:t>
            </a:r>
            <a:r>
              <a:rPr kumimoji="0" lang="en-US" altLang="zh-TW" sz="1200" b="1">
                <a:solidFill>
                  <a:srgbClr val="FFFF00"/>
                </a:solidFill>
              </a:rPr>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投影片編號版面配置區 4"/>
          <p:cNvSpPr>
            <a:spLocks noGrp="1"/>
          </p:cNvSpPr>
          <p:nvPr>
            <p:ph type="sldNum" sz="quarter" idx="12"/>
          </p:nvPr>
        </p:nvSpPr>
        <p:spPr/>
        <p:txBody>
          <a:bodyPr/>
          <a:lstStyle/>
          <a:p>
            <a:pPr>
              <a:defRPr/>
            </a:pPr>
            <a:fld id="{ABB62ED8-EF68-4B04-A819-FDAD6D544D19}" type="slidenum">
              <a:rPr lang="en-US" altLang="zh-TW"/>
              <a:pPr>
                <a:defRPr/>
              </a:pPr>
              <a:t>7</a:t>
            </a:fld>
            <a:endParaRPr lang="en-US" altLang="zh-TW"/>
          </a:p>
        </p:txBody>
      </p:sp>
      <p:sp>
        <p:nvSpPr>
          <p:cNvPr id="233475" name="Line 2"/>
          <p:cNvSpPr>
            <a:spLocks noChangeShapeType="1"/>
          </p:cNvSpPr>
          <p:nvPr/>
        </p:nvSpPr>
        <p:spPr bwMode="auto">
          <a:xfrm flipV="1">
            <a:off x="4465638" y="1917700"/>
            <a:ext cx="2598737" cy="12700"/>
          </a:xfrm>
          <a:prstGeom prst="line">
            <a:avLst/>
          </a:prstGeom>
          <a:noFill/>
          <a:ln w="25400">
            <a:solidFill>
              <a:schemeClr val="tx1"/>
            </a:solidFill>
            <a:round/>
            <a:headEnd type="none" w="sm" len="sm"/>
            <a:tailEnd type="triangle" w="sm" len="sm"/>
          </a:ln>
        </p:spPr>
        <p:txBody>
          <a:bodyPr wrap="none" anchor="ctr"/>
          <a:lstStyle/>
          <a:p>
            <a:endParaRPr lang="zh-TW" altLang="en-US"/>
          </a:p>
        </p:txBody>
      </p:sp>
      <p:sp>
        <p:nvSpPr>
          <p:cNvPr id="233476" name="Line 3"/>
          <p:cNvSpPr>
            <a:spLocks noChangeShapeType="1"/>
          </p:cNvSpPr>
          <p:nvPr/>
        </p:nvSpPr>
        <p:spPr bwMode="auto">
          <a:xfrm flipV="1">
            <a:off x="4465638" y="2828925"/>
            <a:ext cx="2598737" cy="12700"/>
          </a:xfrm>
          <a:prstGeom prst="line">
            <a:avLst/>
          </a:prstGeom>
          <a:noFill/>
          <a:ln w="25400">
            <a:solidFill>
              <a:schemeClr val="tx1"/>
            </a:solidFill>
            <a:round/>
            <a:headEnd type="none" w="sm" len="sm"/>
            <a:tailEnd type="triangle" w="sm" len="sm"/>
          </a:ln>
        </p:spPr>
        <p:txBody>
          <a:bodyPr wrap="none" anchor="ctr"/>
          <a:lstStyle/>
          <a:p>
            <a:endParaRPr lang="zh-TW" altLang="en-US"/>
          </a:p>
        </p:txBody>
      </p:sp>
      <p:sp>
        <p:nvSpPr>
          <p:cNvPr id="233477" name="Line 4"/>
          <p:cNvSpPr>
            <a:spLocks noChangeShapeType="1"/>
          </p:cNvSpPr>
          <p:nvPr/>
        </p:nvSpPr>
        <p:spPr bwMode="auto">
          <a:xfrm flipV="1">
            <a:off x="4465638" y="2524125"/>
            <a:ext cx="2598737" cy="14288"/>
          </a:xfrm>
          <a:prstGeom prst="line">
            <a:avLst/>
          </a:prstGeom>
          <a:noFill/>
          <a:ln w="25400">
            <a:solidFill>
              <a:schemeClr val="tx1"/>
            </a:solidFill>
            <a:round/>
            <a:headEnd type="none" w="sm" len="sm"/>
            <a:tailEnd type="triangle" w="sm" len="sm"/>
          </a:ln>
        </p:spPr>
        <p:txBody>
          <a:bodyPr wrap="none" anchor="ctr"/>
          <a:lstStyle/>
          <a:p>
            <a:endParaRPr lang="zh-TW" altLang="en-US"/>
          </a:p>
        </p:txBody>
      </p:sp>
      <p:sp>
        <p:nvSpPr>
          <p:cNvPr id="233478" name="Line 5"/>
          <p:cNvSpPr>
            <a:spLocks noChangeShapeType="1"/>
          </p:cNvSpPr>
          <p:nvPr/>
        </p:nvSpPr>
        <p:spPr bwMode="auto">
          <a:xfrm flipV="1">
            <a:off x="4465638" y="2220913"/>
            <a:ext cx="2598737" cy="14287"/>
          </a:xfrm>
          <a:prstGeom prst="line">
            <a:avLst/>
          </a:prstGeom>
          <a:noFill/>
          <a:ln w="25400">
            <a:solidFill>
              <a:schemeClr val="tx1"/>
            </a:solidFill>
            <a:round/>
            <a:headEnd type="none" w="sm" len="sm"/>
            <a:tailEnd type="triangle" w="sm" len="sm"/>
          </a:ln>
        </p:spPr>
        <p:txBody>
          <a:bodyPr wrap="none" anchor="ctr"/>
          <a:lstStyle/>
          <a:p>
            <a:endParaRPr lang="zh-TW" altLang="en-US"/>
          </a:p>
        </p:txBody>
      </p:sp>
      <p:sp>
        <p:nvSpPr>
          <p:cNvPr id="233479" name="Line 6"/>
          <p:cNvSpPr>
            <a:spLocks noChangeShapeType="1"/>
          </p:cNvSpPr>
          <p:nvPr/>
        </p:nvSpPr>
        <p:spPr bwMode="auto">
          <a:xfrm flipV="1">
            <a:off x="4465638" y="3132138"/>
            <a:ext cx="2598737" cy="12700"/>
          </a:xfrm>
          <a:prstGeom prst="line">
            <a:avLst/>
          </a:prstGeom>
          <a:noFill/>
          <a:ln w="25400">
            <a:solidFill>
              <a:schemeClr val="tx1"/>
            </a:solidFill>
            <a:round/>
            <a:headEnd type="none" w="sm" len="sm"/>
            <a:tailEnd type="triangle" w="sm" len="sm"/>
          </a:ln>
        </p:spPr>
        <p:txBody>
          <a:bodyPr wrap="none" anchor="ctr"/>
          <a:lstStyle/>
          <a:p>
            <a:endParaRPr lang="zh-TW" altLang="en-US"/>
          </a:p>
        </p:txBody>
      </p:sp>
      <p:sp>
        <p:nvSpPr>
          <p:cNvPr id="233480" name="AutoShape 7"/>
          <p:cNvSpPr>
            <a:spLocks noChangeArrowheads="1"/>
          </p:cNvSpPr>
          <p:nvPr/>
        </p:nvSpPr>
        <p:spPr bwMode="auto">
          <a:xfrm>
            <a:off x="2395538" y="1643063"/>
            <a:ext cx="5006975" cy="3714750"/>
          </a:xfrm>
          <a:prstGeom prst="triangle">
            <a:avLst>
              <a:gd name="adj" fmla="val 49963"/>
            </a:avLst>
          </a:prstGeom>
          <a:noFill/>
          <a:ln w="9525">
            <a:noFill/>
            <a:miter lim="800000"/>
            <a:headEnd/>
            <a:tailEnd/>
          </a:ln>
        </p:spPr>
        <p:txBody>
          <a:bodyPr wrap="none" anchor="ctr"/>
          <a:lstStyle/>
          <a:p>
            <a:endParaRPr lang="zh-TW" altLang="en-US"/>
          </a:p>
        </p:txBody>
      </p:sp>
      <p:sp>
        <p:nvSpPr>
          <p:cNvPr id="233481" name="AutoShape 8"/>
          <p:cNvSpPr>
            <a:spLocks noChangeArrowheads="1"/>
          </p:cNvSpPr>
          <p:nvPr/>
        </p:nvSpPr>
        <p:spPr bwMode="auto">
          <a:xfrm>
            <a:off x="2463800" y="1711325"/>
            <a:ext cx="6319838" cy="3863975"/>
          </a:xfrm>
          <a:prstGeom prst="triangle">
            <a:avLst>
              <a:gd name="adj" fmla="val 49963"/>
            </a:avLst>
          </a:prstGeom>
          <a:solidFill>
            <a:srgbClr val="A2C1FE"/>
          </a:solidFill>
          <a:ln w="50800">
            <a:solidFill>
              <a:schemeClr val="tx1"/>
            </a:solidFill>
            <a:miter lim="800000"/>
            <a:headEnd/>
            <a:tailEnd/>
          </a:ln>
        </p:spPr>
        <p:txBody>
          <a:bodyPr wrap="none" anchor="ctr"/>
          <a:lstStyle/>
          <a:p>
            <a:endParaRPr lang="zh-TW" altLang="en-US"/>
          </a:p>
        </p:txBody>
      </p:sp>
      <p:sp>
        <p:nvSpPr>
          <p:cNvPr id="233482" name="Rectangle 9"/>
          <p:cNvSpPr>
            <a:spLocks noChangeArrowheads="1"/>
          </p:cNvSpPr>
          <p:nvPr/>
        </p:nvSpPr>
        <p:spPr bwMode="auto">
          <a:xfrm>
            <a:off x="250825" y="5734050"/>
            <a:ext cx="2366963" cy="628650"/>
          </a:xfrm>
          <a:prstGeom prst="rect">
            <a:avLst/>
          </a:prstGeom>
          <a:noFill/>
          <a:ln w="9525">
            <a:noFill/>
            <a:miter lim="800000"/>
            <a:headEnd/>
            <a:tailEnd/>
          </a:ln>
        </p:spPr>
        <p:txBody>
          <a:bodyPr wrap="none" lIns="87305" tIns="42858" rIns="87305" bIns="42858">
            <a:spAutoFit/>
          </a:bodyPr>
          <a:lstStyle/>
          <a:p>
            <a:pPr defTabSz="865188" eaLnBrk="0" hangingPunct="0">
              <a:lnSpc>
                <a:spcPct val="99000"/>
              </a:lnSpc>
            </a:pPr>
            <a:r>
              <a:rPr kumimoji="0" lang="en-US" altLang="zh-TW" sz="2000" b="1">
                <a:latin typeface="Comic Sans MS" pitchFamily="66" charset="0"/>
              </a:rPr>
              <a:t>CURRENT STATE</a:t>
            </a:r>
          </a:p>
          <a:p>
            <a:pPr defTabSz="865188" eaLnBrk="0" hangingPunct="0">
              <a:lnSpc>
                <a:spcPct val="99000"/>
              </a:lnSpc>
            </a:pPr>
            <a:r>
              <a:rPr kumimoji="0" lang="en-US" altLang="zh-TW" sz="1600" b="1"/>
              <a:t>(Unfreezing)</a:t>
            </a:r>
          </a:p>
        </p:txBody>
      </p:sp>
      <p:sp>
        <p:nvSpPr>
          <p:cNvPr id="2082826" name="Rectangle 10"/>
          <p:cNvSpPr>
            <a:spLocks noChangeArrowheads="1"/>
          </p:cNvSpPr>
          <p:nvPr/>
        </p:nvSpPr>
        <p:spPr bwMode="auto">
          <a:xfrm>
            <a:off x="250825" y="3429000"/>
            <a:ext cx="2925763" cy="658813"/>
          </a:xfrm>
          <a:prstGeom prst="rect">
            <a:avLst/>
          </a:prstGeom>
          <a:noFill/>
          <a:ln w="9525">
            <a:noFill/>
            <a:miter lim="800000"/>
            <a:headEnd/>
            <a:tailEnd/>
          </a:ln>
          <a:effectLst/>
        </p:spPr>
        <p:txBody>
          <a:bodyPr wrap="none" lIns="87305" tIns="42858" rIns="87305" bIns="42858">
            <a:spAutoFit/>
          </a:bodyPr>
          <a:lstStyle/>
          <a:p>
            <a:pPr algn="l" defTabSz="865188" eaLnBrk="0" hangingPunct="0">
              <a:lnSpc>
                <a:spcPct val="99000"/>
              </a:lnSpc>
              <a:defRPr/>
            </a:pPr>
            <a:r>
              <a:rPr kumimoji="0" lang="en-US" altLang="zh-TW" sz="2000" b="1">
                <a:latin typeface="Comic Sans MS" pitchFamily="66" charset="0"/>
              </a:rPr>
              <a:t>TRANSITION STATE</a:t>
            </a:r>
          </a:p>
          <a:p>
            <a:pPr algn="l" defTabSz="865188" eaLnBrk="0" hangingPunct="0">
              <a:lnSpc>
                <a:spcPct val="99000"/>
              </a:lnSpc>
              <a:defRPr/>
            </a:pPr>
            <a:r>
              <a:rPr kumimoji="0" lang="en-US" altLang="zh-TW" sz="1600" b="1"/>
              <a:t>          (Change </a:t>
            </a:r>
            <a:r>
              <a:rPr lang="zh-TW" altLang="en-GB" b="1">
                <a:effectLst>
                  <a:outerShdw blurRad="38100" dist="38100" dir="2700000" algn="tl">
                    <a:srgbClr val="000000"/>
                  </a:outerShdw>
                </a:effectLst>
                <a:latin typeface="標楷體" pitchFamily="65" charset="-120"/>
                <a:ea typeface="標楷體" pitchFamily="65" charset="-120"/>
              </a:rPr>
              <a:t>變革管理</a:t>
            </a:r>
            <a:r>
              <a:rPr kumimoji="0" lang="en-US" altLang="zh-TW" sz="1600" b="1"/>
              <a:t>)</a:t>
            </a:r>
          </a:p>
        </p:txBody>
      </p:sp>
      <p:sp>
        <p:nvSpPr>
          <p:cNvPr id="233484" name="Rectangle 11"/>
          <p:cNvSpPr>
            <a:spLocks noChangeArrowheads="1"/>
          </p:cNvSpPr>
          <p:nvPr/>
        </p:nvSpPr>
        <p:spPr bwMode="auto">
          <a:xfrm>
            <a:off x="250825" y="1268413"/>
            <a:ext cx="2316163" cy="595312"/>
          </a:xfrm>
          <a:prstGeom prst="rect">
            <a:avLst/>
          </a:prstGeom>
          <a:noFill/>
          <a:ln w="9525">
            <a:noFill/>
            <a:miter lim="800000"/>
            <a:headEnd/>
            <a:tailEnd/>
          </a:ln>
        </p:spPr>
        <p:txBody>
          <a:bodyPr wrap="none" lIns="87305" tIns="42858" rIns="87305" bIns="42858">
            <a:spAutoFit/>
          </a:bodyPr>
          <a:lstStyle/>
          <a:p>
            <a:pPr defTabSz="865188" eaLnBrk="0" hangingPunct="0">
              <a:lnSpc>
                <a:spcPct val="99000"/>
              </a:lnSpc>
            </a:pPr>
            <a:r>
              <a:rPr kumimoji="0" lang="en-US" altLang="zh-TW" sz="2000" b="1">
                <a:latin typeface="Comic Sans MS" pitchFamily="66" charset="0"/>
              </a:rPr>
              <a:t>DESIRED STATE</a:t>
            </a:r>
          </a:p>
          <a:p>
            <a:pPr defTabSz="865188" eaLnBrk="0" hangingPunct="0">
              <a:lnSpc>
                <a:spcPct val="85000"/>
              </a:lnSpc>
            </a:pPr>
            <a:r>
              <a:rPr kumimoji="0" lang="en-US" altLang="zh-TW" sz="1600" b="1"/>
              <a:t>(Refreezing)</a:t>
            </a:r>
          </a:p>
        </p:txBody>
      </p:sp>
      <p:sp>
        <p:nvSpPr>
          <p:cNvPr id="233485" name="Line 12"/>
          <p:cNvSpPr>
            <a:spLocks noChangeShapeType="1"/>
          </p:cNvSpPr>
          <p:nvPr/>
        </p:nvSpPr>
        <p:spPr bwMode="auto">
          <a:xfrm>
            <a:off x="2908300" y="5072063"/>
            <a:ext cx="5437188" cy="0"/>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233486" name="Line 13"/>
          <p:cNvSpPr>
            <a:spLocks noChangeShapeType="1"/>
          </p:cNvSpPr>
          <p:nvPr/>
        </p:nvSpPr>
        <p:spPr bwMode="auto">
          <a:xfrm>
            <a:off x="3271838" y="4572000"/>
            <a:ext cx="4711700" cy="0"/>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233487" name="Line 14"/>
          <p:cNvSpPr>
            <a:spLocks noChangeShapeType="1"/>
          </p:cNvSpPr>
          <p:nvPr/>
        </p:nvSpPr>
        <p:spPr bwMode="auto">
          <a:xfrm>
            <a:off x="3706813" y="4071938"/>
            <a:ext cx="3838575" cy="0"/>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233488" name="Line 15"/>
          <p:cNvSpPr>
            <a:spLocks noChangeShapeType="1"/>
          </p:cNvSpPr>
          <p:nvPr/>
        </p:nvSpPr>
        <p:spPr bwMode="auto">
          <a:xfrm>
            <a:off x="5005388" y="2435225"/>
            <a:ext cx="0" cy="1636713"/>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233489" name="Line 16"/>
          <p:cNvSpPr>
            <a:spLocks noChangeShapeType="1"/>
          </p:cNvSpPr>
          <p:nvPr/>
        </p:nvSpPr>
        <p:spPr bwMode="auto">
          <a:xfrm>
            <a:off x="6170613" y="2435225"/>
            <a:ext cx="0" cy="1636713"/>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233490" name="Rectangle 17"/>
          <p:cNvSpPr>
            <a:spLocks noChangeArrowheads="1"/>
          </p:cNvSpPr>
          <p:nvPr/>
        </p:nvSpPr>
        <p:spPr bwMode="auto">
          <a:xfrm>
            <a:off x="5443538" y="1828800"/>
            <a:ext cx="323850" cy="2260600"/>
          </a:xfrm>
          <a:prstGeom prst="rect">
            <a:avLst/>
          </a:prstGeom>
          <a:noFill/>
          <a:ln w="9525">
            <a:noFill/>
            <a:miter lim="800000"/>
            <a:headEnd/>
            <a:tailEnd/>
          </a:ln>
        </p:spPr>
        <p:txBody>
          <a:bodyPr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A</a:t>
            </a:r>
          </a:p>
          <a:p>
            <a:pPr algn="l" defTabSz="865188" eaLnBrk="0" hangingPunct="0">
              <a:lnSpc>
                <a:spcPct val="89000"/>
              </a:lnSpc>
            </a:pPr>
            <a:r>
              <a:rPr kumimoji="0" lang="en-US" altLang="zh-TW" sz="1600" b="1">
                <a:solidFill>
                  <a:schemeClr val="bg1"/>
                </a:solidFill>
                <a:latin typeface="Comic Sans MS" pitchFamily="66" charset="0"/>
              </a:rPr>
              <a:t>C</a:t>
            </a:r>
          </a:p>
          <a:p>
            <a:pPr algn="l" defTabSz="865188" eaLnBrk="0" hangingPunct="0">
              <a:lnSpc>
                <a:spcPct val="89000"/>
              </a:lnSpc>
            </a:pPr>
            <a:r>
              <a:rPr kumimoji="0" lang="en-US" altLang="zh-TW" sz="1600" b="1">
                <a:solidFill>
                  <a:schemeClr val="bg1"/>
                </a:solidFill>
                <a:latin typeface="Comic Sans MS" pitchFamily="66" charset="0"/>
              </a:rPr>
              <a:t>T</a:t>
            </a:r>
          </a:p>
          <a:p>
            <a:pPr algn="l" defTabSz="865188" eaLnBrk="0" hangingPunct="0">
              <a:lnSpc>
                <a:spcPct val="89000"/>
              </a:lnSpc>
            </a:pPr>
            <a:r>
              <a:rPr kumimoji="0" lang="en-US" altLang="zh-TW" sz="1600" b="1">
                <a:solidFill>
                  <a:schemeClr val="bg1"/>
                </a:solidFill>
                <a:latin typeface="Comic Sans MS" pitchFamily="66" charset="0"/>
              </a:rPr>
              <a:t>I</a:t>
            </a:r>
          </a:p>
          <a:p>
            <a:pPr algn="l" defTabSz="865188" eaLnBrk="0" hangingPunct="0">
              <a:lnSpc>
                <a:spcPct val="89000"/>
              </a:lnSpc>
            </a:pPr>
            <a:r>
              <a:rPr kumimoji="0" lang="en-US" altLang="zh-TW" sz="1600" b="1">
                <a:solidFill>
                  <a:schemeClr val="bg1"/>
                </a:solidFill>
                <a:latin typeface="Comic Sans MS" pitchFamily="66" charset="0"/>
              </a:rPr>
              <a:t>V</a:t>
            </a:r>
          </a:p>
          <a:p>
            <a:pPr algn="l" defTabSz="865188" eaLnBrk="0" hangingPunct="0">
              <a:lnSpc>
                <a:spcPct val="89000"/>
              </a:lnSpc>
            </a:pPr>
            <a:r>
              <a:rPr kumimoji="0" lang="en-US" altLang="zh-TW" sz="1600" b="1">
                <a:solidFill>
                  <a:schemeClr val="bg1"/>
                </a:solidFill>
                <a:latin typeface="Comic Sans MS" pitchFamily="66" charset="0"/>
              </a:rPr>
              <a:t>I</a:t>
            </a:r>
          </a:p>
          <a:p>
            <a:pPr algn="l" defTabSz="865188" eaLnBrk="0" hangingPunct="0">
              <a:lnSpc>
                <a:spcPct val="89000"/>
              </a:lnSpc>
            </a:pPr>
            <a:r>
              <a:rPr kumimoji="0" lang="en-US" altLang="zh-TW" sz="1600" b="1">
                <a:solidFill>
                  <a:schemeClr val="bg1"/>
                </a:solidFill>
                <a:latin typeface="Comic Sans MS" pitchFamily="66" charset="0"/>
              </a:rPr>
              <a:t>T</a:t>
            </a:r>
          </a:p>
          <a:p>
            <a:pPr algn="l" defTabSz="865188" eaLnBrk="0" hangingPunct="0">
              <a:lnSpc>
                <a:spcPct val="89000"/>
              </a:lnSpc>
            </a:pPr>
            <a:r>
              <a:rPr kumimoji="0" lang="en-US" altLang="zh-TW" sz="1600" b="1">
                <a:solidFill>
                  <a:schemeClr val="bg1"/>
                </a:solidFill>
                <a:latin typeface="Comic Sans MS" pitchFamily="66" charset="0"/>
              </a:rPr>
              <a:t>I</a:t>
            </a:r>
          </a:p>
          <a:p>
            <a:pPr algn="l" defTabSz="865188" eaLnBrk="0" hangingPunct="0">
              <a:lnSpc>
                <a:spcPct val="89000"/>
              </a:lnSpc>
            </a:pPr>
            <a:r>
              <a:rPr kumimoji="0" lang="en-US" altLang="zh-TW" sz="1600" b="1">
                <a:solidFill>
                  <a:schemeClr val="bg1"/>
                </a:solidFill>
                <a:latin typeface="Comic Sans MS" pitchFamily="66" charset="0"/>
              </a:rPr>
              <a:t>E</a:t>
            </a:r>
          </a:p>
          <a:p>
            <a:pPr algn="l" defTabSz="865188" eaLnBrk="0" hangingPunct="0">
              <a:lnSpc>
                <a:spcPct val="89000"/>
              </a:lnSpc>
            </a:pPr>
            <a:r>
              <a:rPr kumimoji="0" lang="en-US" altLang="zh-TW" sz="1600" b="1">
                <a:solidFill>
                  <a:schemeClr val="bg1"/>
                </a:solidFill>
                <a:latin typeface="Comic Sans MS" pitchFamily="66" charset="0"/>
              </a:rPr>
              <a:t>S</a:t>
            </a:r>
          </a:p>
        </p:txBody>
      </p:sp>
      <p:sp>
        <p:nvSpPr>
          <p:cNvPr id="233491" name="Rectangle 18"/>
          <p:cNvSpPr>
            <a:spLocks noChangeArrowheads="1"/>
          </p:cNvSpPr>
          <p:nvPr/>
        </p:nvSpPr>
        <p:spPr bwMode="auto">
          <a:xfrm rot="-3120000">
            <a:off x="4061619" y="3264694"/>
            <a:ext cx="915988" cy="304800"/>
          </a:xfrm>
          <a:prstGeom prst="rect">
            <a:avLst/>
          </a:prstGeom>
          <a:noFill/>
          <a:ln w="9525">
            <a:noFill/>
            <a:miter lim="800000"/>
            <a:headEnd/>
            <a:tailEnd/>
          </a:ln>
        </p:spPr>
        <p:txBody>
          <a:bodyPr wrap="none"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SKILLS</a:t>
            </a:r>
          </a:p>
        </p:txBody>
      </p:sp>
      <p:sp>
        <p:nvSpPr>
          <p:cNvPr id="233492" name="Rectangle 19"/>
          <p:cNvSpPr>
            <a:spLocks noChangeArrowheads="1"/>
          </p:cNvSpPr>
          <p:nvPr/>
        </p:nvSpPr>
        <p:spPr bwMode="auto">
          <a:xfrm rot="3120000">
            <a:off x="6008688" y="3319462"/>
            <a:ext cx="1525588" cy="303213"/>
          </a:xfrm>
          <a:prstGeom prst="rect">
            <a:avLst/>
          </a:prstGeom>
          <a:noFill/>
          <a:ln w="9525">
            <a:noFill/>
            <a:miter lim="800000"/>
            <a:headEnd/>
            <a:tailEnd/>
          </a:ln>
        </p:spPr>
        <p:txBody>
          <a:bodyPr wrap="none"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INCENTIVES</a:t>
            </a:r>
          </a:p>
        </p:txBody>
      </p:sp>
      <p:sp>
        <p:nvSpPr>
          <p:cNvPr id="233493" name="Rectangle 20"/>
          <p:cNvSpPr>
            <a:spLocks noChangeArrowheads="1"/>
          </p:cNvSpPr>
          <p:nvPr/>
        </p:nvSpPr>
        <p:spPr bwMode="auto">
          <a:xfrm>
            <a:off x="5181600" y="4114800"/>
            <a:ext cx="850900" cy="303213"/>
          </a:xfrm>
          <a:prstGeom prst="rect">
            <a:avLst/>
          </a:prstGeom>
          <a:noFill/>
          <a:ln w="9525">
            <a:noFill/>
            <a:miter lim="800000"/>
            <a:headEnd/>
            <a:tailEnd/>
          </a:ln>
        </p:spPr>
        <p:txBody>
          <a:bodyPr wrap="none"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PLANS</a:t>
            </a:r>
          </a:p>
        </p:txBody>
      </p:sp>
      <p:sp>
        <p:nvSpPr>
          <p:cNvPr id="233494" name="Rectangle 21"/>
          <p:cNvSpPr>
            <a:spLocks noChangeArrowheads="1"/>
          </p:cNvSpPr>
          <p:nvPr/>
        </p:nvSpPr>
        <p:spPr bwMode="auto">
          <a:xfrm>
            <a:off x="4876800" y="4648200"/>
            <a:ext cx="1408113" cy="303213"/>
          </a:xfrm>
          <a:prstGeom prst="rect">
            <a:avLst/>
          </a:prstGeom>
          <a:noFill/>
          <a:ln w="9525">
            <a:noFill/>
            <a:miter lim="800000"/>
            <a:headEnd/>
            <a:tailEnd/>
          </a:ln>
        </p:spPr>
        <p:txBody>
          <a:bodyPr wrap="none"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RESOURCES</a:t>
            </a:r>
          </a:p>
        </p:txBody>
      </p:sp>
      <p:sp>
        <p:nvSpPr>
          <p:cNvPr id="233495" name="Rectangle 22"/>
          <p:cNvSpPr>
            <a:spLocks noChangeArrowheads="1"/>
          </p:cNvSpPr>
          <p:nvPr/>
        </p:nvSpPr>
        <p:spPr bwMode="auto">
          <a:xfrm>
            <a:off x="5105400" y="5105400"/>
            <a:ext cx="1001713" cy="303213"/>
          </a:xfrm>
          <a:prstGeom prst="rect">
            <a:avLst/>
          </a:prstGeom>
          <a:noFill/>
          <a:ln w="9525">
            <a:noFill/>
            <a:miter lim="800000"/>
            <a:headEnd/>
            <a:tailEnd/>
          </a:ln>
        </p:spPr>
        <p:txBody>
          <a:bodyPr wrap="none" lIns="87305" tIns="42858" rIns="87305" bIns="42858">
            <a:spAutoFit/>
          </a:bodyPr>
          <a:lstStyle/>
          <a:p>
            <a:pPr algn="l" defTabSz="865188" eaLnBrk="0" hangingPunct="0">
              <a:lnSpc>
                <a:spcPct val="89000"/>
              </a:lnSpc>
            </a:pPr>
            <a:r>
              <a:rPr kumimoji="0" lang="en-US" altLang="zh-TW" sz="1600" b="1">
                <a:solidFill>
                  <a:schemeClr val="bg1"/>
                </a:solidFill>
                <a:latin typeface="Comic Sans MS" pitchFamily="66" charset="0"/>
              </a:rPr>
              <a:t>VISION</a:t>
            </a:r>
          </a:p>
        </p:txBody>
      </p:sp>
      <p:sp>
        <p:nvSpPr>
          <p:cNvPr id="233496" name="Freeform 23"/>
          <p:cNvSpPr>
            <a:spLocks/>
          </p:cNvSpPr>
          <p:nvPr/>
        </p:nvSpPr>
        <p:spPr bwMode="auto">
          <a:xfrm>
            <a:off x="1143000" y="4076700"/>
            <a:ext cx="527050" cy="1506538"/>
          </a:xfrm>
          <a:custGeom>
            <a:avLst/>
            <a:gdLst>
              <a:gd name="T0" fmla="*/ 0 w 332"/>
              <a:gd name="T1" fmla="*/ 304 h 1216"/>
              <a:gd name="T2" fmla="*/ 82 w 332"/>
              <a:gd name="T3" fmla="*/ 304 h 1216"/>
              <a:gd name="T4" fmla="*/ 80 w 332"/>
              <a:gd name="T5" fmla="*/ 1215 h 1216"/>
              <a:gd name="T6" fmla="*/ 164 w 332"/>
              <a:gd name="T7" fmla="*/ 1063 h 1216"/>
              <a:gd name="T8" fmla="*/ 246 w 332"/>
              <a:gd name="T9" fmla="*/ 1215 h 1216"/>
              <a:gd name="T10" fmla="*/ 248 w 332"/>
              <a:gd name="T11" fmla="*/ 304 h 1216"/>
              <a:gd name="T12" fmla="*/ 331 w 332"/>
              <a:gd name="T13" fmla="*/ 304 h 1216"/>
              <a:gd name="T14" fmla="*/ 166 w 332"/>
              <a:gd name="T15" fmla="*/ 0 h 1216"/>
              <a:gd name="T16" fmla="*/ 0 w 332"/>
              <a:gd name="T17" fmla="*/ 304 h 12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2"/>
              <a:gd name="T28" fmla="*/ 0 h 1216"/>
              <a:gd name="T29" fmla="*/ 332 w 332"/>
              <a:gd name="T30" fmla="*/ 1216 h 12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2" h="1216">
                <a:moveTo>
                  <a:pt x="0" y="304"/>
                </a:moveTo>
                <a:lnTo>
                  <a:pt x="82" y="304"/>
                </a:lnTo>
                <a:lnTo>
                  <a:pt x="80" y="1215"/>
                </a:lnTo>
                <a:lnTo>
                  <a:pt x="164" y="1063"/>
                </a:lnTo>
                <a:lnTo>
                  <a:pt x="246" y="1215"/>
                </a:lnTo>
                <a:lnTo>
                  <a:pt x="248" y="304"/>
                </a:lnTo>
                <a:lnTo>
                  <a:pt x="331" y="304"/>
                </a:lnTo>
                <a:lnTo>
                  <a:pt x="166" y="0"/>
                </a:lnTo>
                <a:lnTo>
                  <a:pt x="0" y="304"/>
                </a:lnTo>
              </a:path>
            </a:pathLst>
          </a:custGeom>
          <a:solidFill>
            <a:schemeClr val="accent1"/>
          </a:solidFill>
          <a:ln w="12700" cap="rnd">
            <a:solidFill>
              <a:schemeClr val="tx1"/>
            </a:solidFill>
            <a:round/>
            <a:headEnd type="none" w="sm" len="sm"/>
            <a:tailEnd type="none" w="sm" len="sm"/>
          </a:ln>
        </p:spPr>
        <p:txBody>
          <a:bodyPr/>
          <a:lstStyle/>
          <a:p>
            <a:endParaRPr lang="zh-TW" altLang="en-US"/>
          </a:p>
        </p:txBody>
      </p:sp>
      <p:sp>
        <p:nvSpPr>
          <p:cNvPr id="233497" name="Freeform 24"/>
          <p:cNvSpPr>
            <a:spLocks/>
          </p:cNvSpPr>
          <p:nvPr/>
        </p:nvSpPr>
        <p:spPr bwMode="auto">
          <a:xfrm>
            <a:off x="1143000" y="1828800"/>
            <a:ext cx="527050" cy="1544638"/>
          </a:xfrm>
          <a:custGeom>
            <a:avLst/>
            <a:gdLst>
              <a:gd name="T0" fmla="*/ 0 w 332"/>
              <a:gd name="T1" fmla="*/ 304 h 1216"/>
              <a:gd name="T2" fmla="*/ 82 w 332"/>
              <a:gd name="T3" fmla="*/ 304 h 1216"/>
              <a:gd name="T4" fmla="*/ 80 w 332"/>
              <a:gd name="T5" fmla="*/ 1215 h 1216"/>
              <a:gd name="T6" fmla="*/ 164 w 332"/>
              <a:gd name="T7" fmla="*/ 1063 h 1216"/>
              <a:gd name="T8" fmla="*/ 246 w 332"/>
              <a:gd name="T9" fmla="*/ 1215 h 1216"/>
              <a:gd name="T10" fmla="*/ 248 w 332"/>
              <a:gd name="T11" fmla="*/ 304 h 1216"/>
              <a:gd name="T12" fmla="*/ 331 w 332"/>
              <a:gd name="T13" fmla="*/ 304 h 1216"/>
              <a:gd name="T14" fmla="*/ 166 w 332"/>
              <a:gd name="T15" fmla="*/ 0 h 1216"/>
              <a:gd name="T16" fmla="*/ 0 w 332"/>
              <a:gd name="T17" fmla="*/ 304 h 12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2"/>
              <a:gd name="T28" fmla="*/ 0 h 1216"/>
              <a:gd name="T29" fmla="*/ 332 w 332"/>
              <a:gd name="T30" fmla="*/ 1216 h 12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2" h="1216">
                <a:moveTo>
                  <a:pt x="0" y="304"/>
                </a:moveTo>
                <a:lnTo>
                  <a:pt x="82" y="304"/>
                </a:lnTo>
                <a:lnTo>
                  <a:pt x="80" y="1215"/>
                </a:lnTo>
                <a:lnTo>
                  <a:pt x="164" y="1063"/>
                </a:lnTo>
                <a:lnTo>
                  <a:pt x="246" y="1215"/>
                </a:lnTo>
                <a:lnTo>
                  <a:pt x="248" y="304"/>
                </a:lnTo>
                <a:lnTo>
                  <a:pt x="331" y="304"/>
                </a:lnTo>
                <a:lnTo>
                  <a:pt x="166" y="0"/>
                </a:lnTo>
                <a:lnTo>
                  <a:pt x="0" y="304"/>
                </a:lnTo>
              </a:path>
            </a:pathLst>
          </a:custGeom>
          <a:solidFill>
            <a:schemeClr val="accent1"/>
          </a:solidFill>
          <a:ln w="12700" cap="rnd">
            <a:solidFill>
              <a:schemeClr val="tx1"/>
            </a:solidFill>
            <a:round/>
            <a:headEnd type="none" w="sm" len="sm"/>
            <a:tailEnd type="none" w="sm" len="sm"/>
          </a:ln>
        </p:spPr>
        <p:txBody>
          <a:bodyPr/>
          <a:lstStyle/>
          <a:p>
            <a:endParaRPr lang="zh-TW" altLang="en-US"/>
          </a:p>
        </p:txBody>
      </p:sp>
      <p:sp>
        <p:nvSpPr>
          <p:cNvPr id="233498" name="Rectangle 25"/>
          <p:cNvSpPr>
            <a:spLocks noChangeArrowheads="1"/>
          </p:cNvSpPr>
          <p:nvPr/>
        </p:nvSpPr>
        <p:spPr bwMode="auto">
          <a:xfrm>
            <a:off x="7164388" y="1752600"/>
            <a:ext cx="1979612" cy="1585913"/>
          </a:xfrm>
          <a:prstGeom prst="rect">
            <a:avLst/>
          </a:prstGeom>
          <a:noFill/>
          <a:ln w="9525">
            <a:noFill/>
            <a:miter lim="800000"/>
            <a:headEnd/>
            <a:tailEnd/>
          </a:ln>
        </p:spPr>
        <p:txBody>
          <a:bodyPr lIns="78084" tIns="37541" rIns="78084" bIns="37541"/>
          <a:lstStyle/>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混淆</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挫折</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起跑太早</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焦慮</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緩慢的</a:t>
            </a:r>
            <a:r>
              <a:rPr lang="zh-TW" altLang="en-GB" sz="1700">
                <a:latin typeface="標楷體" pitchFamily="65" charset="-120"/>
                <a:ea typeface="標楷體" pitchFamily="65" charset="-120"/>
              </a:rPr>
              <a:t>變革</a:t>
            </a:r>
            <a:endParaRPr lang="zh-TW" altLang="en-US" sz="1700">
              <a:ea typeface="標楷體" pitchFamily="65" charset="-120"/>
            </a:endParaRPr>
          </a:p>
          <a:p>
            <a:pPr marL="258763" indent="-258763" algn="l" defTabSz="768350">
              <a:spcBef>
                <a:spcPct val="20000"/>
              </a:spcBef>
              <a:buClr>
                <a:schemeClr val="tx2"/>
              </a:buClr>
              <a:buFontTx/>
              <a:buChar char="•"/>
            </a:pPr>
            <a:endParaRPr lang="en-US" altLang="zh-TW">
              <a:ea typeface="標楷體" pitchFamily="65" charset="-120"/>
            </a:endParaRPr>
          </a:p>
        </p:txBody>
      </p:sp>
      <p:sp>
        <p:nvSpPr>
          <p:cNvPr id="233499" name="Rectangle 26"/>
          <p:cNvSpPr>
            <a:spLocks noChangeArrowheads="1"/>
          </p:cNvSpPr>
          <p:nvPr/>
        </p:nvSpPr>
        <p:spPr bwMode="auto">
          <a:xfrm>
            <a:off x="3352800" y="1752600"/>
            <a:ext cx="1066800" cy="1552575"/>
          </a:xfrm>
          <a:prstGeom prst="rect">
            <a:avLst/>
          </a:prstGeom>
          <a:noFill/>
          <a:ln w="9525">
            <a:noFill/>
            <a:miter lim="800000"/>
            <a:headEnd/>
            <a:tailEnd/>
          </a:ln>
        </p:spPr>
        <p:txBody>
          <a:bodyPr lIns="78084" tIns="37541" rIns="78084" bIns="37541"/>
          <a:lstStyle/>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願景</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資源</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計畫</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技能</a:t>
            </a:r>
            <a:endParaRPr lang="zh-TW" altLang="en-US" sz="1700">
              <a:ea typeface="標楷體" pitchFamily="65" charset="-120"/>
            </a:endParaRPr>
          </a:p>
          <a:p>
            <a:pPr marL="258763" indent="-258763" algn="l" defTabSz="768350">
              <a:spcBef>
                <a:spcPct val="20000"/>
              </a:spcBef>
              <a:buClr>
                <a:schemeClr val="tx2"/>
              </a:buClr>
              <a:buFontTx/>
              <a:buChar char="•"/>
            </a:pPr>
            <a:r>
              <a:rPr lang="zh-TW" altLang="en-US" sz="1700">
                <a:latin typeface="標楷體" pitchFamily="65" charset="-120"/>
                <a:ea typeface="標楷體" pitchFamily="65" charset="-120"/>
              </a:rPr>
              <a:t>激勵</a:t>
            </a:r>
            <a:endParaRPr lang="zh-TW" altLang="en-US" sz="1700">
              <a:ea typeface="標楷體" pitchFamily="65" charset="-120"/>
            </a:endParaRPr>
          </a:p>
          <a:p>
            <a:pPr marL="258763" indent="-258763" algn="l" defTabSz="768350">
              <a:spcBef>
                <a:spcPct val="20000"/>
              </a:spcBef>
              <a:buClr>
                <a:schemeClr val="tx2"/>
              </a:buClr>
              <a:buFontTx/>
              <a:buChar char="•"/>
            </a:pPr>
            <a:endParaRPr lang="en-US" altLang="zh-TW" sz="1600">
              <a:ea typeface="標楷體" pitchFamily="65" charset="-120"/>
            </a:endParaRPr>
          </a:p>
        </p:txBody>
      </p:sp>
      <p:sp>
        <p:nvSpPr>
          <p:cNvPr id="2082843" name="Rectangle 27"/>
          <p:cNvSpPr>
            <a:spLocks noGrp="1" noChangeArrowheads="1"/>
          </p:cNvSpPr>
          <p:nvPr>
            <p:ph type="title"/>
          </p:nvPr>
        </p:nvSpPr>
        <p:spPr>
          <a:xfrm>
            <a:off x="0" y="0"/>
            <a:ext cx="9036050" cy="503238"/>
          </a:xfrm>
        </p:spPr>
        <p:txBody>
          <a:bodyPr lIns="91231" tIns="78198" rIns="123814" bIns="45712" anchor="t"/>
          <a:lstStyle/>
          <a:p>
            <a:pPr eaLnBrk="1" hangingPunct="1">
              <a:defRPr/>
            </a:pPr>
            <a:r>
              <a:rPr lang="zh-TW" altLang="en-GB" smtClean="0">
                <a:solidFill>
                  <a:schemeClr val="tx1"/>
                </a:solidFill>
                <a:latin typeface="標楷體" pitchFamily="65" charset="-120"/>
              </a:rPr>
              <a:t>變革管理系統</a:t>
            </a:r>
            <a:endParaRPr lang="zh-TW" altLang="en-US" smtClean="0">
              <a:solidFill>
                <a:schemeClr val="tx1"/>
              </a:solidFill>
              <a:latin typeface="標楷體" pitchFamily="65" charset="-120"/>
            </a:endParaRPr>
          </a:p>
        </p:txBody>
      </p:sp>
      <p:sp>
        <p:nvSpPr>
          <p:cNvPr id="233501" name="Rectangle 28"/>
          <p:cNvSpPr>
            <a:spLocks noChangeArrowheads="1"/>
          </p:cNvSpPr>
          <p:nvPr/>
        </p:nvSpPr>
        <p:spPr bwMode="auto">
          <a:xfrm>
            <a:off x="6507163" y="1196975"/>
            <a:ext cx="2636837" cy="341313"/>
          </a:xfrm>
          <a:prstGeom prst="rect">
            <a:avLst/>
          </a:prstGeom>
          <a:solidFill>
            <a:srgbClr val="FFFF00"/>
          </a:solidFill>
          <a:ln w="25400">
            <a:solidFill>
              <a:srgbClr val="063DE8"/>
            </a:solidFill>
            <a:miter lim="800000"/>
            <a:headEnd/>
            <a:tailEnd/>
          </a:ln>
        </p:spPr>
        <p:txBody>
          <a:bodyPr lIns="82588" tIns="40543" rIns="82588" bIns="40543">
            <a:spAutoFit/>
          </a:bodyPr>
          <a:lstStyle/>
          <a:p>
            <a:pPr defTabSz="757238" eaLnBrk="0" hangingPunct="0">
              <a:lnSpc>
                <a:spcPct val="90000"/>
              </a:lnSpc>
            </a:pPr>
            <a:r>
              <a:rPr kumimoji="0" lang="zh-TW" altLang="en-US" sz="1700" b="1">
                <a:solidFill>
                  <a:srgbClr val="063DE8"/>
                </a:solidFill>
                <a:ea typeface="標楷體" pitchFamily="65" charset="-120"/>
              </a:rPr>
              <a:t>不清楚的</a:t>
            </a:r>
            <a:r>
              <a:rPr lang="zh-TW" altLang="en-GB" sz="1700" b="1">
                <a:solidFill>
                  <a:srgbClr val="3333FF"/>
                </a:solidFill>
                <a:latin typeface="標楷體" pitchFamily="65" charset="-120"/>
                <a:ea typeface="標楷體" pitchFamily="65" charset="-120"/>
              </a:rPr>
              <a:t>變革管理需求</a:t>
            </a:r>
            <a:endParaRPr lang="zh-TW" altLang="en-US" sz="1700" b="1">
              <a:solidFill>
                <a:srgbClr val="3333FF"/>
              </a:solidFill>
              <a:latin typeface="標楷體" pitchFamily="65" charset="-120"/>
              <a:ea typeface="標楷體" pitchFamily="65" charset="-120"/>
            </a:endParaRP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投影片編號版面配置區 5"/>
          <p:cNvSpPr>
            <a:spLocks noGrp="1"/>
          </p:cNvSpPr>
          <p:nvPr>
            <p:ph type="sldNum" sz="quarter" idx="12"/>
          </p:nvPr>
        </p:nvSpPr>
        <p:spPr/>
        <p:txBody>
          <a:bodyPr/>
          <a:lstStyle/>
          <a:p>
            <a:pPr>
              <a:defRPr/>
            </a:pPr>
            <a:fld id="{45D56733-972B-4AF8-8364-683AC7AFE77D}" type="slidenum">
              <a:rPr lang="en-US" altLang="zh-TW"/>
              <a:pPr>
                <a:defRPr/>
              </a:pPr>
              <a:t>8</a:t>
            </a:fld>
            <a:endParaRPr lang="en-US" altLang="zh-TW"/>
          </a:p>
        </p:txBody>
      </p:sp>
      <p:sp>
        <p:nvSpPr>
          <p:cNvPr id="2084866" name="Rectangle 2"/>
          <p:cNvSpPr>
            <a:spLocks noGrp="1" noChangeArrowheads="1"/>
          </p:cNvSpPr>
          <p:nvPr>
            <p:ph type="title"/>
          </p:nvPr>
        </p:nvSpPr>
        <p:spPr>
          <a:xfrm>
            <a:off x="611188" y="188913"/>
            <a:ext cx="8229600" cy="838200"/>
          </a:xfrm>
        </p:spPr>
        <p:txBody>
          <a:bodyPr/>
          <a:lstStyle/>
          <a:p>
            <a:pPr eaLnBrk="1" hangingPunct="1">
              <a:defRPr/>
            </a:pPr>
            <a:r>
              <a:rPr lang="zh-TW" altLang="en-GB" smtClean="0">
                <a:solidFill>
                  <a:schemeClr val="tx1"/>
                </a:solidFill>
                <a:latin typeface="標楷體" pitchFamily="65" charset="-120"/>
              </a:rPr>
              <a:t>變革</a:t>
            </a:r>
            <a:r>
              <a:rPr lang="zh-TW" altLang="en-US" smtClean="0">
                <a:solidFill>
                  <a:schemeClr val="tx1"/>
                </a:solidFill>
              </a:rPr>
              <a:t>管理的配套條件</a:t>
            </a:r>
          </a:p>
        </p:txBody>
      </p:sp>
      <p:grpSp>
        <p:nvGrpSpPr>
          <p:cNvPr id="2" name="Group 3"/>
          <p:cNvGrpSpPr>
            <a:grpSpLocks/>
          </p:cNvGrpSpPr>
          <p:nvPr/>
        </p:nvGrpSpPr>
        <p:grpSpPr bwMode="auto">
          <a:xfrm>
            <a:off x="609600" y="1295400"/>
            <a:ext cx="8001000" cy="4857750"/>
            <a:chOff x="600" y="1008"/>
            <a:chExt cx="5328" cy="2916"/>
          </a:xfrm>
        </p:grpSpPr>
        <p:sp>
          <p:nvSpPr>
            <p:cNvPr id="234501" name="Rectangle 4"/>
            <p:cNvSpPr>
              <a:spLocks noChangeArrowheads="1"/>
            </p:cNvSpPr>
            <p:nvPr/>
          </p:nvSpPr>
          <p:spPr bwMode="auto">
            <a:xfrm>
              <a:off x="600" y="1008"/>
              <a:ext cx="5328" cy="2916"/>
            </a:xfrm>
            <a:prstGeom prst="rect">
              <a:avLst/>
            </a:prstGeom>
            <a:solidFill>
              <a:srgbClr val="FFFF99"/>
            </a:solidFill>
            <a:ln w="25400">
              <a:solidFill>
                <a:srgbClr val="FF00FF"/>
              </a:solidFill>
              <a:miter lim="800000"/>
              <a:headEnd/>
              <a:tailEnd/>
            </a:ln>
          </p:spPr>
          <p:txBody>
            <a:bodyPr wrap="none" anchor="ctr"/>
            <a:lstStyle/>
            <a:p>
              <a:endParaRPr lang="zh-TW" altLang="en-US"/>
            </a:p>
          </p:txBody>
        </p:sp>
        <p:sp>
          <p:nvSpPr>
            <p:cNvPr id="234502" name="AutoShape 5"/>
            <p:cNvSpPr>
              <a:spLocks noChangeArrowheads="1"/>
            </p:cNvSpPr>
            <p:nvPr/>
          </p:nvSpPr>
          <p:spPr bwMode="auto">
            <a:xfrm>
              <a:off x="4716" y="1194"/>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sp>
          <p:nvSpPr>
            <p:cNvPr id="234503" name="AutoShape 6"/>
            <p:cNvSpPr>
              <a:spLocks noChangeArrowheads="1"/>
            </p:cNvSpPr>
            <p:nvPr/>
          </p:nvSpPr>
          <p:spPr bwMode="auto">
            <a:xfrm>
              <a:off x="4716" y="1662"/>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sp>
          <p:nvSpPr>
            <p:cNvPr id="234504" name="AutoShape 7"/>
            <p:cNvSpPr>
              <a:spLocks noChangeArrowheads="1"/>
            </p:cNvSpPr>
            <p:nvPr/>
          </p:nvSpPr>
          <p:spPr bwMode="auto">
            <a:xfrm>
              <a:off x="4716" y="2118"/>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sp>
          <p:nvSpPr>
            <p:cNvPr id="234505" name="AutoShape 8"/>
            <p:cNvSpPr>
              <a:spLocks noChangeArrowheads="1"/>
            </p:cNvSpPr>
            <p:nvPr/>
          </p:nvSpPr>
          <p:spPr bwMode="auto">
            <a:xfrm>
              <a:off x="4716" y="2574"/>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sp>
          <p:nvSpPr>
            <p:cNvPr id="234506" name="Line 9"/>
            <p:cNvSpPr>
              <a:spLocks noChangeShapeType="1"/>
            </p:cNvSpPr>
            <p:nvPr/>
          </p:nvSpPr>
          <p:spPr bwMode="auto">
            <a:xfrm>
              <a:off x="1932" y="2664"/>
              <a:ext cx="1164" cy="0"/>
            </a:xfrm>
            <a:prstGeom prst="line">
              <a:avLst/>
            </a:prstGeom>
            <a:noFill/>
            <a:ln w="12700">
              <a:solidFill>
                <a:srgbClr val="FF00FF"/>
              </a:solidFill>
              <a:round/>
              <a:headEnd/>
              <a:tailEnd/>
            </a:ln>
          </p:spPr>
          <p:txBody>
            <a:bodyPr wrap="none" anchor="ctr"/>
            <a:lstStyle/>
            <a:p>
              <a:endParaRPr lang="zh-TW" altLang="en-US"/>
            </a:p>
          </p:txBody>
        </p:sp>
        <p:sp>
          <p:nvSpPr>
            <p:cNvPr id="234507" name="AutoShape 10"/>
            <p:cNvSpPr>
              <a:spLocks noChangeArrowheads="1"/>
            </p:cNvSpPr>
            <p:nvPr/>
          </p:nvSpPr>
          <p:spPr bwMode="auto">
            <a:xfrm>
              <a:off x="4716" y="3030"/>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grpSp>
          <p:nvGrpSpPr>
            <p:cNvPr id="3" name="Group 11"/>
            <p:cNvGrpSpPr>
              <a:grpSpLocks/>
            </p:cNvGrpSpPr>
            <p:nvPr/>
          </p:nvGrpSpPr>
          <p:grpSpPr bwMode="auto">
            <a:xfrm>
              <a:off x="2856" y="1098"/>
              <a:ext cx="1128" cy="2688"/>
              <a:chOff x="2628" y="1098"/>
              <a:chExt cx="1176" cy="2688"/>
            </a:xfrm>
          </p:grpSpPr>
          <p:sp>
            <p:nvSpPr>
              <p:cNvPr id="234555" name="Rectangle 12"/>
              <p:cNvSpPr>
                <a:spLocks noChangeArrowheads="1"/>
              </p:cNvSpPr>
              <p:nvPr/>
            </p:nvSpPr>
            <p:spPr bwMode="auto">
              <a:xfrm>
                <a:off x="2808" y="1098"/>
                <a:ext cx="816" cy="372"/>
              </a:xfrm>
              <a:prstGeom prst="rect">
                <a:avLst/>
              </a:prstGeom>
              <a:solidFill>
                <a:schemeClr val="accent2"/>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sp>
            <p:nvSpPr>
              <p:cNvPr id="234556" name="Line 13"/>
              <p:cNvSpPr>
                <a:spLocks noChangeShapeType="1"/>
              </p:cNvSpPr>
              <p:nvPr/>
            </p:nvSpPr>
            <p:spPr bwMode="auto">
              <a:xfrm>
                <a:off x="3624" y="1284"/>
                <a:ext cx="180" cy="0"/>
              </a:xfrm>
              <a:prstGeom prst="line">
                <a:avLst/>
              </a:prstGeom>
              <a:noFill/>
              <a:ln w="12700">
                <a:solidFill>
                  <a:srgbClr val="FF00FF"/>
                </a:solidFill>
                <a:round/>
                <a:headEnd/>
                <a:tailEnd/>
              </a:ln>
            </p:spPr>
            <p:txBody>
              <a:bodyPr wrap="none" anchor="ctr"/>
              <a:lstStyle/>
              <a:p>
                <a:endParaRPr lang="zh-TW" altLang="en-US"/>
              </a:p>
            </p:txBody>
          </p:sp>
          <p:sp>
            <p:nvSpPr>
              <p:cNvPr id="234557" name="Rectangle 14"/>
              <p:cNvSpPr>
                <a:spLocks noChangeArrowheads="1"/>
              </p:cNvSpPr>
              <p:nvPr/>
            </p:nvSpPr>
            <p:spPr bwMode="auto">
              <a:xfrm>
                <a:off x="2808" y="1566"/>
                <a:ext cx="816" cy="372"/>
              </a:xfrm>
              <a:prstGeom prst="rect">
                <a:avLst/>
              </a:prstGeom>
              <a:solidFill>
                <a:schemeClr val="accent2"/>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sp>
            <p:nvSpPr>
              <p:cNvPr id="234558" name="Line 15"/>
              <p:cNvSpPr>
                <a:spLocks noChangeShapeType="1"/>
              </p:cNvSpPr>
              <p:nvPr/>
            </p:nvSpPr>
            <p:spPr bwMode="auto">
              <a:xfrm>
                <a:off x="3624" y="1752"/>
                <a:ext cx="180" cy="0"/>
              </a:xfrm>
              <a:prstGeom prst="line">
                <a:avLst/>
              </a:prstGeom>
              <a:noFill/>
              <a:ln w="12700">
                <a:solidFill>
                  <a:srgbClr val="FF00FF"/>
                </a:solidFill>
                <a:round/>
                <a:headEnd/>
                <a:tailEnd/>
              </a:ln>
            </p:spPr>
            <p:txBody>
              <a:bodyPr wrap="none" anchor="ctr"/>
              <a:lstStyle/>
              <a:p>
                <a:endParaRPr lang="zh-TW" altLang="en-US"/>
              </a:p>
            </p:txBody>
          </p:sp>
          <p:sp>
            <p:nvSpPr>
              <p:cNvPr id="234559" name="Rectangle 16"/>
              <p:cNvSpPr>
                <a:spLocks noChangeArrowheads="1"/>
              </p:cNvSpPr>
              <p:nvPr/>
            </p:nvSpPr>
            <p:spPr bwMode="auto">
              <a:xfrm>
                <a:off x="2808" y="2022"/>
                <a:ext cx="816" cy="372"/>
              </a:xfrm>
              <a:prstGeom prst="rect">
                <a:avLst/>
              </a:prstGeom>
              <a:solidFill>
                <a:schemeClr val="accent2"/>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sp>
            <p:nvSpPr>
              <p:cNvPr id="234560" name="Line 17"/>
              <p:cNvSpPr>
                <a:spLocks noChangeShapeType="1"/>
              </p:cNvSpPr>
              <p:nvPr/>
            </p:nvSpPr>
            <p:spPr bwMode="auto">
              <a:xfrm>
                <a:off x="3624" y="2208"/>
                <a:ext cx="180" cy="0"/>
              </a:xfrm>
              <a:prstGeom prst="line">
                <a:avLst/>
              </a:prstGeom>
              <a:noFill/>
              <a:ln w="12700">
                <a:solidFill>
                  <a:srgbClr val="FF00FF"/>
                </a:solidFill>
                <a:round/>
                <a:headEnd/>
                <a:tailEnd/>
              </a:ln>
            </p:spPr>
            <p:txBody>
              <a:bodyPr wrap="none" anchor="ctr"/>
              <a:lstStyle/>
              <a:p>
                <a:endParaRPr lang="zh-TW" altLang="en-US"/>
              </a:p>
            </p:txBody>
          </p:sp>
          <p:sp>
            <p:nvSpPr>
              <p:cNvPr id="234561" name="Rectangle 18"/>
              <p:cNvSpPr>
                <a:spLocks noChangeArrowheads="1"/>
              </p:cNvSpPr>
              <p:nvPr/>
            </p:nvSpPr>
            <p:spPr bwMode="auto">
              <a:xfrm>
                <a:off x="2808" y="2478"/>
                <a:ext cx="816" cy="372"/>
              </a:xfrm>
              <a:prstGeom prst="rect">
                <a:avLst/>
              </a:prstGeom>
              <a:solidFill>
                <a:schemeClr val="accent2"/>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sp>
            <p:nvSpPr>
              <p:cNvPr id="234562" name="Line 19"/>
              <p:cNvSpPr>
                <a:spLocks noChangeShapeType="1"/>
              </p:cNvSpPr>
              <p:nvPr/>
            </p:nvSpPr>
            <p:spPr bwMode="auto">
              <a:xfrm>
                <a:off x="3624" y="2664"/>
                <a:ext cx="180" cy="0"/>
              </a:xfrm>
              <a:prstGeom prst="line">
                <a:avLst/>
              </a:prstGeom>
              <a:noFill/>
              <a:ln w="12700">
                <a:solidFill>
                  <a:srgbClr val="FF00FF"/>
                </a:solidFill>
                <a:round/>
                <a:headEnd/>
                <a:tailEnd/>
              </a:ln>
            </p:spPr>
            <p:txBody>
              <a:bodyPr wrap="none" anchor="ctr"/>
              <a:lstStyle/>
              <a:p>
                <a:endParaRPr lang="zh-TW" altLang="en-US"/>
              </a:p>
            </p:txBody>
          </p:sp>
          <p:sp>
            <p:nvSpPr>
              <p:cNvPr id="234563" name="Line 20"/>
              <p:cNvSpPr>
                <a:spLocks noChangeShapeType="1"/>
              </p:cNvSpPr>
              <p:nvPr/>
            </p:nvSpPr>
            <p:spPr bwMode="auto">
              <a:xfrm>
                <a:off x="2628" y="3120"/>
                <a:ext cx="1176" cy="0"/>
              </a:xfrm>
              <a:prstGeom prst="line">
                <a:avLst/>
              </a:prstGeom>
              <a:noFill/>
              <a:ln w="12700">
                <a:solidFill>
                  <a:srgbClr val="FF00FF"/>
                </a:solidFill>
                <a:round/>
                <a:headEnd/>
                <a:tailEnd/>
              </a:ln>
            </p:spPr>
            <p:txBody>
              <a:bodyPr wrap="none" anchor="ctr"/>
              <a:lstStyle/>
              <a:p>
                <a:endParaRPr lang="zh-TW" altLang="en-US"/>
              </a:p>
            </p:txBody>
          </p:sp>
          <p:sp>
            <p:nvSpPr>
              <p:cNvPr id="234564" name="Rectangle 21"/>
              <p:cNvSpPr>
                <a:spLocks noChangeArrowheads="1"/>
              </p:cNvSpPr>
              <p:nvPr/>
            </p:nvSpPr>
            <p:spPr bwMode="auto">
              <a:xfrm>
                <a:off x="2808" y="3414"/>
                <a:ext cx="816" cy="372"/>
              </a:xfrm>
              <a:prstGeom prst="rect">
                <a:avLst/>
              </a:prstGeom>
              <a:solidFill>
                <a:schemeClr val="accent2"/>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grpSp>
        <p:grpSp>
          <p:nvGrpSpPr>
            <p:cNvPr id="4" name="Group 22"/>
            <p:cNvGrpSpPr>
              <a:grpSpLocks/>
            </p:cNvGrpSpPr>
            <p:nvPr/>
          </p:nvGrpSpPr>
          <p:grpSpPr bwMode="auto">
            <a:xfrm>
              <a:off x="5004" y="1080"/>
              <a:ext cx="852" cy="2724"/>
              <a:chOff x="5004" y="1080"/>
              <a:chExt cx="888" cy="2724"/>
            </a:xfrm>
          </p:grpSpPr>
          <p:sp>
            <p:nvSpPr>
              <p:cNvPr id="234549" name="Oval 23"/>
              <p:cNvSpPr>
                <a:spLocks noChangeArrowheads="1"/>
              </p:cNvSpPr>
              <p:nvPr/>
            </p:nvSpPr>
            <p:spPr bwMode="auto">
              <a:xfrm>
                <a:off x="5004" y="1080"/>
                <a:ext cx="888" cy="408"/>
              </a:xfrm>
              <a:prstGeom prst="ellipse">
                <a:avLst/>
              </a:prstGeom>
              <a:solidFill>
                <a:srgbClr val="FFFF00"/>
              </a:solidFill>
              <a:ln w="12700">
                <a:solidFill>
                  <a:srgbClr val="FF00FF"/>
                </a:solidFill>
                <a:round/>
                <a:headEnd/>
                <a:tailEnd/>
              </a:ln>
            </p:spPr>
            <p:txBody>
              <a:bodyPr wrap="none" anchor="ctr"/>
              <a:lstStyle/>
              <a:p>
                <a:r>
                  <a:rPr lang="zh-TW" altLang="en-GB" sz="2000" b="1">
                    <a:solidFill>
                      <a:srgbClr val="3333FF"/>
                    </a:solidFill>
                    <a:latin typeface="標楷體" pitchFamily="65" charset="-120"/>
                    <a:ea typeface="標楷體" pitchFamily="65" charset="-120"/>
                  </a:rPr>
                  <a:t>變革</a:t>
                </a:r>
                <a:endParaRPr lang="zh-TW" altLang="en-US" sz="2000" b="1">
                  <a:solidFill>
                    <a:srgbClr val="3333FF"/>
                  </a:solidFill>
                  <a:latin typeface="標楷體" pitchFamily="65" charset="-120"/>
                  <a:ea typeface="標楷體" pitchFamily="65" charset="-120"/>
                </a:endParaRPr>
              </a:p>
            </p:txBody>
          </p:sp>
          <p:sp>
            <p:nvSpPr>
              <p:cNvPr id="234550" name="Oval 24"/>
              <p:cNvSpPr>
                <a:spLocks noChangeArrowheads="1"/>
              </p:cNvSpPr>
              <p:nvPr/>
            </p:nvSpPr>
            <p:spPr bwMode="auto">
              <a:xfrm>
                <a:off x="5004" y="1548"/>
                <a:ext cx="888" cy="408"/>
              </a:xfrm>
              <a:prstGeom prst="ellipse">
                <a:avLst/>
              </a:prstGeom>
              <a:solidFill>
                <a:srgbClr val="FFFF00"/>
              </a:solidFill>
              <a:ln w="12700">
                <a:solidFill>
                  <a:srgbClr val="FF00FF"/>
                </a:solidFill>
                <a:round/>
                <a:headEnd/>
                <a:tailEnd/>
              </a:ln>
            </p:spPr>
            <p:txBody>
              <a:bodyPr wrap="none" anchor="ctr"/>
              <a:lstStyle/>
              <a:p>
                <a:r>
                  <a:rPr lang="zh-TW" altLang="en-US" sz="2000" b="1">
                    <a:solidFill>
                      <a:srgbClr val="0000FF"/>
                    </a:solidFill>
                    <a:latin typeface="標楷體" pitchFamily="65" charset="-120"/>
                    <a:ea typeface="標楷體" pitchFamily="65" charset="-120"/>
                  </a:rPr>
                  <a:t>混淆</a:t>
                </a:r>
              </a:p>
            </p:txBody>
          </p:sp>
          <p:sp>
            <p:nvSpPr>
              <p:cNvPr id="234551" name="Oval 25"/>
              <p:cNvSpPr>
                <a:spLocks noChangeArrowheads="1"/>
              </p:cNvSpPr>
              <p:nvPr/>
            </p:nvSpPr>
            <p:spPr bwMode="auto">
              <a:xfrm>
                <a:off x="5004" y="2004"/>
                <a:ext cx="888" cy="408"/>
              </a:xfrm>
              <a:prstGeom prst="ellipse">
                <a:avLst/>
              </a:prstGeom>
              <a:solidFill>
                <a:srgbClr val="FFFF00"/>
              </a:solidFill>
              <a:ln w="12700">
                <a:solidFill>
                  <a:srgbClr val="FF00FF"/>
                </a:solidFill>
                <a:round/>
                <a:headEnd/>
                <a:tailEnd/>
              </a:ln>
            </p:spPr>
            <p:txBody>
              <a:bodyPr wrap="none" anchor="ctr"/>
              <a:lstStyle/>
              <a:p>
                <a:r>
                  <a:rPr lang="zh-TW" altLang="en-US" sz="2000" b="1">
                    <a:solidFill>
                      <a:srgbClr val="0000FF"/>
                    </a:solidFill>
                    <a:latin typeface="標楷體" pitchFamily="65" charset="-120"/>
                    <a:ea typeface="標楷體" pitchFamily="65" charset="-120"/>
                  </a:rPr>
                  <a:t>焦慮</a:t>
                </a:r>
              </a:p>
            </p:txBody>
          </p:sp>
          <p:sp>
            <p:nvSpPr>
              <p:cNvPr id="234552" name="Oval 26"/>
              <p:cNvSpPr>
                <a:spLocks noChangeArrowheads="1"/>
              </p:cNvSpPr>
              <p:nvPr/>
            </p:nvSpPr>
            <p:spPr bwMode="auto">
              <a:xfrm>
                <a:off x="5004" y="2460"/>
                <a:ext cx="888" cy="408"/>
              </a:xfrm>
              <a:prstGeom prst="ellipse">
                <a:avLst/>
              </a:prstGeom>
              <a:solidFill>
                <a:srgbClr val="FFFF00"/>
              </a:solidFill>
              <a:ln w="12700">
                <a:solidFill>
                  <a:srgbClr val="FF00FF"/>
                </a:solidFill>
                <a:round/>
                <a:headEnd/>
                <a:tailEnd/>
              </a:ln>
            </p:spPr>
            <p:txBody>
              <a:bodyPr wrap="none" anchor="ctr"/>
              <a:lstStyle/>
              <a:p>
                <a:r>
                  <a:rPr lang="zh-TW" altLang="en-US" sz="2000" b="1">
                    <a:solidFill>
                      <a:srgbClr val="0000FF"/>
                    </a:solidFill>
                    <a:latin typeface="標楷體" pitchFamily="65" charset="-120"/>
                    <a:ea typeface="標楷體" pitchFamily="65" charset="-120"/>
                  </a:rPr>
                  <a:t>緩慢的</a:t>
                </a:r>
              </a:p>
              <a:p>
                <a:r>
                  <a:rPr lang="zh-TW" altLang="en-GB" sz="2000" b="1">
                    <a:solidFill>
                      <a:srgbClr val="3333FF"/>
                    </a:solidFill>
                    <a:latin typeface="標楷體" pitchFamily="65" charset="-120"/>
                    <a:ea typeface="標楷體" pitchFamily="65" charset="-120"/>
                  </a:rPr>
                  <a:t>變革</a:t>
                </a:r>
                <a:endParaRPr lang="zh-TW" altLang="en-US" sz="2000" b="1">
                  <a:solidFill>
                    <a:srgbClr val="3333FF"/>
                  </a:solidFill>
                  <a:latin typeface="標楷體" pitchFamily="65" charset="-120"/>
                  <a:ea typeface="標楷體" pitchFamily="65" charset="-120"/>
                </a:endParaRPr>
              </a:p>
            </p:txBody>
          </p:sp>
          <p:sp>
            <p:nvSpPr>
              <p:cNvPr id="234553" name="Oval 27"/>
              <p:cNvSpPr>
                <a:spLocks noChangeArrowheads="1"/>
              </p:cNvSpPr>
              <p:nvPr/>
            </p:nvSpPr>
            <p:spPr bwMode="auto">
              <a:xfrm>
                <a:off x="5004" y="2916"/>
                <a:ext cx="888" cy="408"/>
              </a:xfrm>
              <a:prstGeom prst="ellipse">
                <a:avLst/>
              </a:prstGeom>
              <a:solidFill>
                <a:srgbClr val="FFFF00"/>
              </a:solidFill>
              <a:ln w="12700">
                <a:solidFill>
                  <a:srgbClr val="FF00FF"/>
                </a:solidFill>
                <a:round/>
                <a:headEnd/>
                <a:tailEnd/>
              </a:ln>
            </p:spPr>
            <p:txBody>
              <a:bodyPr wrap="none" anchor="ctr"/>
              <a:lstStyle/>
              <a:p>
                <a:r>
                  <a:rPr lang="zh-TW" altLang="en-US" sz="2000" b="1">
                    <a:solidFill>
                      <a:srgbClr val="0000FF"/>
                    </a:solidFill>
                    <a:latin typeface="標楷體" pitchFamily="65" charset="-120"/>
                    <a:ea typeface="標楷體" pitchFamily="65" charset="-120"/>
                  </a:rPr>
                  <a:t>挫折</a:t>
                </a:r>
              </a:p>
            </p:txBody>
          </p:sp>
          <p:sp>
            <p:nvSpPr>
              <p:cNvPr id="234554" name="Oval 28"/>
              <p:cNvSpPr>
                <a:spLocks noChangeArrowheads="1"/>
              </p:cNvSpPr>
              <p:nvPr/>
            </p:nvSpPr>
            <p:spPr bwMode="auto">
              <a:xfrm>
                <a:off x="5004" y="3396"/>
                <a:ext cx="888" cy="408"/>
              </a:xfrm>
              <a:prstGeom prst="ellipse">
                <a:avLst/>
              </a:prstGeom>
              <a:solidFill>
                <a:srgbClr val="FFFF00"/>
              </a:solidFill>
              <a:ln w="12700">
                <a:solidFill>
                  <a:srgbClr val="FF00FF"/>
                </a:solidFill>
                <a:round/>
                <a:headEnd/>
                <a:tailEnd/>
              </a:ln>
            </p:spPr>
            <p:txBody>
              <a:bodyPr wrap="none" anchor="ctr"/>
              <a:lstStyle/>
              <a:p>
                <a:r>
                  <a:rPr lang="en-US" altLang="zh-TW" sz="2000" b="1">
                    <a:solidFill>
                      <a:srgbClr val="0000FF"/>
                    </a:solidFill>
                    <a:latin typeface="標楷體" pitchFamily="65" charset="-120"/>
                    <a:ea typeface="標楷體" pitchFamily="65" charset="-120"/>
                  </a:rPr>
                  <a:t> </a:t>
                </a:r>
                <a:r>
                  <a:rPr lang="zh-TW" altLang="en-US" sz="2000" b="1">
                    <a:solidFill>
                      <a:srgbClr val="0000FF"/>
                    </a:solidFill>
                    <a:latin typeface="標楷體" pitchFamily="65" charset="-120"/>
                    <a:ea typeface="標楷體" pitchFamily="65" charset="-120"/>
                  </a:rPr>
                  <a:t>起跑太早 </a:t>
                </a:r>
              </a:p>
            </p:txBody>
          </p:sp>
        </p:grpSp>
        <p:sp>
          <p:nvSpPr>
            <p:cNvPr id="234510" name="AutoShape 29"/>
            <p:cNvSpPr>
              <a:spLocks noChangeArrowheads="1"/>
            </p:cNvSpPr>
            <p:nvPr/>
          </p:nvSpPr>
          <p:spPr bwMode="auto">
            <a:xfrm>
              <a:off x="4716" y="3510"/>
              <a:ext cx="240" cy="180"/>
            </a:xfrm>
            <a:prstGeom prst="rightArrow">
              <a:avLst>
                <a:gd name="adj1" fmla="val 50000"/>
                <a:gd name="adj2" fmla="val 33333"/>
              </a:avLst>
            </a:prstGeom>
            <a:solidFill>
              <a:srgbClr val="008000"/>
            </a:solidFill>
            <a:ln w="12700">
              <a:solidFill>
                <a:srgbClr val="FF00FF"/>
              </a:solidFill>
              <a:miter lim="800000"/>
              <a:headEnd/>
              <a:tailEnd/>
            </a:ln>
          </p:spPr>
          <p:txBody>
            <a:bodyPr wrap="none" anchor="ctr"/>
            <a:lstStyle/>
            <a:p>
              <a:endParaRPr lang="zh-TW" altLang="en-US"/>
            </a:p>
          </p:txBody>
        </p:sp>
        <p:grpSp>
          <p:nvGrpSpPr>
            <p:cNvPr id="5" name="Group 30"/>
            <p:cNvGrpSpPr>
              <a:grpSpLocks/>
            </p:cNvGrpSpPr>
            <p:nvPr/>
          </p:nvGrpSpPr>
          <p:grpSpPr bwMode="auto">
            <a:xfrm>
              <a:off x="732" y="1104"/>
              <a:ext cx="660" cy="2676"/>
              <a:chOff x="312" y="1104"/>
              <a:chExt cx="744" cy="2676"/>
            </a:xfrm>
          </p:grpSpPr>
          <p:sp>
            <p:nvSpPr>
              <p:cNvPr id="234540" name="Rectangle 31"/>
              <p:cNvSpPr>
                <a:spLocks noChangeArrowheads="1"/>
              </p:cNvSpPr>
              <p:nvPr/>
            </p:nvSpPr>
            <p:spPr bwMode="auto">
              <a:xfrm>
                <a:off x="312" y="1104"/>
                <a:ext cx="600" cy="360"/>
              </a:xfrm>
              <a:prstGeom prst="rect">
                <a:avLst/>
              </a:prstGeom>
              <a:solidFill>
                <a:srgbClr val="FF505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34541" name="Line 32"/>
              <p:cNvSpPr>
                <a:spLocks noChangeShapeType="1"/>
              </p:cNvSpPr>
              <p:nvPr/>
            </p:nvSpPr>
            <p:spPr bwMode="auto">
              <a:xfrm>
                <a:off x="912" y="1284"/>
                <a:ext cx="144" cy="0"/>
              </a:xfrm>
              <a:prstGeom prst="line">
                <a:avLst/>
              </a:prstGeom>
              <a:noFill/>
              <a:ln w="12700">
                <a:solidFill>
                  <a:srgbClr val="FF00FF"/>
                </a:solidFill>
                <a:round/>
                <a:headEnd/>
                <a:tailEnd/>
              </a:ln>
            </p:spPr>
            <p:txBody>
              <a:bodyPr wrap="none" anchor="ctr"/>
              <a:lstStyle/>
              <a:p>
                <a:endParaRPr lang="zh-TW" altLang="en-US"/>
              </a:p>
            </p:txBody>
          </p:sp>
          <p:sp>
            <p:nvSpPr>
              <p:cNvPr id="234542" name="Rectangle 33"/>
              <p:cNvSpPr>
                <a:spLocks noChangeArrowheads="1"/>
              </p:cNvSpPr>
              <p:nvPr/>
            </p:nvSpPr>
            <p:spPr bwMode="auto">
              <a:xfrm>
                <a:off x="312" y="2028"/>
                <a:ext cx="600" cy="360"/>
              </a:xfrm>
              <a:prstGeom prst="rect">
                <a:avLst/>
              </a:prstGeom>
              <a:solidFill>
                <a:srgbClr val="FF505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34543" name="Rectangle 34"/>
              <p:cNvSpPr>
                <a:spLocks noChangeArrowheads="1"/>
              </p:cNvSpPr>
              <p:nvPr/>
            </p:nvSpPr>
            <p:spPr bwMode="auto">
              <a:xfrm>
                <a:off x="312" y="2484"/>
                <a:ext cx="600" cy="360"/>
              </a:xfrm>
              <a:prstGeom prst="rect">
                <a:avLst/>
              </a:prstGeom>
              <a:solidFill>
                <a:srgbClr val="FF505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34544" name="Line 35"/>
              <p:cNvSpPr>
                <a:spLocks noChangeShapeType="1"/>
              </p:cNvSpPr>
              <p:nvPr/>
            </p:nvSpPr>
            <p:spPr bwMode="auto">
              <a:xfrm>
                <a:off x="912" y="2664"/>
                <a:ext cx="144" cy="0"/>
              </a:xfrm>
              <a:prstGeom prst="line">
                <a:avLst/>
              </a:prstGeom>
              <a:noFill/>
              <a:ln w="12700">
                <a:solidFill>
                  <a:srgbClr val="FF00FF"/>
                </a:solidFill>
                <a:round/>
                <a:headEnd/>
                <a:tailEnd/>
              </a:ln>
            </p:spPr>
            <p:txBody>
              <a:bodyPr wrap="none" anchor="ctr"/>
              <a:lstStyle/>
              <a:p>
                <a:endParaRPr lang="zh-TW" altLang="en-US"/>
              </a:p>
            </p:txBody>
          </p:sp>
          <p:sp>
            <p:nvSpPr>
              <p:cNvPr id="234545" name="Rectangle 36"/>
              <p:cNvSpPr>
                <a:spLocks noChangeArrowheads="1"/>
              </p:cNvSpPr>
              <p:nvPr/>
            </p:nvSpPr>
            <p:spPr bwMode="auto">
              <a:xfrm>
                <a:off x="312" y="2940"/>
                <a:ext cx="600" cy="360"/>
              </a:xfrm>
              <a:prstGeom prst="rect">
                <a:avLst/>
              </a:prstGeom>
              <a:solidFill>
                <a:srgbClr val="FF505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34546" name="Line 37"/>
              <p:cNvSpPr>
                <a:spLocks noChangeShapeType="1"/>
              </p:cNvSpPr>
              <p:nvPr/>
            </p:nvSpPr>
            <p:spPr bwMode="auto">
              <a:xfrm>
                <a:off x="912" y="3120"/>
                <a:ext cx="144" cy="0"/>
              </a:xfrm>
              <a:prstGeom prst="line">
                <a:avLst/>
              </a:prstGeom>
              <a:noFill/>
              <a:ln w="12700">
                <a:solidFill>
                  <a:srgbClr val="FF00FF"/>
                </a:solidFill>
                <a:round/>
                <a:headEnd/>
                <a:tailEnd/>
              </a:ln>
            </p:spPr>
            <p:txBody>
              <a:bodyPr wrap="none" anchor="ctr"/>
              <a:lstStyle/>
              <a:p>
                <a:endParaRPr lang="zh-TW" altLang="en-US"/>
              </a:p>
            </p:txBody>
          </p:sp>
          <p:sp>
            <p:nvSpPr>
              <p:cNvPr id="234547" name="Rectangle 38"/>
              <p:cNvSpPr>
                <a:spLocks noChangeArrowheads="1"/>
              </p:cNvSpPr>
              <p:nvPr/>
            </p:nvSpPr>
            <p:spPr bwMode="auto">
              <a:xfrm>
                <a:off x="312" y="3420"/>
                <a:ext cx="600" cy="360"/>
              </a:xfrm>
              <a:prstGeom prst="rect">
                <a:avLst/>
              </a:prstGeom>
              <a:solidFill>
                <a:srgbClr val="FF505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34548" name="Line 39"/>
              <p:cNvSpPr>
                <a:spLocks noChangeShapeType="1"/>
              </p:cNvSpPr>
              <p:nvPr/>
            </p:nvSpPr>
            <p:spPr bwMode="auto">
              <a:xfrm>
                <a:off x="912" y="3600"/>
                <a:ext cx="144" cy="0"/>
              </a:xfrm>
              <a:prstGeom prst="line">
                <a:avLst/>
              </a:prstGeom>
              <a:noFill/>
              <a:ln w="12700">
                <a:solidFill>
                  <a:srgbClr val="FF00FF"/>
                </a:solidFill>
                <a:round/>
                <a:headEnd/>
                <a:tailEnd/>
              </a:ln>
            </p:spPr>
            <p:txBody>
              <a:bodyPr wrap="none" anchor="ctr"/>
              <a:lstStyle/>
              <a:p>
                <a:endParaRPr lang="zh-TW" altLang="en-US"/>
              </a:p>
            </p:txBody>
          </p:sp>
        </p:grpSp>
        <p:grpSp>
          <p:nvGrpSpPr>
            <p:cNvPr id="6" name="Group 40"/>
            <p:cNvGrpSpPr>
              <a:grpSpLocks/>
            </p:cNvGrpSpPr>
            <p:nvPr/>
          </p:nvGrpSpPr>
          <p:grpSpPr bwMode="auto">
            <a:xfrm>
              <a:off x="1248" y="1098"/>
              <a:ext cx="804" cy="2688"/>
              <a:chOff x="912" y="1098"/>
              <a:chExt cx="900" cy="2688"/>
            </a:xfrm>
          </p:grpSpPr>
          <p:sp>
            <p:nvSpPr>
              <p:cNvPr id="234530" name="Rectangle 41"/>
              <p:cNvSpPr>
                <a:spLocks noChangeArrowheads="1"/>
              </p:cNvSpPr>
              <p:nvPr/>
            </p:nvSpPr>
            <p:spPr bwMode="auto">
              <a:xfrm>
                <a:off x="1056" y="1098"/>
                <a:ext cx="612" cy="372"/>
              </a:xfrm>
              <a:prstGeom prst="rect">
                <a:avLst/>
              </a:prstGeom>
              <a:solidFill>
                <a:srgbClr val="FFCC66"/>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34531" name="Line 42"/>
              <p:cNvSpPr>
                <a:spLocks noChangeShapeType="1"/>
              </p:cNvSpPr>
              <p:nvPr/>
            </p:nvSpPr>
            <p:spPr bwMode="auto">
              <a:xfrm>
                <a:off x="1668" y="1284"/>
                <a:ext cx="144" cy="0"/>
              </a:xfrm>
              <a:prstGeom prst="line">
                <a:avLst/>
              </a:prstGeom>
              <a:noFill/>
              <a:ln w="12700">
                <a:solidFill>
                  <a:srgbClr val="FF00FF"/>
                </a:solidFill>
                <a:round/>
                <a:headEnd/>
                <a:tailEnd/>
              </a:ln>
            </p:spPr>
            <p:txBody>
              <a:bodyPr wrap="none" anchor="ctr"/>
              <a:lstStyle/>
              <a:p>
                <a:endParaRPr lang="zh-TW" altLang="en-US"/>
              </a:p>
            </p:txBody>
          </p:sp>
          <p:sp>
            <p:nvSpPr>
              <p:cNvPr id="234532" name="Rectangle 43"/>
              <p:cNvSpPr>
                <a:spLocks noChangeArrowheads="1"/>
              </p:cNvSpPr>
              <p:nvPr/>
            </p:nvSpPr>
            <p:spPr bwMode="auto">
              <a:xfrm>
                <a:off x="1056" y="1566"/>
                <a:ext cx="612" cy="372"/>
              </a:xfrm>
              <a:prstGeom prst="rect">
                <a:avLst/>
              </a:prstGeom>
              <a:solidFill>
                <a:srgbClr val="FFCC66"/>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34533" name="Line 44"/>
              <p:cNvSpPr>
                <a:spLocks noChangeShapeType="1"/>
              </p:cNvSpPr>
              <p:nvPr/>
            </p:nvSpPr>
            <p:spPr bwMode="auto">
              <a:xfrm>
                <a:off x="1668" y="1752"/>
                <a:ext cx="144" cy="0"/>
              </a:xfrm>
              <a:prstGeom prst="line">
                <a:avLst/>
              </a:prstGeom>
              <a:noFill/>
              <a:ln w="12700">
                <a:solidFill>
                  <a:srgbClr val="FF00FF"/>
                </a:solidFill>
                <a:round/>
                <a:headEnd/>
                <a:tailEnd/>
              </a:ln>
            </p:spPr>
            <p:txBody>
              <a:bodyPr wrap="none" anchor="ctr"/>
              <a:lstStyle/>
              <a:p>
                <a:endParaRPr lang="zh-TW" altLang="en-US"/>
              </a:p>
            </p:txBody>
          </p:sp>
          <p:sp>
            <p:nvSpPr>
              <p:cNvPr id="234534" name="Line 45"/>
              <p:cNvSpPr>
                <a:spLocks noChangeShapeType="1"/>
              </p:cNvSpPr>
              <p:nvPr/>
            </p:nvSpPr>
            <p:spPr bwMode="auto">
              <a:xfrm>
                <a:off x="912" y="2208"/>
                <a:ext cx="900" cy="0"/>
              </a:xfrm>
              <a:prstGeom prst="line">
                <a:avLst/>
              </a:prstGeom>
              <a:noFill/>
              <a:ln w="12700">
                <a:solidFill>
                  <a:srgbClr val="FF00FF"/>
                </a:solidFill>
                <a:round/>
                <a:headEnd/>
                <a:tailEnd/>
              </a:ln>
            </p:spPr>
            <p:txBody>
              <a:bodyPr wrap="none" anchor="ctr"/>
              <a:lstStyle/>
              <a:p>
                <a:endParaRPr lang="zh-TW" altLang="en-US"/>
              </a:p>
            </p:txBody>
          </p:sp>
          <p:sp>
            <p:nvSpPr>
              <p:cNvPr id="234535" name="Rectangle 46"/>
              <p:cNvSpPr>
                <a:spLocks noChangeArrowheads="1"/>
              </p:cNvSpPr>
              <p:nvPr/>
            </p:nvSpPr>
            <p:spPr bwMode="auto">
              <a:xfrm>
                <a:off x="1056" y="2478"/>
                <a:ext cx="612" cy="372"/>
              </a:xfrm>
              <a:prstGeom prst="rect">
                <a:avLst/>
              </a:prstGeom>
              <a:solidFill>
                <a:srgbClr val="FFCC66"/>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34536" name="Rectangle 47"/>
              <p:cNvSpPr>
                <a:spLocks noChangeArrowheads="1"/>
              </p:cNvSpPr>
              <p:nvPr/>
            </p:nvSpPr>
            <p:spPr bwMode="auto">
              <a:xfrm>
                <a:off x="1056" y="2934"/>
                <a:ext cx="612" cy="372"/>
              </a:xfrm>
              <a:prstGeom prst="rect">
                <a:avLst/>
              </a:prstGeom>
              <a:solidFill>
                <a:srgbClr val="FFCC66"/>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34537" name="Line 48"/>
              <p:cNvSpPr>
                <a:spLocks noChangeShapeType="1"/>
              </p:cNvSpPr>
              <p:nvPr/>
            </p:nvSpPr>
            <p:spPr bwMode="auto">
              <a:xfrm>
                <a:off x="1668" y="3120"/>
                <a:ext cx="144" cy="0"/>
              </a:xfrm>
              <a:prstGeom prst="line">
                <a:avLst/>
              </a:prstGeom>
              <a:noFill/>
              <a:ln w="12700">
                <a:solidFill>
                  <a:srgbClr val="FF00FF"/>
                </a:solidFill>
                <a:round/>
                <a:headEnd/>
                <a:tailEnd/>
              </a:ln>
            </p:spPr>
            <p:txBody>
              <a:bodyPr wrap="none" anchor="ctr"/>
              <a:lstStyle/>
              <a:p>
                <a:endParaRPr lang="zh-TW" altLang="en-US"/>
              </a:p>
            </p:txBody>
          </p:sp>
          <p:sp>
            <p:nvSpPr>
              <p:cNvPr id="234538" name="Rectangle 49"/>
              <p:cNvSpPr>
                <a:spLocks noChangeArrowheads="1"/>
              </p:cNvSpPr>
              <p:nvPr/>
            </p:nvSpPr>
            <p:spPr bwMode="auto">
              <a:xfrm>
                <a:off x="1056" y="3414"/>
                <a:ext cx="612" cy="372"/>
              </a:xfrm>
              <a:prstGeom prst="rect">
                <a:avLst/>
              </a:prstGeom>
              <a:solidFill>
                <a:srgbClr val="FFCC66"/>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34539" name="Line 50"/>
              <p:cNvSpPr>
                <a:spLocks noChangeShapeType="1"/>
              </p:cNvSpPr>
              <p:nvPr/>
            </p:nvSpPr>
            <p:spPr bwMode="auto">
              <a:xfrm>
                <a:off x="1668" y="3600"/>
                <a:ext cx="144" cy="0"/>
              </a:xfrm>
              <a:prstGeom prst="line">
                <a:avLst/>
              </a:prstGeom>
              <a:noFill/>
              <a:ln w="12700">
                <a:solidFill>
                  <a:srgbClr val="FF00FF"/>
                </a:solidFill>
                <a:round/>
                <a:headEnd/>
                <a:tailEnd/>
              </a:ln>
            </p:spPr>
            <p:txBody>
              <a:bodyPr wrap="none" anchor="ctr"/>
              <a:lstStyle/>
              <a:p>
                <a:endParaRPr lang="zh-TW" altLang="en-US"/>
              </a:p>
            </p:txBody>
          </p:sp>
        </p:grpSp>
        <p:grpSp>
          <p:nvGrpSpPr>
            <p:cNvPr id="7" name="Group 51"/>
            <p:cNvGrpSpPr>
              <a:grpSpLocks/>
            </p:cNvGrpSpPr>
            <p:nvPr/>
          </p:nvGrpSpPr>
          <p:grpSpPr bwMode="auto">
            <a:xfrm>
              <a:off x="2052" y="1098"/>
              <a:ext cx="972" cy="2688"/>
              <a:chOff x="1812" y="1098"/>
              <a:chExt cx="996" cy="2688"/>
            </a:xfrm>
          </p:grpSpPr>
          <p:sp>
            <p:nvSpPr>
              <p:cNvPr id="234521" name="Rectangle 52"/>
              <p:cNvSpPr>
                <a:spLocks noChangeArrowheads="1"/>
              </p:cNvSpPr>
              <p:nvPr/>
            </p:nvSpPr>
            <p:spPr bwMode="auto">
              <a:xfrm>
                <a:off x="1812" y="1098"/>
                <a:ext cx="816" cy="372"/>
              </a:xfrm>
              <a:prstGeom prst="rect">
                <a:avLst/>
              </a:prstGeom>
              <a:solidFill>
                <a:schemeClr val="tx1"/>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34522" name="Line 53"/>
              <p:cNvSpPr>
                <a:spLocks noChangeShapeType="1"/>
              </p:cNvSpPr>
              <p:nvPr/>
            </p:nvSpPr>
            <p:spPr bwMode="auto">
              <a:xfrm>
                <a:off x="2628" y="1284"/>
                <a:ext cx="180" cy="0"/>
              </a:xfrm>
              <a:prstGeom prst="line">
                <a:avLst/>
              </a:prstGeom>
              <a:noFill/>
              <a:ln w="12700">
                <a:solidFill>
                  <a:srgbClr val="FF00FF"/>
                </a:solidFill>
                <a:round/>
                <a:headEnd/>
                <a:tailEnd/>
              </a:ln>
            </p:spPr>
            <p:txBody>
              <a:bodyPr wrap="none" anchor="ctr"/>
              <a:lstStyle/>
              <a:p>
                <a:endParaRPr lang="zh-TW" altLang="en-US"/>
              </a:p>
            </p:txBody>
          </p:sp>
          <p:sp>
            <p:nvSpPr>
              <p:cNvPr id="234523" name="Rectangle 54"/>
              <p:cNvSpPr>
                <a:spLocks noChangeArrowheads="1"/>
              </p:cNvSpPr>
              <p:nvPr/>
            </p:nvSpPr>
            <p:spPr bwMode="auto">
              <a:xfrm>
                <a:off x="1812" y="1566"/>
                <a:ext cx="816" cy="372"/>
              </a:xfrm>
              <a:prstGeom prst="rect">
                <a:avLst/>
              </a:prstGeom>
              <a:solidFill>
                <a:schemeClr val="tx1"/>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34524" name="Line 55"/>
              <p:cNvSpPr>
                <a:spLocks noChangeShapeType="1"/>
              </p:cNvSpPr>
              <p:nvPr/>
            </p:nvSpPr>
            <p:spPr bwMode="auto">
              <a:xfrm>
                <a:off x="2628" y="1752"/>
                <a:ext cx="180" cy="0"/>
              </a:xfrm>
              <a:prstGeom prst="line">
                <a:avLst/>
              </a:prstGeom>
              <a:noFill/>
              <a:ln w="12700">
                <a:solidFill>
                  <a:srgbClr val="FF00FF"/>
                </a:solidFill>
                <a:round/>
                <a:headEnd/>
                <a:tailEnd/>
              </a:ln>
            </p:spPr>
            <p:txBody>
              <a:bodyPr wrap="none" anchor="ctr"/>
              <a:lstStyle/>
              <a:p>
                <a:endParaRPr lang="zh-TW" altLang="en-US"/>
              </a:p>
            </p:txBody>
          </p:sp>
          <p:sp>
            <p:nvSpPr>
              <p:cNvPr id="234525" name="Rectangle 56"/>
              <p:cNvSpPr>
                <a:spLocks noChangeArrowheads="1"/>
              </p:cNvSpPr>
              <p:nvPr/>
            </p:nvSpPr>
            <p:spPr bwMode="auto">
              <a:xfrm>
                <a:off x="1812" y="2022"/>
                <a:ext cx="816" cy="372"/>
              </a:xfrm>
              <a:prstGeom prst="rect">
                <a:avLst/>
              </a:prstGeom>
              <a:solidFill>
                <a:schemeClr val="tx1"/>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34526" name="Line 57"/>
              <p:cNvSpPr>
                <a:spLocks noChangeShapeType="1"/>
              </p:cNvSpPr>
              <p:nvPr/>
            </p:nvSpPr>
            <p:spPr bwMode="auto">
              <a:xfrm>
                <a:off x="2628" y="2208"/>
                <a:ext cx="180" cy="0"/>
              </a:xfrm>
              <a:prstGeom prst="line">
                <a:avLst/>
              </a:prstGeom>
              <a:noFill/>
              <a:ln w="12700">
                <a:solidFill>
                  <a:srgbClr val="FF00FF"/>
                </a:solidFill>
                <a:round/>
                <a:headEnd/>
                <a:tailEnd/>
              </a:ln>
            </p:spPr>
            <p:txBody>
              <a:bodyPr wrap="none" anchor="ctr"/>
              <a:lstStyle/>
              <a:p>
                <a:endParaRPr lang="zh-TW" altLang="en-US"/>
              </a:p>
            </p:txBody>
          </p:sp>
          <p:sp>
            <p:nvSpPr>
              <p:cNvPr id="234527" name="Rectangle 58"/>
              <p:cNvSpPr>
                <a:spLocks noChangeArrowheads="1"/>
              </p:cNvSpPr>
              <p:nvPr/>
            </p:nvSpPr>
            <p:spPr bwMode="auto">
              <a:xfrm>
                <a:off x="1812" y="2934"/>
                <a:ext cx="816" cy="372"/>
              </a:xfrm>
              <a:prstGeom prst="rect">
                <a:avLst/>
              </a:prstGeom>
              <a:solidFill>
                <a:schemeClr val="tx1"/>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34528" name="Rectangle 59"/>
              <p:cNvSpPr>
                <a:spLocks noChangeArrowheads="1"/>
              </p:cNvSpPr>
              <p:nvPr/>
            </p:nvSpPr>
            <p:spPr bwMode="auto">
              <a:xfrm>
                <a:off x="1812" y="3414"/>
                <a:ext cx="816" cy="372"/>
              </a:xfrm>
              <a:prstGeom prst="rect">
                <a:avLst/>
              </a:prstGeom>
              <a:solidFill>
                <a:schemeClr val="tx1"/>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34529" name="Line 60"/>
              <p:cNvSpPr>
                <a:spLocks noChangeShapeType="1"/>
              </p:cNvSpPr>
              <p:nvPr/>
            </p:nvSpPr>
            <p:spPr bwMode="auto">
              <a:xfrm>
                <a:off x="2628" y="3600"/>
                <a:ext cx="180" cy="0"/>
              </a:xfrm>
              <a:prstGeom prst="line">
                <a:avLst/>
              </a:prstGeom>
              <a:noFill/>
              <a:ln w="12700">
                <a:solidFill>
                  <a:srgbClr val="FF00FF"/>
                </a:solidFill>
                <a:round/>
                <a:headEnd/>
                <a:tailEnd/>
              </a:ln>
            </p:spPr>
            <p:txBody>
              <a:bodyPr wrap="none" anchor="ctr"/>
              <a:lstStyle/>
              <a:p>
                <a:endParaRPr lang="zh-TW" altLang="en-US"/>
              </a:p>
            </p:txBody>
          </p:sp>
        </p:grpSp>
        <p:grpSp>
          <p:nvGrpSpPr>
            <p:cNvPr id="8" name="Group 61"/>
            <p:cNvGrpSpPr>
              <a:grpSpLocks/>
            </p:cNvGrpSpPr>
            <p:nvPr/>
          </p:nvGrpSpPr>
          <p:grpSpPr bwMode="auto">
            <a:xfrm>
              <a:off x="3828" y="1098"/>
              <a:ext cx="852" cy="2502"/>
              <a:chOff x="3624" y="1098"/>
              <a:chExt cx="1056" cy="2502"/>
            </a:xfrm>
          </p:grpSpPr>
          <p:sp>
            <p:nvSpPr>
              <p:cNvPr id="234515" name="Rectangle 62"/>
              <p:cNvSpPr>
                <a:spLocks noChangeArrowheads="1"/>
              </p:cNvSpPr>
              <p:nvPr/>
            </p:nvSpPr>
            <p:spPr bwMode="auto">
              <a:xfrm>
                <a:off x="3804" y="1098"/>
                <a:ext cx="816" cy="372"/>
              </a:xfrm>
              <a:prstGeom prst="rect">
                <a:avLst/>
              </a:prstGeom>
              <a:solidFill>
                <a:srgbClr val="CCCC0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34516" name="Rectangle 63"/>
              <p:cNvSpPr>
                <a:spLocks noChangeArrowheads="1"/>
              </p:cNvSpPr>
              <p:nvPr/>
            </p:nvSpPr>
            <p:spPr bwMode="auto">
              <a:xfrm>
                <a:off x="3804" y="1566"/>
                <a:ext cx="816" cy="372"/>
              </a:xfrm>
              <a:prstGeom prst="rect">
                <a:avLst/>
              </a:prstGeom>
              <a:solidFill>
                <a:srgbClr val="CCCC0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34517" name="Rectangle 64"/>
              <p:cNvSpPr>
                <a:spLocks noChangeArrowheads="1"/>
              </p:cNvSpPr>
              <p:nvPr/>
            </p:nvSpPr>
            <p:spPr bwMode="auto">
              <a:xfrm>
                <a:off x="3804" y="2022"/>
                <a:ext cx="816" cy="372"/>
              </a:xfrm>
              <a:prstGeom prst="rect">
                <a:avLst/>
              </a:prstGeom>
              <a:solidFill>
                <a:srgbClr val="CCCC0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34518" name="Rectangle 65"/>
              <p:cNvSpPr>
                <a:spLocks noChangeArrowheads="1"/>
              </p:cNvSpPr>
              <p:nvPr/>
            </p:nvSpPr>
            <p:spPr bwMode="auto">
              <a:xfrm>
                <a:off x="3804" y="2478"/>
                <a:ext cx="816" cy="372"/>
              </a:xfrm>
              <a:prstGeom prst="rect">
                <a:avLst/>
              </a:prstGeom>
              <a:solidFill>
                <a:srgbClr val="CCCC0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34519" name="Rectangle 66"/>
              <p:cNvSpPr>
                <a:spLocks noChangeArrowheads="1"/>
              </p:cNvSpPr>
              <p:nvPr/>
            </p:nvSpPr>
            <p:spPr bwMode="auto">
              <a:xfrm>
                <a:off x="3804" y="2934"/>
                <a:ext cx="816" cy="372"/>
              </a:xfrm>
              <a:prstGeom prst="rect">
                <a:avLst/>
              </a:prstGeom>
              <a:solidFill>
                <a:srgbClr val="CCCC00"/>
              </a:solidFill>
              <a:ln w="12700">
                <a:solidFill>
                  <a:srgbClr val="FF00FF"/>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34520" name="Line 67"/>
              <p:cNvSpPr>
                <a:spLocks noChangeShapeType="1"/>
              </p:cNvSpPr>
              <p:nvPr/>
            </p:nvSpPr>
            <p:spPr bwMode="auto">
              <a:xfrm>
                <a:off x="3624" y="3600"/>
                <a:ext cx="1056" cy="0"/>
              </a:xfrm>
              <a:prstGeom prst="line">
                <a:avLst/>
              </a:prstGeom>
              <a:noFill/>
              <a:ln w="12700">
                <a:solidFill>
                  <a:srgbClr val="FF00FF"/>
                </a:solidFill>
                <a:round/>
                <a:headEnd/>
                <a:tailEnd/>
              </a:ln>
            </p:spPr>
            <p:txBody>
              <a:bodyPr wrap="none" anchor="ctr"/>
              <a:lstStyle/>
              <a:p>
                <a:endParaRPr lang="zh-TW" altLang="en-US"/>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4"/>
          <p:cNvSpPr>
            <a:spLocks noGrp="1"/>
          </p:cNvSpPr>
          <p:nvPr>
            <p:ph type="sldNum" sz="quarter" idx="12"/>
          </p:nvPr>
        </p:nvSpPr>
        <p:spPr/>
        <p:txBody>
          <a:bodyPr/>
          <a:lstStyle/>
          <a:p>
            <a:pPr>
              <a:defRPr/>
            </a:pPr>
            <a:fld id="{69DA3E3C-CFDE-470A-B681-4C1FA923A4B4}" type="slidenum">
              <a:rPr lang="en-US" altLang="zh-TW"/>
              <a:pPr>
                <a:defRPr/>
              </a:pPr>
              <a:t>9</a:t>
            </a:fld>
            <a:endParaRPr lang="en-US" altLang="zh-TW"/>
          </a:p>
        </p:txBody>
      </p:sp>
      <p:sp>
        <p:nvSpPr>
          <p:cNvPr id="2086914" name="Rectangle 2"/>
          <p:cNvSpPr>
            <a:spLocks noGrp="1" noChangeArrowheads="1"/>
          </p:cNvSpPr>
          <p:nvPr>
            <p:ph type="title"/>
          </p:nvPr>
        </p:nvSpPr>
        <p:spPr>
          <a:xfrm>
            <a:off x="1042988" y="188913"/>
            <a:ext cx="7772400" cy="838200"/>
          </a:xfrm>
        </p:spPr>
        <p:txBody>
          <a:bodyPr lIns="95577" tIns="81923" rIns="129712" bIns="47890" anchor="t"/>
          <a:lstStyle/>
          <a:p>
            <a:pPr eaLnBrk="1" hangingPunct="1">
              <a:defRPr/>
            </a:pPr>
            <a:r>
              <a:rPr kumimoji="0" lang="zh-TW" altLang="en-US" smtClean="0">
                <a:solidFill>
                  <a:schemeClr val="tx1"/>
                </a:solidFill>
                <a:latin typeface="標楷體" pitchFamily="65" charset="-120"/>
              </a:rPr>
              <a:t>變革管理：</a:t>
            </a:r>
            <a:r>
              <a:rPr kumimoji="0" lang="en-US" altLang="zh-TW" smtClean="0">
                <a:solidFill>
                  <a:schemeClr val="tx1"/>
                </a:solidFill>
                <a:latin typeface="標楷體" pitchFamily="65" charset="-120"/>
              </a:rPr>
              <a:t>CEO</a:t>
            </a:r>
            <a:r>
              <a:rPr kumimoji="0" lang="zh-TW" altLang="en-US" smtClean="0">
                <a:solidFill>
                  <a:schemeClr val="tx1"/>
                </a:solidFill>
                <a:latin typeface="標楷體" pitchFamily="65" charset="-120"/>
              </a:rPr>
              <a:t>職責</a:t>
            </a:r>
            <a:endParaRPr kumimoji="0" lang="ja-JP" altLang="en-US" smtClean="0">
              <a:solidFill>
                <a:schemeClr val="tx1"/>
              </a:solidFill>
              <a:latin typeface="標楷體" pitchFamily="65" charset="-120"/>
            </a:endParaRPr>
          </a:p>
        </p:txBody>
      </p:sp>
      <p:sp>
        <p:nvSpPr>
          <p:cNvPr id="235524" name="Rectangle 3"/>
          <p:cNvSpPr>
            <a:spLocks noChangeArrowheads="1"/>
          </p:cNvSpPr>
          <p:nvPr/>
        </p:nvSpPr>
        <p:spPr bwMode="auto">
          <a:xfrm>
            <a:off x="304800" y="1371600"/>
            <a:ext cx="7543800" cy="681038"/>
          </a:xfrm>
          <a:prstGeom prst="rect">
            <a:avLst/>
          </a:prstGeom>
          <a:noFill/>
          <a:ln w="9525">
            <a:noFill/>
            <a:miter lim="800000"/>
            <a:headEnd/>
            <a:tailEnd/>
          </a:ln>
        </p:spPr>
        <p:txBody>
          <a:bodyPr/>
          <a:lstStyle/>
          <a:p>
            <a:pPr algn="l" defTabSz="965200">
              <a:lnSpc>
                <a:spcPts val="3163"/>
              </a:lnSpc>
              <a:spcBef>
                <a:spcPct val="20000"/>
              </a:spcBef>
              <a:buClr>
                <a:schemeClr val="tx2"/>
              </a:buClr>
            </a:pPr>
            <a:r>
              <a:rPr lang="zh-TW" altLang="en-US" sz="2400" b="1">
                <a:latin typeface="標楷體" pitchFamily="65" charset="-120"/>
                <a:ea typeface="標楷體" pitchFamily="65" charset="-120"/>
              </a:rPr>
              <a:t>強大的高階管理者的支持是</a:t>
            </a:r>
            <a:r>
              <a:rPr lang="en-US" altLang="zh-TW" sz="2400" b="1">
                <a:latin typeface="標楷體" pitchFamily="65" charset="-120"/>
                <a:ea typeface="標楷體" pitchFamily="65" charset="-120"/>
              </a:rPr>
              <a:t>e-Company</a:t>
            </a:r>
            <a:r>
              <a:rPr lang="zh-TW" altLang="en-US" sz="2400" b="1">
                <a:latin typeface="標楷體" pitchFamily="65" charset="-120"/>
                <a:ea typeface="標楷體" pitchFamily="65" charset="-120"/>
              </a:rPr>
              <a:t>成功的金鑰。</a:t>
            </a:r>
          </a:p>
        </p:txBody>
      </p:sp>
      <p:sp>
        <p:nvSpPr>
          <p:cNvPr id="235525" name="Rectangle 4"/>
          <p:cNvSpPr>
            <a:spLocks noChangeArrowheads="1"/>
          </p:cNvSpPr>
          <p:nvPr/>
        </p:nvSpPr>
        <p:spPr bwMode="auto">
          <a:xfrm>
            <a:off x="4724400" y="5916613"/>
            <a:ext cx="820738" cy="835025"/>
          </a:xfrm>
          <a:prstGeom prst="rect">
            <a:avLst/>
          </a:prstGeom>
          <a:noFill/>
          <a:ln w="9525">
            <a:noFill/>
            <a:miter lim="800000"/>
            <a:headEnd/>
            <a:tailEnd/>
          </a:ln>
        </p:spPr>
        <p:txBody>
          <a:bodyPr wrap="none" lIns="101014" tIns="122400" rIns="172800" bIns="50507" anchor="ctr"/>
          <a:lstStyle/>
          <a:p>
            <a:endParaRPr lang="zh-TW" altLang="en-US"/>
          </a:p>
        </p:txBody>
      </p:sp>
      <p:sp>
        <p:nvSpPr>
          <p:cNvPr id="235526" name="Text Box 5"/>
          <p:cNvSpPr txBox="1">
            <a:spLocks noChangeArrowheads="1"/>
          </p:cNvSpPr>
          <p:nvPr/>
        </p:nvSpPr>
        <p:spPr bwMode="auto">
          <a:xfrm>
            <a:off x="1600200" y="2590800"/>
            <a:ext cx="7315200" cy="3311525"/>
          </a:xfrm>
          <a:prstGeom prst="rect">
            <a:avLst/>
          </a:prstGeom>
          <a:noFill/>
          <a:ln w="9525">
            <a:solidFill>
              <a:schemeClr val="tx1"/>
            </a:solidFill>
            <a:miter lim="800000"/>
            <a:headEnd/>
            <a:tailEnd/>
          </a:ln>
        </p:spPr>
        <p:txBody>
          <a:bodyPr lIns="91444" tIns="45722" rIns="91444" bIns="45722">
            <a:spAutoFit/>
          </a:bodyPr>
          <a:lstStyle/>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en-US" altLang="zh-TW" sz="2200" b="1">
                <a:solidFill>
                  <a:srgbClr val="CC0000"/>
                </a:solidFill>
                <a:latin typeface="Wingdings" pitchFamily="2" charset="2"/>
                <a:ea typeface="標楷體" pitchFamily="65" charset="-120"/>
              </a:rPr>
              <a:t>t</a:t>
            </a:r>
            <a:r>
              <a:rPr kumimoji="0" lang="en-US" altLang="zh-TW" sz="2200" b="1">
                <a:solidFill>
                  <a:srgbClr val="3333FF"/>
                </a:solidFill>
                <a:latin typeface="標楷體" pitchFamily="65" charset="-120"/>
                <a:ea typeface="標楷體" pitchFamily="65" charset="-120"/>
              </a:rPr>
              <a:t> </a:t>
            </a:r>
            <a:r>
              <a:rPr kumimoji="0" lang="zh-TW" altLang="en-US" sz="2200" b="1">
                <a:latin typeface="標楷體" pitchFamily="65" charset="-120"/>
                <a:ea typeface="標楷體" pitchFamily="65" charset="-120"/>
              </a:rPr>
              <a:t>積極的倡導</a:t>
            </a:r>
            <a:r>
              <a:rPr kumimoji="0" lang="zh-TW" altLang="en-US" sz="2200" b="1">
                <a:latin typeface="新細明體" pitchFamily="18" charset="-120"/>
                <a:cs typeface="Times New Roman" pitchFamily="18" charset="0"/>
              </a:rPr>
              <a:t>「</a:t>
            </a:r>
            <a:r>
              <a:rPr kumimoji="0" lang="zh-TW" altLang="en-US" sz="2200" b="1">
                <a:latin typeface="標楷體" pitchFamily="65" charset="-120"/>
                <a:ea typeface="標楷體" pitchFamily="65" charset="-120"/>
              </a:rPr>
              <a:t>組織</a:t>
            </a:r>
            <a:r>
              <a:rPr kumimoji="0" lang="zh-TW" altLang="en-US" sz="2200" b="1">
                <a:latin typeface="新細明體" pitchFamily="18" charset="-120"/>
              </a:rPr>
              <a:t>」</a:t>
            </a:r>
            <a:r>
              <a:rPr kumimoji="0" lang="zh-TW" altLang="en-US" sz="2200">
                <a:latin typeface="新細明體" pitchFamily="18" charset="-120"/>
              </a:rPr>
              <a:t>、</a:t>
            </a:r>
            <a:r>
              <a:rPr kumimoji="0" lang="zh-TW" altLang="en-US" sz="2200" b="1">
                <a:latin typeface="新細明體" pitchFamily="18" charset="-120"/>
              </a:rPr>
              <a:t>「</a:t>
            </a:r>
            <a:r>
              <a:rPr kumimoji="0" lang="zh-TW" altLang="en-US" sz="2200" b="1">
                <a:latin typeface="標楷體" pitchFamily="65" charset="-120"/>
                <a:ea typeface="標楷體" pitchFamily="65" charset="-120"/>
              </a:rPr>
              <a:t>專案</a:t>
            </a:r>
            <a:r>
              <a:rPr kumimoji="0" lang="zh-TW" altLang="en-US" sz="2200" b="1">
                <a:latin typeface="新細明體" pitchFamily="18" charset="-120"/>
              </a:rPr>
              <a:t>」</a:t>
            </a:r>
            <a:r>
              <a:rPr kumimoji="0" lang="zh-TW" altLang="en-US" sz="2200" b="1">
                <a:latin typeface="標楷體" pitchFamily="65" charset="-120"/>
                <a:ea typeface="標楷體" pitchFamily="65" charset="-120"/>
              </a:rPr>
              <a:t>變革，並展現其承諾。</a:t>
            </a:r>
            <a:r>
              <a:rPr kumimoji="0" lang="zh-TW" altLang="en-US" sz="2200" b="1">
                <a:solidFill>
                  <a:srgbClr val="3333FF"/>
                </a:solidFill>
                <a:latin typeface="標楷體" pitchFamily="65" charset="-120"/>
                <a:ea typeface="標楷體" pitchFamily="65" charset="-120"/>
              </a:rPr>
              <a:t> </a:t>
            </a:r>
            <a:endParaRPr kumimoji="0" lang="en-US" altLang="ja-JP" sz="2200" b="1">
              <a:solidFill>
                <a:srgbClr val="3333FF"/>
              </a:solidFill>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en-US" altLang="zh-TW" sz="2200" b="1">
                <a:solidFill>
                  <a:srgbClr val="CC0000"/>
                </a:solidFill>
                <a:latin typeface="Wingdings" pitchFamily="2" charset="2"/>
                <a:ea typeface="標楷體" pitchFamily="65" charset="-120"/>
              </a:rPr>
              <a:t>t</a:t>
            </a:r>
            <a:r>
              <a:rPr kumimoji="0" lang="en-US" altLang="zh-TW" sz="2200" b="1">
                <a:solidFill>
                  <a:srgbClr val="3333FF"/>
                </a:solidFill>
                <a:latin typeface="標楷體" pitchFamily="65" charset="-120"/>
                <a:ea typeface="標楷體" pitchFamily="65" charset="-120"/>
              </a:rPr>
              <a:t> </a:t>
            </a:r>
            <a:r>
              <a:rPr kumimoji="0" lang="zh-TW" altLang="en-US" sz="2200" b="1">
                <a:latin typeface="標楷體" pitchFamily="65" charset="-120"/>
                <a:ea typeface="標楷體" pitchFamily="65" charset="-120"/>
              </a:rPr>
              <a:t>分派與授權給予賦有專業技能的人員，以執行變革</a:t>
            </a:r>
          </a:p>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zh-TW" altLang="en-US" sz="2200" b="1">
                <a:latin typeface="標楷體" pitchFamily="65" charset="-120"/>
                <a:ea typeface="標楷體" pitchFamily="65" charset="-120"/>
              </a:rPr>
              <a:t>   任務與工作。 </a:t>
            </a:r>
          </a:p>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en-US" altLang="zh-TW" sz="2200" b="1">
                <a:solidFill>
                  <a:srgbClr val="CC0000"/>
                </a:solidFill>
                <a:latin typeface="Wingdings" pitchFamily="2" charset="2"/>
                <a:ea typeface="標楷體" pitchFamily="65" charset="-120"/>
              </a:rPr>
              <a:t>t</a:t>
            </a:r>
            <a:r>
              <a:rPr kumimoji="0" lang="en-US" altLang="zh-TW" sz="2200" b="1">
                <a:solidFill>
                  <a:srgbClr val="3333FF"/>
                </a:solidFill>
                <a:latin typeface="標楷體" pitchFamily="65" charset="-120"/>
                <a:ea typeface="標楷體" pitchFamily="65" charset="-120"/>
              </a:rPr>
              <a:t> </a:t>
            </a:r>
            <a:r>
              <a:rPr kumimoji="0" lang="zh-TW" altLang="en-US" sz="2200" b="1">
                <a:latin typeface="標楷體" pitchFamily="65" charset="-120"/>
                <a:ea typeface="標楷體" pitchFamily="65" charset="-120"/>
              </a:rPr>
              <a:t>確保變革代理人是被授權委任的，以執行權責。</a:t>
            </a:r>
            <a:endParaRPr kumimoji="0" lang="en-US" altLang="ja-JP" sz="22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en-US" altLang="zh-TW" sz="2200" b="1">
                <a:solidFill>
                  <a:srgbClr val="CC0000"/>
                </a:solidFill>
                <a:latin typeface="Wingdings" pitchFamily="2" charset="2"/>
                <a:ea typeface="標楷體" pitchFamily="65" charset="-120"/>
              </a:rPr>
              <a:t>t</a:t>
            </a:r>
            <a:r>
              <a:rPr kumimoji="0" lang="en-US" altLang="zh-TW" sz="2200" b="1">
                <a:solidFill>
                  <a:srgbClr val="3333FF"/>
                </a:solidFill>
                <a:latin typeface="標楷體" pitchFamily="65" charset="-120"/>
                <a:ea typeface="標楷體" pitchFamily="65" charset="-120"/>
              </a:rPr>
              <a:t> </a:t>
            </a:r>
            <a:r>
              <a:rPr kumimoji="0" lang="zh-TW" altLang="en-US" sz="2200" b="1">
                <a:latin typeface="標楷體" pitchFamily="65" charset="-120"/>
                <a:ea typeface="標楷體" pitchFamily="65" charset="-120"/>
              </a:rPr>
              <a:t>實際參與變革專案，貫徹溝通管道。</a:t>
            </a:r>
            <a:endParaRPr kumimoji="0" lang="en-US" altLang="ja-JP" sz="2200" b="1">
              <a:latin typeface="標楷體" pitchFamily="65" charset="-120"/>
              <a:ea typeface="標楷體" pitchFamily="65" charset="-120"/>
            </a:endParaRPr>
          </a:p>
          <a:p>
            <a:pPr marL="101600" indent="-101600" algn="l" eaLnBrk="0" hangingPunct="0">
              <a:lnSpc>
                <a:spcPct val="110000"/>
              </a:lnSpc>
              <a:spcBef>
                <a:spcPct val="30000"/>
              </a:spcBef>
              <a:spcAft>
                <a:spcPct val="30000"/>
              </a:spcAft>
              <a:buClr>
                <a:srgbClr val="FF9933"/>
              </a:buClr>
              <a:buSzPct val="75000"/>
              <a:buFont typeface="Wingdings" pitchFamily="2" charset="2"/>
              <a:buNone/>
            </a:pPr>
            <a:r>
              <a:rPr kumimoji="0" lang="en-US" altLang="zh-TW" sz="2200" b="1">
                <a:solidFill>
                  <a:srgbClr val="CC0000"/>
                </a:solidFill>
                <a:latin typeface="Wingdings" pitchFamily="2" charset="2"/>
                <a:ea typeface="標楷體" pitchFamily="65" charset="-120"/>
              </a:rPr>
              <a:t>t</a:t>
            </a:r>
            <a:r>
              <a:rPr kumimoji="0" lang="en-US" altLang="zh-TW" sz="2200" b="1">
                <a:solidFill>
                  <a:srgbClr val="3333FF"/>
                </a:solidFill>
                <a:latin typeface="標楷體" pitchFamily="65" charset="-120"/>
                <a:ea typeface="標楷體" pitchFamily="65" charset="-120"/>
              </a:rPr>
              <a:t> </a:t>
            </a:r>
            <a:r>
              <a:rPr kumimoji="0" lang="zh-TW" altLang="en-US" sz="2200" b="1">
                <a:latin typeface="標楷體" pitchFamily="65" charset="-120"/>
                <a:ea typeface="標楷體" pitchFamily="65" charset="-120"/>
              </a:rPr>
              <a:t>實施有意義的獎勵措施，以驅策變革專案的成功。</a:t>
            </a:r>
          </a:p>
        </p:txBody>
      </p:sp>
      <p:sp>
        <p:nvSpPr>
          <p:cNvPr id="235527" name="AutoShape 6"/>
          <p:cNvSpPr>
            <a:spLocks noChangeArrowheads="1"/>
          </p:cNvSpPr>
          <p:nvPr/>
        </p:nvSpPr>
        <p:spPr bwMode="auto">
          <a:xfrm>
            <a:off x="152400" y="2895600"/>
            <a:ext cx="1441450" cy="1905000"/>
          </a:xfrm>
          <a:prstGeom prst="rightArrow">
            <a:avLst>
              <a:gd name="adj1" fmla="val 50000"/>
              <a:gd name="adj2" fmla="val 25000"/>
            </a:avLst>
          </a:prstGeom>
          <a:solidFill>
            <a:schemeClr val="hlink"/>
          </a:solidFill>
          <a:ln w="9525">
            <a:noFill/>
            <a:miter lim="800000"/>
            <a:headEnd/>
            <a:tailEnd/>
          </a:ln>
        </p:spPr>
        <p:txBody>
          <a:bodyPr wrap="none" lIns="95744" tIns="78002" rIns="163784" bIns="112669" anchor="ctr"/>
          <a:lstStyle/>
          <a:p>
            <a:pPr defTabSz="866775" eaLnBrk="0" hangingPunct="0">
              <a:spcBef>
                <a:spcPct val="25000"/>
              </a:spcBef>
            </a:pPr>
            <a:r>
              <a:rPr kumimoji="0" lang="zh-TW" altLang="en-US" sz="2400" b="1">
                <a:solidFill>
                  <a:schemeClr val="bg2"/>
                </a:solidFill>
                <a:latin typeface="Times New Roman" pitchFamily="18" charset="0"/>
                <a:ea typeface="標楷體" pitchFamily="65" charset="-120"/>
              </a:rPr>
              <a:t>高階主管</a:t>
            </a:r>
          </a:p>
          <a:p>
            <a:pPr defTabSz="866775" eaLnBrk="0" hangingPunct="0">
              <a:spcBef>
                <a:spcPct val="25000"/>
              </a:spcBef>
            </a:pPr>
            <a:r>
              <a:rPr kumimoji="0" lang="zh-TW" altLang="en-US" sz="2400" b="1">
                <a:solidFill>
                  <a:schemeClr val="bg2"/>
                </a:solidFill>
                <a:latin typeface="Times New Roman" pitchFamily="18" charset="0"/>
                <a:ea typeface="標楷體" pitchFamily="65" charset="-120"/>
              </a:rPr>
              <a:t>應該</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教學目標</Template>
  <TotalTime>75</TotalTime>
  <Words>3230</Words>
  <Application>Microsoft Office PowerPoint</Application>
  <PresentationFormat>如螢幕大小 (4:3)</PresentationFormat>
  <Paragraphs>679</Paragraphs>
  <Slides>32</Slides>
  <Notes>5</Notes>
  <HiddenSlides>0</HiddenSlides>
  <MMClips>0</MMClips>
  <ScaleCrop>false</ScaleCrop>
  <HeadingPairs>
    <vt:vector size="6" baseType="variant">
      <vt:variant>
        <vt:lpstr>使用字型</vt:lpstr>
      </vt:variant>
      <vt:variant>
        <vt:i4>15</vt:i4>
      </vt:variant>
      <vt:variant>
        <vt:lpstr>佈景主題</vt:lpstr>
      </vt:variant>
      <vt:variant>
        <vt:i4>2</vt:i4>
      </vt:variant>
      <vt:variant>
        <vt:lpstr>投影片標題</vt:lpstr>
      </vt:variant>
      <vt:variant>
        <vt:i4>32</vt:i4>
      </vt:variant>
    </vt:vector>
  </HeadingPairs>
  <TitlesOfParts>
    <vt:vector size="49" baseType="lpstr">
      <vt:lpstr>FuturaA Bk BT</vt:lpstr>
      <vt:lpstr>Monotype Sorts</vt:lpstr>
      <vt:lpstr>MS PGothic</vt:lpstr>
      <vt:lpstr>Romantic</vt:lpstr>
      <vt:lpstr>華康粗圓體</vt:lpstr>
      <vt:lpstr>新細明體</vt:lpstr>
      <vt:lpstr>標楷體</vt:lpstr>
      <vt:lpstr>Arial</vt:lpstr>
      <vt:lpstr>Calibri</vt:lpstr>
      <vt:lpstr>Century Schoolbook</vt:lpstr>
      <vt:lpstr>Comic Sans MS</vt:lpstr>
      <vt:lpstr>Symbol</vt:lpstr>
      <vt:lpstr>Times New Roman</vt:lpstr>
      <vt:lpstr>Wingdings</vt:lpstr>
      <vt:lpstr>Wingdings 2</vt:lpstr>
      <vt:lpstr>教學目標</vt:lpstr>
      <vt:lpstr>1_教學目標</vt:lpstr>
      <vt:lpstr>組織變革方案</vt:lpstr>
      <vt:lpstr>PowerPoint 簡報</vt:lpstr>
      <vt:lpstr>企業e化的變革</vt:lpstr>
      <vt:lpstr>PowerPoint 簡報</vt:lpstr>
      <vt:lpstr>PowerPoint 簡報</vt:lpstr>
      <vt:lpstr>The Transition Model of Change</vt:lpstr>
      <vt:lpstr>變革管理系統</vt:lpstr>
      <vt:lpstr>變革管理的配套條件</vt:lpstr>
      <vt:lpstr>變革管理：CEO職責</vt:lpstr>
      <vt:lpstr>PowerPoint 簡報</vt:lpstr>
      <vt:lpstr>變革管理的工作</vt:lpstr>
      <vt:lpstr>變革的衝突管理</vt:lpstr>
      <vt:lpstr>PowerPoint 簡報</vt:lpstr>
      <vt:lpstr>PowerPoint 簡報</vt:lpstr>
      <vt:lpstr>Ongoing Communication is Key</vt:lpstr>
      <vt:lpstr>PowerPoint 簡報</vt:lpstr>
      <vt:lpstr>Reframing Kotter’s Change Model</vt:lpstr>
      <vt:lpstr>Reframing Kotter’s Change Model, Cont.</vt:lpstr>
      <vt:lpstr>Reframing Kotter’s Change Model, Cont.</vt:lpstr>
      <vt:lpstr>PowerPoint 簡報</vt:lpstr>
      <vt:lpstr>PowerPoint 簡報</vt:lpstr>
      <vt:lpstr>PowerPoint 簡報</vt:lpstr>
      <vt:lpstr>PowerPoint 簡報</vt:lpstr>
      <vt:lpstr>PowerPoint 簡報</vt:lpstr>
      <vt:lpstr>PowerPoint 簡報</vt:lpstr>
      <vt:lpstr>PowerPoint 簡報</vt:lpstr>
      <vt:lpstr>PowerPoint 簡報</vt:lpstr>
      <vt:lpstr>某軍方單位文書管理電子化案例</vt:lpstr>
      <vt:lpstr>PowerPoint 簡報</vt:lpstr>
      <vt:lpstr>通用汽車流程化架構方案</vt:lpstr>
      <vt:lpstr>傳統的策略規劃</vt:lpstr>
      <vt:lpstr>PowerPoint 簡報</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組織變革方案</dc:title>
  <dc:creator>Your User Name</dc:creator>
  <cp:lastModifiedBy>George Lee</cp:lastModifiedBy>
  <cp:revision>6</cp:revision>
  <dcterms:created xsi:type="dcterms:W3CDTF">2010-07-17T13:54:00Z</dcterms:created>
  <dcterms:modified xsi:type="dcterms:W3CDTF">2017-09-12T07:42:56Z</dcterms:modified>
</cp:coreProperties>
</file>